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1.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06"/>
  </p:notesMasterIdLst>
  <p:sldIdLst>
    <p:sldId id="465" r:id="rId2"/>
    <p:sldId id="466" r:id="rId3"/>
    <p:sldId id="467" r:id="rId4"/>
    <p:sldId id="284" r:id="rId5"/>
    <p:sldId id="290" r:id="rId6"/>
    <p:sldId id="291" r:id="rId7"/>
    <p:sldId id="455" r:id="rId8"/>
    <p:sldId id="292" r:id="rId9"/>
    <p:sldId id="294" r:id="rId10"/>
    <p:sldId id="293" r:id="rId11"/>
    <p:sldId id="299" r:id="rId12"/>
    <p:sldId id="300" r:id="rId13"/>
    <p:sldId id="301" r:id="rId14"/>
    <p:sldId id="302" r:id="rId15"/>
    <p:sldId id="303" r:id="rId16"/>
    <p:sldId id="304" r:id="rId17"/>
    <p:sldId id="305" r:id="rId18"/>
    <p:sldId id="306" r:id="rId19"/>
    <p:sldId id="307" r:id="rId20"/>
    <p:sldId id="308" r:id="rId21"/>
    <p:sldId id="350" r:id="rId22"/>
    <p:sldId id="352" r:id="rId23"/>
    <p:sldId id="353" r:id="rId24"/>
    <p:sldId id="351" r:id="rId25"/>
    <p:sldId id="354" r:id="rId26"/>
    <p:sldId id="355" r:id="rId27"/>
    <p:sldId id="356" r:id="rId28"/>
    <p:sldId id="358" r:id="rId29"/>
    <p:sldId id="357" r:id="rId30"/>
    <p:sldId id="359" r:id="rId31"/>
    <p:sldId id="360" r:id="rId32"/>
    <p:sldId id="361" r:id="rId33"/>
    <p:sldId id="362" r:id="rId34"/>
    <p:sldId id="363" r:id="rId35"/>
    <p:sldId id="364" r:id="rId36"/>
    <p:sldId id="365" r:id="rId37"/>
    <p:sldId id="366" r:id="rId38"/>
    <p:sldId id="456" r:id="rId39"/>
    <p:sldId id="393" r:id="rId40"/>
    <p:sldId id="394" r:id="rId41"/>
    <p:sldId id="395" r:id="rId42"/>
    <p:sldId id="396" r:id="rId43"/>
    <p:sldId id="398" r:id="rId44"/>
    <p:sldId id="399" r:id="rId45"/>
    <p:sldId id="400" r:id="rId46"/>
    <p:sldId id="401" r:id="rId47"/>
    <p:sldId id="403" r:id="rId48"/>
    <p:sldId id="402" r:id="rId49"/>
    <p:sldId id="404" r:id="rId50"/>
    <p:sldId id="333" r:id="rId51"/>
    <p:sldId id="407" r:id="rId52"/>
    <p:sldId id="408" r:id="rId53"/>
    <p:sldId id="409" r:id="rId54"/>
    <p:sldId id="410" r:id="rId55"/>
    <p:sldId id="411" r:id="rId56"/>
    <p:sldId id="413" r:id="rId57"/>
    <p:sldId id="426" r:id="rId58"/>
    <p:sldId id="425" r:id="rId59"/>
    <p:sldId id="414" r:id="rId60"/>
    <p:sldId id="427" r:id="rId61"/>
    <p:sldId id="428" r:id="rId62"/>
    <p:sldId id="430" r:id="rId63"/>
    <p:sldId id="453" r:id="rId64"/>
    <p:sldId id="454" r:id="rId65"/>
    <p:sldId id="415" r:id="rId66"/>
    <p:sldId id="416" r:id="rId67"/>
    <p:sldId id="434" r:id="rId68"/>
    <p:sldId id="435" r:id="rId69"/>
    <p:sldId id="433" r:id="rId70"/>
    <p:sldId id="431" r:id="rId71"/>
    <p:sldId id="459" r:id="rId72"/>
    <p:sldId id="436" r:id="rId73"/>
    <p:sldId id="458" r:id="rId74"/>
    <p:sldId id="457" r:id="rId75"/>
    <p:sldId id="417" r:id="rId76"/>
    <p:sldId id="418" r:id="rId77"/>
    <p:sldId id="437" r:id="rId78"/>
    <p:sldId id="267" r:id="rId79"/>
    <p:sldId id="438" r:id="rId80"/>
    <p:sldId id="460" r:id="rId81"/>
    <p:sldId id="263" r:id="rId82"/>
    <p:sldId id="397" r:id="rId83"/>
    <p:sldId id="439" r:id="rId84"/>
    <p:sldId id="440" r:id="rId85"/>
    <p:sldId id="317" r:id="rId86"/>
    <p:sldId id="441" r:id="rId87"/>
    <p:sldId id="442" r:id="rId88"/>
    <p:sldId id="444" r:id="rId89"/>
    <p:sldId id="443" r:id="rId90"/>
    <p:sldId id="461" r:id="rId91"/>
    <p:sldId id="445" r:id="rId92"/>
    <p:sldId id="446" r:id="rId93"/>
    <p:sldId id="447" r:id="rId94"/>
    <p:sldId id="468" r:id="rId95"/>
    <p:sldId id="469" r:id="rId96"/>
    <p:sldId id="448" r:id="rId97"/>
    <p:sldId id="449" r:id="rId98"/>
    <p:sldId id="419" r:id="rId99"/>
    <p:sldId id="420" r:id="rId100"/>
    <p:sldId id="421" r:id="rId101"/>
    <p:sldId id="422" r:id="rId102"/>
    <p:sldId id="462" r:id="rId103"/>
    <p:sldId id="463" r:id="rId104"/>
    <p:sldId id="464" r:id="rId10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778"/>
    <p:restoredTop sz="81649"/>
  </p:normalViewPr>
  <p:slideViewPr>
    <p:cSldViewPr snapToGrid="0" snapToObjects="1">
      <p:cViewPr varScale="1">
        <p:scale>
          <a:sx n="118" d="100"/>
          <a:sy n="118" d="100"/>
        </p:scale>
        <p:origin x="1952" y="192"/>
      </p:cViewPr>
      <p:guideLst>
        <p:guide orient="horz" pos="2160"/>
        <p:guide pos="384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presProps" Target="presProps.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viewProps" Target="view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theme" Target="theme/theme1.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A996DF6-02D4-4B43-8184-B04C1B0F8EA1}" type="doc">
      <dgm:prSet loTypeId="urn:microsoft.com/office/officeart/2005/8/layout/hList1" loCatId="list" qsTypeId="urn:microsoft.com/office/officeart/2005/8/quickstyle/simple1" qsCatId="simple" csTypeId="urn:microsoft.com/office/officeart/2005/8/colors/colorful2" csCatId="colorful" phldr="1"/>
      <dgm:spPr/>
      <dgm:t>
        <a:bodyPr/>
        <a:lstStyle/>
        <a:p>
          <a:endParaRPr lang="en-US"/>
        </a:p>
      </dgm:t>
    </dgm:pt>
    <dgm:pt modelId="{2A22A4EB-8DBB-4797-AB48-99CBDED4671A}">
      <dgm:prSet/>
      <dgm:spPr/>
      <dgm:t>
        <a:bodyPr/>
        <a:lstStyle/>
        <a:p>
          <a:r>
            <a:rPr lang="en-US"/>
            <a:t>Randomly assigned to view slideshows:</a:t>
          </a:r>
        </a:p>
      </dgm:t>
    </dgm:pt>
    <dgm:pt modelId="{ED2B7F6C-F1CF-4F30-BA2C-53B0089A8241}" type="parTrans" cxnId="{122FCEE9-B348-47CA-88A9-462A0989FB60}">
      <dgm:prSet/>
      <dgm:spPr/>
      <dgm:t>
        <a:bodyPr/>
        <a:lstStyle/>
        <a:p>
          <a:endParaRPr lang="en-US"/>
        </a:p>
      </dgm:t>
    </dgm:pt>
    <dgm:pt modelId="{F64CA0A8-0E04-412F-88A5-D838791B5600}" type="sibTrans" cxnId="{122FCEE9-B348-47CA-88A9-462A0989FB60}">
      <dgm:prSet/>
      <dgm:spPr/>
      <dgm:t>
        <a:bodyPr/>
        <a:lstStyle/>
        <a:p>
          <a:endParaRPr lang="en-US"/>
        </a:p>
      </dgm:t>
    </dgm:pt>
    <dgm:pt modelId="{AEB4C3DD-1B73-4DF3-8FBA-558867BC700B}">
      <dgm:prSet/>
      <dgm:spPr/>
      <dgm:t>
        <a:bodyPr/>
        <a:lstStyle/>
        <a:p>
          <a:r>
            <a:rPr lang="en-US"/>
            <a:t>Pathogen Threat Condition: </a:t>
          </a:r>
          <a:r>
            <a:rPr lang="en-US" b="1"/>
            <a:t>germs, infections, pathogen prevalence</a:t>
          </a:r>
        </a:p>
      </dgm:t>
    </dgm:pt>
    <dgm:pt modelId="{A63B49A8-317C-48D9-AA7E-12A1BA2A0299}" type="parTrans" cxnId="{B0E0B845-3862-449B-8D57-EC7A3733B0B4}">
      <dgm:prSet/>
      <dgm:spPr/>
      <dgm:t>
        <a:bodyPr/>
        <a:lstStyle/>
        <a:p>
          <a:endParaRPr lang="en-US"/>
        </a:p>
      </dgm:t>
    </dgm:pt>
    <dgm:pt modelId="{0640CD75-22C7-40C8-9622-00D8E08DA159}" type="sibTrans" cxnId="{B0E0B845-3862-449B-8D57-EC7A3733B0B4}">
      <dgm:prSet/>
      <dgm:spPr/>
      <dgm:t>
        <a:bodyPr/>
        <a:lstStyle/>
        <a:p>
          <a:endParaRPr lang="en-US"/>
        </a:p>
      </dgm:t>
    </dgm:pt>
    <dgm:pt modelId="{08FB775C-C91D-4C18-8B17-32D05564BE22}">
      <dgm:prSet/>
      <dgm:spPr/>
      <dgm:t>
        <a:bodyPr/>
        <a:lstStyle/>
        <a:p>
          <a:r>
            <a:rPr lang="en-US"/>
            <a:t>Accident Threat Condition: bathtub electrocution</a:t>
          </a:r>
        </a:p>
      </dgm:t>
    </dgm:pt>
    <dgm:pt modelId="{8FDE0BA0-A542-43E2-A52C-2974B9A18DF4}" type="parTrans" cxnId="{13631CE1-C289-4C02-8AF4-0A007A10CEA1}">
      <dgm:prSet/>
      <dgm:spPr/>
      <dgm:t>
        <a:bodyPr/>
        <a:lstStyle/>
        <a:p>
          <a:endParaRPr lang="en-US"/>
        </a:p>
      </dgm:t>
    </dgm:pt>
    <dgm:pt modelId="{0A1C0E83-59B5-41A0-A9C5-3D6091A82F19}" type="sibTrans" cxnId="{13631CE1-C289-4C02-8AF4-0A007A10CEA1}">
      <dgm:prSet/>
      <dgm:spPr/>
      <dgm:t>
        <a:bodyPr/>
        <a:lstStyle/>
        <a:p>
          <a:endParaRPr lang="en-US"/>
        </a:p>
      </dgm:t>
    </dgm:pt>
    <dgm:pt modelId="{0B412882-5036-40CF-A1DA-6517A22F86A2}">
      <dgm:prSet/>
      <dgm:spPr/>
      <dgm:t>
        <a:bodyPr/>
        <a:lstStyle/>
        <a:p>
          <a:r>
            <a:rPr lang="en-US"/>
            <a:t>Work Ethic Condition: hard work, “no pain, no gain”</a:t>
          </a:r>
        </a:p>
      </dgm:t>
    </dgm:pt>
    <dgm:pt modelId="{A1FEC960-A13B-49FC-BF3E-D5AA4695FB61}" type="parTrans" cxnId="{4BEF36A6-3FE1-4AC0-B870-FD50CF99F4DC}">
      <dgm:prSet/>
      <dgm:spPr/>
      <dgm:t>
        <a:bodyPr/>
        <a:lstStyle/>
        <a:p>
          <a:endParaRPr lang="en-US"/>
        </a:p>
      </dgm:t>
    </dgm:pt>
    <dgm:pt modelId="{0458ACB6-1D73-4F55-8B28-616EA2F18095}" type="sibTrans" cxnId="{4BEF36A6-3FE1-4AC0-B870-FD50CF99F4DC}">
      <dgm:prSet/>
      <dgm:spPr/>
      <dgm:t>
        <a:bodyPr/>
        <a:lstStyle/>
        <a:p>
          <a:endParaRPr lang="en-US"/>
        </a:p>
      </dgm:t>
    </dgm:pt>
    <dgm:pt modelId="{35C3D16C-92F4-48B5-A4D1-395C3F6D2E8E}">
      <dgm:prSet/>
      <dgm:spPr/>
      <dgm:t>
        <a:bodyPr/>
        <a:lstStyle/>
        <a:p>
          <a:r>
            <a:rPr lang="en-US"/>
            <a:t>Completed Fat-Disease Implicit Association Tests</a:t>
          </a:r>
        </a:p>
      </dgm:t>
    </dgm:pt>
    <dgm:pt modelId="{5CD366F2-0FB9-403B-9F39-4BE163546DBC}" type="parTrans" cxnId="{942CC188-668B-461F-8379-E31ABD085527}">
      <dgm:prSet/>
      <dgm:spPr/>
      <dgm:t>
        <a:bodyPr/>
        <a:lstStyle/>
        <a:p>
          <a:endParaRPr lang="en-US"/>
        </a:p>
      </dgm:t>
    </dgm:pt>
    <dgm:pt modelId="{01E5C617-E45D-46B1-82CD-3D30A92D926A}" type="sibTrans" cxnId="{942CC188-668B-461F-8379-E31ABD085527}">
      <dgm:prSet/>
      <dgm:spPr/>
      <dgm:t>
        <a:bodyPr/>
        <a:lstStyle/>
        <a:p>
          <a:endParaRPr lang="en-US"/>
        </a:p>
      </dgm:t>
    </dgm:pt>
    <dgm:pt modelId="{7C1A6619-E97F-42EF-BC15-D21DA858949D}">
      <dgm:prSet/>
      <dgm:spPr/>
      <dgm:t>
        <a:bodyPr/>
        <a:lstStyle/>
        <a:p>
          <a:r>
            <a:rPr lang="en-US"/>
            <a:t>Quickly categorized words as related to </a:t>
          </a:r>
          <a:r>
            <a:rPr lang="en-US" b="1"/>
            <a:t>disease</a:t>
          </a:r>
          <a:r>
            <a:rPr lang="en-US"/>
            <a:t> or health and faces as </a:t>
          </a:r>
          <a:r>
            <a:rPr lang="en-US" b="1"/>
            <a:t>fat</a:t>
          </a:r>
          <a:r>
            <a:rPr lang="en-US"/>
            <a:t> or thin</a:t>
          </a:r>
        </a:p>
      </dgm:t>
    </dgm:pt>
    <dgm:pt modelId="{A73FC59D-7BAE-402C-88A7-917DE5B87C77}" type="parTrans" cxnId="{9D6C79B9-5B6B-4B05-9465-919444285402}">
      <dgm:prSet/>
      <dgm:spPr/>
      <dgm:t>
        <a:bodyPr/>
        <a:lstStyle/>
        <a:p>
          <a:endParaRPr lang="en-US"/>
        </a:p>
      </dgm:t>
    </dgm:pt>
    <dgm:pt modelId="{91C79AAD-FDBF-404B-823F-C1C86FA84B26}" type="sibTrans" cxnId="{9D6C79B9-5B6B-4B05-9465-919444285402}">
      <dgm:prSet/>
      <dgm:spPr/>
      <dgm:t>
        <a:bodyPr/>
        <a:lstStyle/>
        <a:p>
          <a:endParaRPr lang="en-US"/>
        </a:p>
      </dgm:t>
    </dgm:pt>
    <dgm:pt modelId="{DF4B7848-31FD-914C-ABCB-A6B27FECF3A1}" type="pres">
      <dgm:prSet presAssocID="{3A996DF6-02D4-4B43-8184-B04C1B0F8EA1}" presName="Name0" presStyleCnt="0">
        <dgm:presLayoutVars>
          <dgm:dir/>
          <dgm:animLvl val="lvl"/>
          <dgm:resizeHandles val="exact"/>
        </dgm:presLayoutVars>
      </dgm:prSet>
      <dgm:spPr/>
    </dgm:pt>
    <dgm:pt modelId="{6B4EB553-7CEA-5246-BB61-98BEBA3B283D}" type="pres">
      <dgm:prSet presAssocID="{2A22A4EB-8DBB-4797-AB48-99CBDED4671A}" presName="composite" presStyleCnt="0"/>
      <dgm:spPr/>
    </dgm:pt>
    <dgm:pt modelId="{860F4628-225F-F546-8D18-A972D222FA45}" type="pres">
      <dgm:prSet presAssocID="{2A22A4EB-8DBB-4797-AB48-99CBDED4671A}" presName="parTx" presStyleLbl="alignNode1" presStyleIdx="0" presStyleCnt="2">
        <dgm:presLayoutVars>
          <dgm:chMax val="0"/>
          <dgm:chPref val="0"/>
          <dgm:bulletEnabled val="1"/>
        </dgm:presLayoutVars>
      </dgm:prSet>
      <dgm:spPr/>
    </dgm:pt>
    <dgm:pt modelId="{AF975756-8078-474A-86C6-A2413C84176D}" type="pres">
      <dgm:prSet presAssocID="{2A22A4EB-8DBB-4797-AB48-99CBDED4671A}" presName="desTx" presStyleLbl="alignAccFollowNode1" presStyleIdx="0" presStyleCnt="2">
        <dgm:presLayoutVars>
          <dgm:bulletEnabled val="1"/>
        </dgm:presLayoutVars>
      </dgm:prSet>
      <dgm:spPr/>
    </dgm:pt>
    <dgm:pt modelId="{61BBE5A4-CBCA-2345-8FF3-01360B3106EA}" type="pres">
      <dgm:prSet presAssocID="{F64CA0A8-0E04-412F-88A5-D838791B5600}" presName="space" presStyleCnt="0"/>
      <dgm:spPr/>
    </dgm:pt>
    <dgm:pt modelId="{E5BC7E6D-3BA1-7447-98A4-33D2156BAF5D}" type="pres">
      <dgm:prSet presAssocID="{35C3D16C-92F4-48B5-A4D1-395C3F6D2E8E}" presName="composite" presStyleCnt="0"/>
      <dgm:spPr/>
    </dgm:pt>
    <dgm:pt modelId="{558791BB-B6B1-8940-BD99-96AFB792632D}" type="pres">
      <dgm:prSet presAssocID="{35C3D16C-92F4-48B5-A4D1-395C3F6D2E8E}" presName="parTx" presStyleLbl="alignNode1" presStyleIdx="1" presStyleCnt="2">
        <dgm:presLayoutVars>
          <dgm:chMax val="0"/>
          <dgm:chPref val="0"/>
          <dgm:bulletEnabled val="1"/>
        </dgm:presLayoutVars>
      </dgm:prSet>
      <dgm:spPr/>
    </dgm:pt>
    <dgm:pt modelId="{E75233AC-E45A-E641-A95A-4AD6284787F3}" type="pres">
      <dgm:prSet presAssocID="{35C3D16C-92F4-48B5-A4D1-395C3F6D2E8E}" presName="desTx" presStyleLbl="alignAccFollowNode1" presStyleIdx="1" presStyleCnt="2">
        <dgm:presLayoutVars>
          <dgm:bulletEnabled val="1"/>
        </dgm:presLayoutVars>
      </dgm:prSet>
      <dgm:spPr/>
    </dgm:pt>
  </dgm:ptLst>
  <dgm:cxnLst>
    <dgm:cxn modelId="{7795DB06-CA24-D842-81D1-804241EF42F9}" type="presOf" srcId="{2A22A4EB-8DBB-4797-AB48-99CBDED4671A}" destId="{860F4628-225F-F546-8D18-A972D222FA45}" srcOrd="0" destOrd="0" presId="urn:microsoft.com/office/officeart/2005/8/layout/hList1"/>
    <dgm:cxn modelId="{B0E0B845-3862-449B-8D57-EC7A3733B0B4}" srcId="{2A22A4EB-8DBB-4797-AB48-99CBDED4671A}" destId="{AEB4C3DD-1B73-4DF3-8FBA-558867BC700B}" srcOrd="0" destOrd="0" parTransId="{A63B49A8-317C-48D9-AA7E-12A1BA2A0299}" sibTransId="{0640CD75-22C7-40C8-9622-00D8E08DA159}"/>
    <dgm:cxn modelId="{8DA90971-8F26-8B43-BBAF-8399FCDD0A27}" type="presOf" srcId="{0B412882-5036-40CF-A1DA-6517A22F86A2}" destId="{AF975756-8078-474A-86C6-A2413C84176D}" srcOrd="0" destOrd="2" presId="urn:microsoft.com/office/officeart/2005/8/layout/hList1"/>
    <dgm:cxn modelId="{6C257F72-958F-EA4F-8883-3463BC1D0890}" type="presOf" srcId="{AEB4C3DD-1B73-4DF3-8FBA-558867BC700B}" destId="{AF975756-8078-474A-86C6-A2413C84176D}" srcOrd="0" destOrd="0" presId="urn:microsoft.com/office/officeart/2005/8/layout/hList1"/>
    <dgm:cxn modelId="{9402EB75-9D8D-F843-925C-93174C86CA22}" type="presOf" srcId="{08FB775C-C91D-4C18-8B17-32D05564BE22}" destId="{AF975756-8078-474A-86C6-A2413C84176D}" srcOrd="0" destOrd="1" presId="urn:microsoft.com/office/officeart/2005/8/layout/hList1"/>
    <dgm:cxn modelId="{F4DC6084-D304-BE46-A799-73C87231330E}" type="presOf" srcId="{7C1A6619-E97F-42EF-BC15-D21DA858949D}" destId="{E75233AC-E45A-E641-A95A-4AD6284787F3}" srcOrd="0" destOrd="0" presId="urn:microsoft.com/office/officeart/2005/8/layout/hList1"/>
    <dgm:cxn modelId="{942CC188-668B-461F-8379-E31ABD085527}" srcId="{3A996DF6-02D4-4B43-8184-B04C1B0F8EA1}" destId="{35C3D16C-92F4-48B5-A4D1-395C3F6D2E8E}" srcOrd="1" destOrd="0" parTransId="{5CD366F2-0FB9-403B-9F39-4BE163546DBC}" sibTransId="{01E5C617-E45D-46B1-82CD-3D30A92D926A}"/>
    <dgm:cxn modelId="{4BEF36A6-3FE1-4AC0-B870-FD50CF99F4DC}" srcId="{2A22A4EB-8DBB-4797-AB48-99CBDED4671A}" destId="{0B412882-5036-40CF-A1DA-6517A22F86A2}" srcOrd="2" destOrd="0" parTransId="{A1FEC960-A13B-49FC-BF3E-D5AA4695FB61}" sibTransId="{0458ACB6-1D73-4F55-8B28-616EA2F18095}"/>
    <dgm:cxn modelId="{9D6C79B9-5B6B-4B05-9465-919444285402}" srcId="{35C3D16C-92F4-48B5-A4D1-395C3F6D2E8E}" destId="{7C1A6619-E97F-42EF-BC15-D21DA858949D}" srcOrd="0" destOrd="0" parTransId="{A73FC59D-7BAE-402C-88A7-917DE5B87C77}" sibTransId="{91C79AAD-FDBF-404B-823F-C1C86FA84B26}"/>
    <dgm:cxn modelId="{20A09CC8-5275-9142-B8AB-5141407D0E0D}" type="presOf" srcId="{3A996DF6-02D4-4B43-8184-B04C1B0F8EA1}" destId="{DF4B7848-31FD-914C-ABCB-A6B27FECF3A1}" srcOrd="0" destOrd="0" presId="urn:microsoft.com/office/officeart/2005/8/layout/hList1"/>
    <dgm:cxn modelId="{13631CE1-C289-4C02-8AF4-0A007A10CEA1}" srcId="{2A22A4EB-8DBB-4797-AB48-99CBDED4671A}" destId="{08FB775C-C91D-4C18-8B17-32D05564BE22}" srcOrd="1" destOrd="0" parTransId="{8FDE0BA0-A542-43E2-A52C-2974B9A18DF4}" sibTransId="{0A1C0E83-59B5-41A0-A9C5-3D6091A82F19}"/>
    <dgm:cxn modelId="{122FCEE9-B348-47CA-88A9-462A0989FB60}" srcId="{3A996DF6-02D4-4B43-8184-B04C1B0F8EA1}" destId="{2A22A4EB-8DBB-4797-AB48-99CBDED4671A}" srcOrd="0" destOrd="0" parTransId="{ED2B7F6C-F1CF-4F30-BA2C-53B0089A8241}" sibTransId="{F64CA0A8-0E04-412F-88A5-D838791B5600}"/>
    <dgm:cxn modelId="{698F9EF6-949B-9247-8A14-ABC9BFBD689F}" type="presOf" srcId="{35C3D16C-92F4-48B5-A4D1-395C3F6D2E8E}" destId="{558791BB-B6B1-8940-BD99-96AFB792632D}" srcOrd="0" destOrd="0" presId="urn:microsoft.com/office/officeart/2005/8/layout/hList1"/>
    <dgm:cxn modelId="{DC09BAFB-CCED-2D46-BD7F-57DD55F6F2B8}" type="presParOf" srcId="{DF4B7848-31FD-914C-ABCB-A6B27FECF3A1}" destId="{6B4EB553-7CEA-5246-BB61-98BEBA3B283D}" srcOrd="0" destOrd="0" presId="urn:microsoft.com/office/officeart/2005/8/layout/hList1"/>
    <dgm:cxn modelId="{EA00633A-D896-AF44-A175-7861605201FE}" type="presParOf" srcId="{6B4EB553-7CEA-5246-BB61-98BEBA3B283D}" destId="{860F4628-225F-F546-8D18-A972D222FA45}" srcOrd="0" destOrd="0" presId="urn:microsoft.com/office/officeart/2005/8/layout/hList1"/>
    <dgm:cxn modelId="{E20B540F-9850-4B4E-A71A-8D0467A8DF6A}" type="presParOf" srcId="{6B4EB553-7CEA-5246-BB61-98BEBA3B283D}" destId="{AF975756-8078-474A-86C6-A2413C84176D}" srcOrd="1" destOrd="0" presId="urn:microsoft.com/office/officeart/2005/8/layout/hList1"/>
    <dgm:cxn modelId="{96BFD130-E24F-0248-B40C-020F20DFF9C0}" type="presParOf" srcId="{DF4B7848-31FD-914C-ABCB-A6B27FECF3A1}" destId="{61BBE5A4-CBCA-2345-8FF3-01360B3106EA}" srcOrd="1" destOrd="0" presId="urn:microsoft.com/office/officeart/2005/8/layout/hList1"/>
    <dgm:cxn modelId="{CB46FF29-6DCF-EF4D-A183-BCA931F9CFBA}" type="presParOf" srcId="{DF4B7848-31FD-914C-ABCB-A6B27FECF3A1}" destId="{E5BC7E6D-3BA1-7447-98A4-33D2156BAF5D}" srcOrd="2" destOrd="0" presId="urn:microsoft.com/office/officeart/2005/8/layout/hList1"/>
    <dgm:cxn modelId="{572DA727-8BD5-B344-9368-E1C6F8575FA1}" type="presParOf" srcId="{E5BC7E6D-3BA1-7447-98A4-33D2156BAF5D}" destId="{558791BB-B6B1-8940-BD99-96AFB792632D}" srcOrd="0" destOrd="0" presId="urn:microsoft.com/office/officeart/2005/8/layout/hList1"/>
    <dgm:cxn modelId="{A9C889F7-630A-B849-BFBE-303FB5C5538B}" type="presParOf" srcId="{E5BC7E6D-3BA1-7447-98A4-33D2156BAF5D}" destId="{E75233AC-E45A-E641-A95A-4AD6284787F3}"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32D1F77-BB65-4B94-AEF3-E8CBC641B437}" type="doc">
      <dgm:prSet loTypeId="urn:microsoft.com/office/officeart/2008/layout/LinedList" loCatId="list" qsTypeId="urn:microsoft.com/office/officeart/2005/8/quickstyle/simple1" qsCatId="simple" csTypeId="urn:microsoft.com/office/officeart/2005/8/colors/colorful2" csCatId="colorful"/>
      <dgm:spPr/>
      <dgm:t>
        <a:bodyPr/>
        <a:lstStyle/>
        <a:p>
          <a:endParaRPr lang="en-US"/>
        </a:p>
      </dgm:t>
    </dgm:pt>
    <dgm:pt modelId="{EF66E699-F4D3-4DB5-928F-53CF29C9CB93}">
      <dgm:prSet/>
      <dgm:spPr/>
      <dgm:t>
        <a:bodyPr/>
        <a:lstStyle/>
        <a:p>
          <a:r>
            <a:rPr lang="en-US"/>
            <a:t>The behavioral immune system reacts to cues that correlate with infection</a:t>
          </a:r>
        </a:p>
      </dgm:t>
    </dgm:pt>
    <dgm:pt modelId="{1CC0AD92-F92A-4F83-9720-0602E7849C5D}" type="parTrans" cxnId="{5B55D362-315B-484F-A891-3B595670603F}">
      <dgm:prSet/>
      <dgm:spPr/>
      <dgm:t>
        <a:bodyPr/>
        <a:lstStyle/>
        <a:p>
          <a:endParaRPr lang="en-US"/>
        </a:p>
      </dgm:t>
    </dgm:pt>
    <dgm:pt modelId="{EA28A6CD-AFA0-4443-8BB8-6216B45313AD}" type="sibTrans" cxnId="{5B55D362-315B-484F-A891-3B595670603F}">
      <dgm:prSet/>
      <dgm:spPr/>
      <dgm:t>
        <a:bodyPr/>
        <a:lstStyle/>
        <a:p>
          <a:endParaRPr lang="en-US"/>
        </a:p>
      </dgm:t>
    </dgm:pt>
    <dgm:pt modelId="{5B56355D-9DB1-40A6-9775-E75DCA4DE2C8}">
      <dgm:prSet/>
      <dgm:spPr/>
      <dgm:t>
        <a:bodyPr/>
        <a:lstStyle/>
        <a:p>
          <a:r>
            <a:rPr lang="en-US"/>
            <a:t>Such cues include objective infection cues as well cues that look like them</a:t>
          </a:r>
        </a:p>
      </dgm:t>
    </dgm:pt>
    <dgm:pt modelId="{A7AE9F0E-ECAE-4427-A915-70EA11315742}" type="parTrans" cxnId="{232F3CC4-F94A-466F-B4FD-6CDBE65062CF}">
      <dgm:prSet/>
      <dgm:spPr/>
      <dgm:t>
        <a:bodyPr/>
        <a:lstStyle/>
        <a:p>
          <a:endParaRPr lang="en-US"/>
        </a:p>
      </dgm:t>
    </dgm:pt>
    <dgm:pt modelId="{8596B256-3737-4F52-A14D-C157BA4ECCF6}" type="sibTrans" cxnId="{232F3CC4-F94A-466F-B4FD-6CDBE65062CF}">
      <dgm:prSet/>
      <dgm:spPr/>
      <dgm:t>
        <a:bodyPr/>
        <a:lstStyle/>
        <a:p>
          <a:endParaRPr lang="en-US"/>
        </a:p>
      </dgm:t>
    </dgm:pt>
    <dgm:pt modelId="{A91B0990-6221-42C7-A565-2D1A25FB5DC9}">
      <dgm:prSet/>
      <dgm:spPr/>
      <dgm:t>
        <a:bodyPr/>
        <a:lstStyle/>
        <a:p>
          <a:r>
            <a:rPr lang="en-US"/>
            <a:t>Some results suggests people overperceive infection in benign cues that superficially resemble infection cues</a:t>
          </a:r>
        </a:p>
      </dgm:t>
    </dgm:pt>
    <dgm:pt modelId="{0F889AEF-C8F2-464E-8ED2-B670E691D986}" type="parTrans" cxnId="{7BC21CA0-E366-46D2-99A6-6436EBA77193}">
      <dgm:prSet/>
      <dgm:spPr/>
      <dgm:t>
        <a:bodyPr/>
        <a:lstStyle/>
        <a:p>
          <a:endParaRPr lang="en-US"/>
        </a:p>
      </dgm:t>
    </dgm:pt>
    <dgm:pt modelId="{0903D209-9393-411B-94E4-AFE22EA05457}" type="sibTrans" cxnId="{7BC21CA0-E366-46D2-99A6-6436EBA77193}">
      <dgm:prSet/>
      <dgm:spPr/>
      <dgm:t>
        <a:bodyPr/>
        <a:lstStyle/>
        <a:p>
          <a:endParaRPr lang="en-US"/>
        </a:p>
      </dgm:t>
    </dgm:pt>
    <dgm:pt modelId="{83D9F498-81D3-984A-9C84-1E5AA6A52B2F}" type="pres">
      <dgm:prSet presAssocID="{D32D1F77-BB65-4B94-AEF3-E8CBC641B437}" presName="vert0" presStyleCnt="0">
        <dgm:presLayoutVars>
          <dgm:dir/>
          <dgm:animOne val="branch"/>
          <dgm:animLvl val="lvl"/>
        </dgm:presLayoutVars>
      </dgm:prSet>
      <dgm:spPr/>
    </dgm:pt>
    <dgm:pt modelId="{A6FBB3D7-AC68-5643-9C0E-1CB25B2BC5F4}" type="pres">
      <dgm:prSet presAssocID="{EF66E699-F4D3-4DB5-928F-53CF29C9CB93}" presName="thickLine" presStyleLbl="alignNode1" presStyleIdx="0" presStyleCnt="3"/>
      <dgm:spPr/>
    </dgm:pt>
    <dgm:pt modelId="{A100347E-34F1-154B-8CD3-0149A597A731}" type="pres">
      <dgm:prSet presAssocID="{EF66E699-F4D3-4DB5-928F-53CF29C9CB93}" presName="horz1" presStyleCnt="0"/>
      <dgm:spPr/>
    </dgm:pt>
    <dgm:pt modelId="{819BC8D4-A7FD-A141-94C1-FAAD600C5CE9}" type="pres">
      <dgm:prSet presAssocID="{EF66E699-F4D3-4DB5-928F-53CF29C9CB93}" presName="tx1" presStyleLbl="revTx" presStyleIdx="0" presStyleCnt="3"/>
      <dgm:spPr/>
    </dgm:pt>
    <dgm:pt modelId="{C96134C0-D7A9-CD48-91B4-2AA133CA6FDC}" type="pres">
      <dgm:prSet presAssocID="{EF66E699-F4D3-4DB5-928F-53CF29C9CB93}" presName="vert1" presStyleCnt="0"/>
      <dgm:spPr/>
    </dgm:pt>
    <dgm:pt modelId="{5E04733E-4465-084F-B190-F574ADCBC4FB}" type="pres">
      <dgm:prSet presAssocID="{5B56355D-9DB1-40A6-9775-E75DCA4DE2C8}" presName="thickLine" presStyleLbl="alignNode1" presStyleIdx="1" presStyleCnt="3"/>
      <dgm:spPr/>
    </dgm:pt>
    <dgm:pt modelId="{93EFC1C6-7654-EE48-8443-B804BC45CDD6}" type="pres">
      <dgm:prSet presAssocID="{5B56355D-9DB1-40A6-9775-E75DCA4DE2C8}" presName="horz1" presStyleCnt="0"/>
      <dgm:spPr/>
    </dgm:pt>
    <dgm:pt modelId="{5FAA2D9F-3021-A44D-B856-7A8763E03A38}" type="pres">
      <dgm:prSet presAssocID="{5B56355D-9DB1-40A6-9775-E75DCA4DE2C8}" presName="tx1" presStyleLbl="revTx" presStyleIdx="1" presStyleCnt="3"/>
      <dgm:spPr/>
    </dgm:pt>
    <dgm:pt modelId="{DB9A4096-DBE3-7342-955A-68CDD4E67803}" type="pres">
      <dgm:prSet presAssocID="{5B56355D-9DB1-40A6-9775-E75DCA4DE2C8}" presName="vert1" presStyleCnt="0"/>
      <dgm:spPr/>
    </dgm:pt>
    <dgm:pt modelId="{4A8A0DBF-0262-7E4B-B234-F81A1A6228B4}" type="pres">
      <dgm:prSet presAssocID="{A91B0990-6221-42C7-A565-2D1A25FB5DC9}" presName="thickLine" presStyleLbl="alignNode1" presStyleIdx="2" presStyleCnt="3"/>
      <dgm:spPr/>
    </dgm:pt>
    <dgm:pt modelId="{23AFC27C-B443-284E-A135-C6092BC1FB2D}" type="pres">
      <dgm:prSet presAssocID="{A91B0990-6221-42C7-A565-2D1A25FB5DC9}" presName="horz1" presStyleCnt="0"/>
      <dgm:spPr/>
    </dgm:pt>
    <dgm:pt modelId="{C35494CF-4F53-064D-B3EC-9D3ED8A99EF0}" type="pres">
      <dgm:prSet presAssocID="{A91B0990-6221-42C7-A565-2D1A25FB5DC9}" presName="tx1" presStyleLbl="revTx" presStyleIdx="2" presStyleCnt="3"/>
      <dgm:spPr/>
    </dgm:pt>
    <dgm:pt modelId="{6DC32BE2-58AB-AF4B-A1CF-9F85F00A45AB}" type="pres">
      <dgm:prSet presAssocID="{A91B0990-6221-42C7-A565-2D1A25FB5DC9}" presName="vert1" presStyleCnt="0"/>
      <dgm:spPr/>
    </dgm:pt>
  </dgm:ptLst>
  <dgm:cxnLst>
    <dgm:cxn modelId="{62973459-966B-6447-A37E-BEC6412CFFF2}" type="presOf" srcId="{5B56355D-9DB1-40A6-9775-E75DCA4DE2C8}" destId="{5FAA2D9F-3021-A44D-B856-7A8763E03A38}" srcOrd="0" destOrd="0" presId="urn:microsoft.com/office/officeart/2008/layout/LinedList"/>
    <dgm:cxn modelId="{5B55D362-315B-484F-A891-3B595670603F}" srcId="{D32D1F77-BB65-4B94-AEF3-E8CBC641B437}" destId="{EF66E699-F4D3-4DB5-928F-53CF29C9CB93}" srcOrd="0" destOrd="0" parTransId="{1CC0AD92-F92A-4F83-9720-0602E7849C5D}" sibTransId="{EA28A6CD-AFA0-4443-8BB8-6216B45313AD}"/>
    <dgm:cxn modelId="{5A51BB76-CFE0-114B-914B-BD5B0D95D44F}" type="presOf" srcId="{EF66E699-F4D3-4DB5-928F-53CF29C9CB93}" destId="{819BC8D4-A7FD-A141-94C1-FAAD600C5CE9}" srcOrd="0" destOrd="0" presId="urn:microsoft.com/office/officeart/2008/layout/LinedList"/>
    <dgm:cxn modelId="{7BC21CA0-E366-46D2-99A6-6436EBA77193}" srcId="{D32D1F77-BB65-4B94-AEF3-E8CBC641B437}" destId="{A91B0990-6221-42C7-A565-2D1A25FB5DC9}" srcOrd="2" destOrd="0" parTransId="{0F889AEF-C8F2-464E-8ED2-B670E691D986}" sibTransId="{0903D209-9393-411B-94E4-AFE22EA05457}"/>
    <dgm:cxn modelId="{232F3CC4-F94A-466F-B4FD-6CDBE65062CF}" srcId="{D32D1F77-BB65-4B94-AEF3-E8CBC641B437}" destId="{5B56355D-9DB1-40A6-9775-E75DCA4DE2C8}" srcOrd="1" destOrd="0" parTransId="{A7AE9F0E-ECAE-4427-A915-70EA11315742}" sibTransId="{8596B256-3737-4F52-A14D-C157BA4ECCF6}"/>
    <dgm:cxn modelId="{D5910FC7-8FEF-1D4D-ADA0-466607F69F54}" type="presOf" srcId="{A91B0990-6221-42C7-A565-2D1A25FB5DC9}" destId="{C35494CF-4F53-064D-B3EC-9D3ED8A99EF0}" srcOrd="0" destOrd="0" presId="urn:microsoft.com/office/officeart/2008/layout/LinedList"/>
    <dgm:cxn modelId="{B23013D2-F11F-B84F-8DC9-CFAF6D387834}" type="presOf" srcId="{D32D1F77-BB65-4B94-AEF3-E8CBC641B437}" destId="{83D9F498-81D3-984A-9C84-1E5AA6A52B2F}" srcOrd="0" destOrd="0" presId="urn:microsoft.com/office/officeart/2008/layout/LinedList"/>
    <dgm:cxn modelId="{7ABEC0FC-BDD7-C846-815D-BC315D991635}" type="presParOf" srcId="{83D9F498-81D3-984A-9C84-1E5AA6A52B2F}" destId="{A6FBB3D7-AC68-5643-9C0E-1CB25B2BC5F4}" srcOrd="0" destOrd="0" presId="urn:microsoft.com/office/officeart/2008/layout/LinedList"/>
    <dgm:cxn modelId="{0145159C-3C21-4347-A215-3F761525F4C3}" type="presParOf" srcId="{83D9F498-81D3-984A-9C84-1E5AA6A52B2F}" destId="{A100347E-34F1-154B-8CD3-0149A597A731}" srcOrd="1" destOrd="0" presId="urn:microsoft.com/office/officeart/2008/layout/LinedList"/>
    <dgm:cxn modelId="{137D97EA-E7D2-C54F-8C88-DFC3D7862803}" type="presParOf" srcId="{A100347E-34F1-154B-8CD3-0149A597A731}" destId="{819BC8D4-A7FD-A141-94C1-FAAD600C5CE9}" srcOrd="0" destOrd="0" presId="urn:microsoft.com/office/officeart/2008/layout/LinedList"/>
    <dgm:cxn modelId="{C33AD58D-FD71-2C45-AA26-3A4F91AE45B7}" type="presParOf" srcId="{A100347E-34F1-154B-8CD3-0149A597A731}" destId="{C96134C0-D7A9-CD48-91B4-2AA133CA6FDC}" srcOrd="1" destOrd="0" presId="urn:microsoft.com/office/officeart/2008/layout/LinedList"/>
    <dgm:cxn modelId="{910E97F9-8846-284F-AAFA-ADF2FC8B86DD}" type="presParOf" srcId="{83D9F498-81D3-984A-9C84-1E5AA6A52B2F}" destId="{5E04733E-4465-084F-B190-F574ADCBC4FB}" srcOrd="2" destOrd="0" presId="urn:microsoft.com/office/officeart/2008/layout/LinedList"/>
    <dgm:cxn modelId="{19AA8DEA-9FA3-D343-ABEE-85DF634FC22D}" type="presParOf" srcId="{83D9F498-81D3-984A-9C84-1E5AA6A52B2F}" destId="{93EFC1C6-7654-EE48-8443-B804BC45CDD6}" srcOrd="3" destOrd="0" presId="urn:microsoft.com/office/officeart/2008/layout/LinedList"/>
    <dgm:cxn modelId="{924A67A2-D76A-A844-8BF8-9A2B15743CC2}" type="presParOf" srcId="{93EFC1C6-7654-EE48-8443-B804BC45CDD6}" destId="{5FAA2D9F-3021-A44D-B856-7A8763E03A38}" srcOrd="0" destOrd="0" presId="urn:microsoft.com/office/officeart/2008/layout/LinedList"/>
    <dgm:cxn modelId="{FC3CE97A-CF04-A84C-AAC4-B81524CA9E32}" type="presParOf" srcId="{93EFC1C6-7654-EE48-8443-B804BC45CDD6}" destId="{DB9A4096-DBE3-7342-955A-68CDD4E67803}" srcOrd="1" destOrd="0" presId="urn:microsoft.com/office/officeart/2008/layout/LinedList"/>
    <dgm:cxn modelId="{AA942E79-8828-0D46-8ED0-AE8498FFBB3F}" type="presParOf" srcId="{83D9F498-81D3-984A-9C84-1E5AA6A52B2F}" destId="{4A8A0DBF-0262-7E4B-B234-F81A1A6228B4}" srcOrd="4" destOrd="0" presId="urn:microsoft.com/office/officeart/2008/layout/LinedList"/>
    <dgm:cxn modelId="{28A8087E-BA76-E548-9435-4808DC54E5CA}" type="presParOf" srcId="{83D9F498-81D3-984A-9C84-1E5AA6A52B2F}" destId="{23AFC27C-B443-284E-A135-C6092BC1FB2D}" srcOrd="5" destOrd="0" presId="urn:microsoft.com/office/officeart/2008/layout/LinedList"/>
    <dgm:cxn modelId="{60112D09-62DC-8E45-A225-9AD71C73FB8A}" type="presParOf" srcId="{23AFC27C-B443-284E-A135-C6092BC1FB2D}" destId="{C35494CF-4F53-064D-B3EC-9D3ED8A99EF0}" srcOrd="0" destOrd="0" presId="urn:microsoft.com/office/officeart/2008/layout/LinedList"/>
    <dgm:cxn modelId="{E5EC1A94-CA7B-BC46-B6CE-5FEFEE778EA7}" type="presParOf" srcId="{23AFC27C-B443-284E-A135-C6092BC1FB2D}" destId="{6DC32BE2-58AB-AF4B-A1CF-9F85F00A45AB}"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EC18295-0480-48A3-A450-584CB4EC9558}" type="doc">
      <dgm:prSet loTypeId="urn:microsoft.com/office/officeart/2008/layout/LinedList" loCatId="list" qsTypeId="urn:microsoft.com/office/officeart/2005/8/quickstyle/simple1" qsCatId="simple" csTypeId="urn:microsoft.com/office/officeart/2005/8/colors/colorful2" csCatId="colorful" phldr="1"/>
      <dgm:spPr/>
      <dgm:t>
        <a:bodyPr/>
        <a:lstStyle/>
        <a:p>
          <a:endParaRPr lang="en-US"/>
        </a:p>
      </dgm:t>
    </dgm:pt>
    <dgm:pt modelId="{E9FED4CB-A2A9-4E9E-8AC0-5DCA4111B855}">
      <dgm:prSet/>
      <dgm:spPr/>
      <dgm:t>
        <a:bodyPr/>
        <a:lstStyle/>
        <a:p>
          <a:r>
            <a:rPr lang="en-US">
              <a:solidFill>
                <a:schemeClr val="accent2"/>
              </a:solidFill>
            </a:rPr>
            <a:t>Disfigured</a:t>
          </a:r>
          <a:r>
            <a:rPr lang="en-US"/>
            <a:t> vs. Normal Ackerman, et al., 2009</a:t>
          </a:r>
        </a:p>
      </dgm:t>
    </dgm:pt>
    <dgm:pt modelId="{223E3336-882A-4469-8998-C2F9B205D70E}" type="parTrans" cxnId="{C3E6EB3A-A5D8-4692-AFFB-C96BC23C80AB}">
      <dgm:prSet/>
      <dgm:spPr/>
      <dgm:t>
        <a:bodyPr/>
        <a:lstStyle/>
        <a:p>
          <a:endParaRPr lang="en-US" sz="2000"/>
        </a:p>
      </dgm:t>
    </dgm:pt>
    <dgm:pt modelId="{CAEEE30E-A0E5-49E6-9E6B-137BDD7F56D5}" type="sibTrans" cxnId="{C3E6EB3A-A5D8-4692-AFFB-C96BC23C80AB}">
      <dgm:prSet/>
      <dgm:spPr/>
      <dgm:t>
        <a:bodyPr/>
        <a:lstStyle/>
        <a:p>
          <a:endParaRPr lang="en-US"/>
        </a:p>
      </dgm:t>
    </dgm:pt>
    <dgm:pt modelId="{A3F174C6-0ABD-4BFA-8CB7-212862F1A67D}">
      <dgm:prSet/>
      <dgm:spPr/>
      <dgm:t>
        <a:bodyPr/>
        <a:lstStyle/>
        <a:p>
          <a:r>
            <a:rPr lang="en-US">
              <a:solidFill>
                <a:schemeClr val="accent2"/>
              </a:solidFill>
            </a:rPr>
            <a:t>Obese</a:t>
          </a:r>
          <a:r>
            <a:rPr lang="en-US"/>
            <a:t> vs. Normal Miller &amp; </a:t>
          </a:r>
          <a:r>
            <a:rPr lang="en-US" err="1"/>
            <a:t>Maner</a:t>
          </a:r>
          <a:r>
            <a:rPr lang="en-US"/>
            <a:t>, 2012</a:t>
          </a:r>
        </a:p>
      </dgm:t>
    </dgm:pt>
    <dgm:pt modelId="{34247B84-DF68-469E-BC89-14DA8DC532BE}" type="parTrans" cxnId="{C0D5145D-51D5-4115-AB8C-17EDE8903A8C}">
      <dgm:prSet/>
      <dgm:spPr/>
      <dgm:t>
        <a:bodyPr/>
        <a:lstStyle/>
        <a:p>
          <a:endParaRPr lang="en-US" sz="2000"/>
        </a:p>
      </dgm:t>
    </dgm:pt>
    <dgm:pt modelId="{038A7AF3-371E-4E58-965B-62086328B284}" type="sibTrans" cxnId="{C0D5145D-51D5-4115-AB8C-17EDE8903A8C}">
      <dgm:prSet/>
      <dgm:spPr/>
      <dgm:t>
        <a:bodyPr/>
        <a:lstStyle/>
        <a:p>
          <a:endParaRPr lang="en-US"/>
        </a:p>
      </dgm:t>
    </dgm:pt>
    <dgm:pt modelId="{82487758-E940-4FC7-893E-9D50BA3D9603}">
      <dgm:prSet/>
      <dgm:spPr/>
      <dgm:t>
        <a:bodyPr/>
        <a:lstStyle/>
        <a:p>
          <a:r>
            <a:rPr lang="en-US">
              <a:solidFill>
                <a:schemeClr val="accent2"/>
              </a:solidFill>
            </a:rPr>
            <a:t>Old</a:t>
          </a:r>
          <a:r>
            <a:rPr lang="en-US"/>
            <a:t> vs. Young Duncan &amp; Schaller, 2009</a:t>
          </a:r>
        </a:p>
      </dgm:t>
    </dgm:pt>
    <dgm:pt modelId="{63254673-B4EC-413C-BEB6-39E56C03FB6A}" type="parTrans" cxnId="{4CAC1777-4482-4086-9C13-874113DFD8BE}">
      <dgm:prSet/>
      <dgm:spPr/>
      <dgm:t>
        <a:bodyPr/>
        <a:lstStyle/>
        <a:p>
          <a:endParaRPr lang="en-US" sz="2000"/>
        </a:p>
      </dgm:t>
    </dgm:pt>
    <dgm:pt modelId="{53D22216-6150-4F37-A9CD-3D10BE90BE8B}" type="sibTrans" cxnId="{4CAC1777-4482-4086-9C13-874113DFD8BE}">
      <dgm:prSet/>
      <dgm:spPr/>
      <dgm:t>
        <a:bodyPr/>
        <a:lstStyle/>
        <a:p>
          <a:endParaRPr lang="en-US"/>
        </a:p>
      </dgm:t>
    </dgm:pt>
    <dgm:pt modelId="{B9EBC95C-B521-1947-A5F0-281C8D5837D5}" type="pres">
      <dgm:prSet presAssocID="{DEC18295-0480-48A3-A450-584CB4EC9558}" presName="vert0" presStyleCnt="0">
        <dgm:presLayoutVars>
          <dgm:dir/>
          <dgm:animOne val="branch"/>
          <dgm:animLvl val="lvl"/>
        </dgm:presLayoutVars>
      </dgm:prSet>
      <dgm:spPr/>
    </dgm:pt>
    <dgm:pt modelId="{995C2943-6848-D241-844F-3BDAC2649511}" type="pres">
      <dgm:prSet presAssocID="{E9FED4CB-A2A9-4E9E-8AC0-5DCA4111B855}" presName="thickLine" presStyleLbl="alignNode1" presStyleIdx="0" presStyleCnt="3"/>
      <dgm:spPr/>
    </dgm:pt>
    <dgm:pt modelId="{57F98C24-2CFE-6846-9F9A-13BED958C224}" type="pres">
      <dgm:prSet presAssocID="{E9FED4CB-A2A9-4E9E-8AC0-5DCA4111B855}" presName="horz1" presStyleCnt="0"/>
      <dgm:spPr/>
    </dgm:pt>
    <dgm:pt modelId="{D9D02D09-FA32-7147-80D5-4C73DEABD267}" type="pres">
      <dgm:prSet presAssocID="{E9FED4CB-A2A9-4E9E-8AC0-5DCA4111B855}" presName="tx1" presStyleLbl="revTx" presStyleIdx="0" presStyleCnt="3"/>
      <dgm:spPr/>
    </dgm:pt>
    <dgm:pt modelId="{648BFE8E-A361-B648-AB3B-A5D58AFBFD12}" type="pres">
      <dgm:prSet presAssocID="{E9FED4CB-A2A9-4E9E-8AC0-5DCA4111B855}" presName="vert1" presStyleCnt="0"/>
      <dgm:spPr/>
    </dgm:pt>
    <dgm:pt modelId="{56ED06DA-2390-1B42-AE60-3489294DBBF1}" type="pres">
      <dgm:prSet presAssocID="{A3F174C6-0ABD-4BFA-8CB7-212862F1A67D}" presName="thickLine" presStyleLbl="alignNode1" presStyleIdx="1" presStyleCnt="3"/>
      <dgm:spPr/>
    </dgm:pt>
    <dgm:pt modelId="{6554D2BC-4456-D143-81D0-6092CFCC70A2}" type="pres">
      <dgm:prSet presAssocID="{A3F174C6-0ABD-4BFA-8CB7-212862F1A67D}" presName="horz1" presStyleCnt="0"/>
      <dgm:spPr/>
    </dgm:pt>
    <dgm:pt modelId="{D04C3EBA-3208-2847-90EC-2918C37D653C}" type="pres">
      <dgm:prSet presAssocID="{A3F174C6-0ABD-4BFA-8CB7-212862F1A67D}" presName="tx1" presStyleLbl="revTx" presStyleIdx="1" presStyleCnt="3"/>
      <dgm:spPr/>
    </dgm:pt>
    <dgm:pt modelId="{47119120-FEE1-9143-8F7A-61F0ACE6D877}" type="pres">
      <dgm:prSet presAssocID="{A3F174C6-0ABD-4BFA-8CB7-212862F1A67D}" presName="vert1" presStyleCnt="0"/>
      <dgm:spPr/>
    </dgm:pt>
    <dgm:pt modelId="{3518B5E9-6A84-C34F-9BBD-CF0297F24969}" type="pres">
      <dgm:prSet presAssocID="{82487758-E940-4FC7-893E-9D50BA3D9603}" presName="thickLine" presStyleLbl="alignNode1" presStyleIdx="2" presStyleCnt="3"/>
      <dgm:spPr/>
    </dgm:pt>
    <dgm:pt modelId="{E3EF857A-D150-7048-9BA6-36860263FF17}" type="pres">
      <dgm:prSet presAssocID="{82487758-E940-4FC7-893E-9D50BA3D9603}" presName="horz1" presStyleCnt="0"/>
      <dgm:spPr/>
    </dgm:pt>
    <dgm:pt modelId="{9ABB0AF7-9302-464F-AF50-48F70DF1C22C}" type="pres">
      <dgm:prSet presAssocID="{82487758-E940-4FC7-893E-9D50BA3D9603}" presName="tx1" presStyleLbl="revTx" presStyleIdx="2" presStyleCnt="3"/>
      <dgm:spPr/>
    </dgm:pt>
    <dgm:pt modelId="{6AE1A519-D968-E84A-851B-265B0FCBDF63}" type="pres">
      <dgm:prSet presAssocID="{82487758-E940-4FC7-893E-9D50BA3D9603}" presName="vert1" presStyleCnt="0"/>
      <dgm:spPr/>
    </dgm:pt>
  </dgm:ptLst>
  <dgm:cxnLst>
    <dgm:cxn modelId="{C3E6EB3A-A5D8-4692-AFFB-C96BC23C80AB}" srcId="{DEC18295-0480-48A3-A450-584CB4EC9558}" destId="{E9FED4CB-A2A9-4E9E-8AC0-5DCA4111B855}" srcOrd="0" destOrd="0" parTransId="{223E3336-882A-4469-8998-C2F9B205D70E}" sibTransId="{CAEEE30E-A0E5-49E6-9E6B-137BDD7F56D5}"/>
    <dgm:cxn modelId="{1E3C4C40-2941-F640-8C02-A03C6BB8E129}" type="presOf" srcId="{DEC18295-0480-48A3-A450-584CB4EC9558}" destId="{B9EBC95C-B521-1947-A5F0-281C8D5837D5}" srcOrd="0" destOrd="0" presId="urn:microsoft.com/office/officeart/2008/layout/LinedList"/>
    <dgm:cxn modelId="{C0D5145D-51D5-4115-AB8C-17EDE8903A8C}" srcId="{DEC18295-0480-48A3-A450-584CB4EC9558}" destId="{A3F174C6-0ABD-4BFA-8CB7-212862F1A67D}" srcOrd="1" destOrd="0" parTransId="{34247B84-DF68-469E-BC89-14DA8DC532BE}" sibTransId="{038A7AF3-371E-4E58-965B-62086328B284}"/>
    <dgm:cxn modelId="{93782973-C423-F94B-8FEB-A584A27E05B6}" type="presOf" srcId="{E9FED4CB-A2A9-4E9E-8AC0-5DCA4111B855}" destId="{D9D02D09-FA32-7147-80D5-4C73DEABD267}" srcOrd="0" destOrd="0" presId="urn:microsoft.com/office/officeart/2008/layout/LinedList"/>
    <dgm:cxn modelId="{4CAC1777-4482-4086-9C13-874113DFD8BE}" srcId="{DEC18295-0480-48A3-A450-584CB4EC9558}" destId="{82487758-E940-4FC7-893E-9D50BA3D9603}" srcOrd="2" destOrd="0" parTransId="{63254673-B4EC-413C-BEB6-39E56C03FB6A}" sibTransId="{53D22216-6150-4F37-A9CD-3D10BE90BE8B}"/>
    <dgm:cxn modelId="{093706CD-39E8-DA42-921B-82A863596FB3}" type="presOf" srcId="{82487758-E940-4FC7-893E-9D50BA3D9603}" destId="{9ABB0AF7-9302-464F-AF50-48F70DF1C22C}" srcOrd="0" destOrd="0" presId="urn:microsoft.com/office/officeart/2008/layout/LinedList"/>
    <dgm:cxn modelId="{F49525FC-6026-8046-A4E2-7A5F7FE105AA}" type="presOf" srcId="{A3F174C6-0ABD-4BFA-8CB7-212862F1A67D}" destId="{D04C3EBA-3208-2847-90EC-2918C37D653C}" srcOrd="0" destOrd="0" presId="urn:microsoft.com/office/officeart/2008/layout/LinedList"/>
    <dgm:cxn modelId="{E550836C-BA0B-2B4F-99A9-197F16C7910E}" type="presParOf" srcId="{B9EBC95C-B521-1947-A5F0-281C8D5837D5}" destId="{995C2943-6848-D241-844F-3BDAC2649511}" srcOrd="0" destOrd="0" presId="urn:microsoft.com/office/officeart/2008/layout/LinedList"/>
    <dgm:cxn modelId="{E860D69F-12F7-6C4A-8789-030BDCFEA77E}" type="presParOf" srcId="{B9EBC95C-B521-1947-A5F0-281C8D5837D5}" destId="{57F98C24-2CFE-6846-9F9A-13BED958C224}" srcOrd="1" destOrd="0" presId="urn:microsoft.com/office/officeart/2008/layout/LinedList"/>
    <dgm:cxn modelId="{F2378CFD-F902-4E4A-8A1E-260D4824453E}" type="presParOf" srcId="{57F98C24-2CFE-6846-9F9A-13BED958C224}" destId="{D9D02D09-FA32-7147-80D5-4C73DEABD267}" srcOrd="0" destOrd="0" presId="urn:microsoft.com/office/officeart/2008/layout/LinedList"/>
    <dgm:cxn modelId="{CC259988-65BF-8C44-911F-714C7868A528}" type="presParOf" srcId="{57F98C24-2CFE-6846-9F9A-13BED958C224}" destId="{648BFE8E-A361-B648-AB3B-A5D58AFBFD12}" srcOrd="1" destOrd="0" presId="urn:microsoft.com/office/officeart/2008/layout/LinedList"/>
    <dgm:cxn modelId="{28AEB28D-AC6E-C246-89FF-CB36D6F77FA6}" type="presParOf" srcId="{B9EBC95C-B521-1947-A5F0-281C8D5837D5}" destId="{56ED06DA-2390-1B42-AE60-3489294DBBF1}" srcOrd="2" destOrd="0" presId="urn:microsoft.com/office/officeart/2008/layout/LinedList"/>
    <dgm:cxn modelId="{FDF6A44B-1FE5-2A4A-934E-EA0E6CD45AA7}" type="presParOf" srcId="{B9EBC95C-B521-1947-A5F0-281C8D5837D5}" destId="{6554D2BC-4456-D143-81D0-6092CFCC70A2}" srcOrd="3" destOrd="0" presId="urn:microsoft.com/office/officeart/2008/layout/LinedList"/>
    <dgm:cxn modelId="{488DBF7F-81AD-BF43-BDDD-6A2C8C39818E}" type="presParOf" srcId="{6554D2BC-4456-D143-81D0-6092CFCC70A2}" destId="{D04C3EBA-3208-2847-90EC-2918C37D653C}" srcOrd="0" destOrd="0" presId="urn:microsoft.com/office/officeart/2008/layout/LinedList"/>
    <dgm:cxn modelId="{0ACCB289-44F8-7B49-B556-64E1569AA0BD}" type="presParOf" srcId="{6554D2BC-4456-D143-81D0-6092CFCC70A2}" destId="{47119120-FEE1-9143-8F7A-61F0ACE6D877}" srcOrd="1" destOrd="0" presId="urn:microsoft.com/office/officeart/2008/layout/LinedList"/>
    <dgm:cxn modelId="{12F86BB4-0BAE-134B-B20E-91D8DD7FC907}" type="presParOf" srcId="{B9EBC95C-B521-1947-A5F0-281C8D5837D5}" destId="{3518B5E9-6A84-C34F-9BBD-CF0297F24969}" srcOrd="4" destOrd="0" presId="urn:microsoft.com/office/officeart/2008/layout/LinedList"/>
    <dgm:cxn modelId="{941C7B25-7953-AF4C-B933-2FDF10DD2C6F}" type="presParOf" srcId="{B9EBC95C-B521-1947-A5F0-281C8D5837D5}" destId="{E3EF857A-D150-7048-9BA6-36860263FF17}" srcOrd="5" destOrd="0" presId="urn:microsoft.com/office/officeart/2008/layout/LinedList"/>
    <dgm:cxn modelId="{746A870A-3A0D-EF4B-A3FD-F1E9585B912A}" type="presParOf" srcId="{E3EF857A-D150-7048-9BA6-36860263FF17}" destId="{9ABB0AF7-9302-464F-AF50-48F70DF1C22C}" srcOrd="0" destOrd="0" presId="urn:microsoft.com/office/officeart/2008/layout/LinedList"/>
    <dgm:cxn modelId="{CF31C068-74F3-6047-AF75-46B7B299A707}" type="presParOf" srcId="{E3EF857A-D150-7048-9BA6-36860263FF17}" destId="{6AE1A519-D968-E84A-851B-265B0FCBDF63}"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A235299-A33F-4DDC-8319-3A61979E9108}" type="doc">
      <dgm:prSet loTypeId="urn:microsoft.com/office/officeart/2005/8/layout/hierarchy1" loCatId="hierarchy" qsTypeId="urn:microsoft.com/office/officeart/2005/8/quickstyle/simple1" qsCatId="simple" csTypeId="urn:microsoft.com/office/officeart/2005/8/colors/accent1_2" csCatId="accent1"/>
      <dgm:spPr/>
      <dgm:t>
        <a:bodyPr/>
        <a:lstStyle/>
        <a:p>
          <a:endParaRPr lang="en-US"/>
        </a:p>
      </dgm:t>
    </dgm:pt>
    <dgm:pt modelId="{D9CF9DB9-7215-4925-90AE-60F1F8142186}">
      <dgm:prSet/>
      <dgm:spPr/>
      <dgm:t>
        <a:bodyPr/>
        <a:lstStyle/>
        <a:p>
          <a:r>
            <a:rPr lang="en-US"/>
            <a:t>Threat representations will appear with threat-specific cues</a:t>
          </a:r>
        </a:p>
      </dgm:t>
    </dgm:pt>
    <dgm:pt modelId="{597A1550-2580-4B23-990B-05C1F51072C3}" type="parTrans" cxnId="{60A2B21F-8B7C-47E6-8CF8-E1D84393E766}">
      <dgm:prSet/>
      <dgm:spPr/>
      <dgm:t>
        <a:bodyPr/>
        <a:lstStyle/>
        <a:p>
          <a:endParaRPr lang="en-US"/>
        </a:p>
      </dgm:t>
    </dgm:pt>
    <dgm:pt modelId="{FFC60A34-57E4-46F8-8A1C-6FB3F20FF4A8}" type="sibTrans" cxnId="{60A2B21F-8B7C-47E6-8CF8-E1D84393E766}">
      <dgm:prSet/>
      <dgm:spPr/>
      <dgm:t>
        <a:bodyPr/>
        <a:lstStyle/>
        <a:p>
          <a:endParaRPr lang="en-US"/>
        </a:p>
      </dgm:t>
    </dgm:pt>
    <dgm:pt modelId="{96BD1909-BEBA-4826-A1EA-584EA3FA482E}">
      <dgm:prSet/>
      <dgm:spPr/>
      <dgm:t>
        <a:bodyPr/>
        <a:lstStyle/>
        <a:p>
          <a:r>
            <a:rPr lang="en-US"/>
            <a:t>Threat representations will posses some unexpected features</a:t>
          </a:r>
        </a:p>
      </dgm:t>
    </dgm:pt>
    <dgm:pt modelId="{1095F5FB-65B7-4929-9413-0C1ECE2C841B}" type="parTrans" cxnId="{F44B751C-2126-42C3-B355-9970199504EA}">
      <dgm:prSet/>
      <dgm:spPr/>
      <dgm:t>
        <a:bodyPr/>
        <a:lstStyle/>
        <a:p>
          <a:endParaRPr lang="en-US"/>
        </a:p>
      </dgm:t>
    </dgm:pt>
    <dgm:pt modelId="{9B2DC472-6261-4BE9-9111-58935CE78E76}" type="sibTrans" cxnId="{F44B751C-2126-42C3-B355-9970199504EA}">
      <dgm:prSet/>
      <dgm:spPr/>
      <dgm:t>
        <a:bodyPr/>
        <a:lstStyle/>
        <a:p>
          <a:endParaRPr lang="en-US"/>
        </a:p>
      </dgm:t>
    </dgm:pt>
    <dgm:pt modelId="{8EF7D608-2CA7-4D40-968C-6F20F51B7A0D}" type="pres">
      <dgm:prSet presAssocID="{7A235299-A33F-4DDC-8319-3A61979E9108}" presName="hierChild1" presStyleCnt="0">
        <dgm:presLayoutVars>
          <dgm:chPref val="1"/>
          <dgm:dir/>
          <dgm:animOne val="branch"/>
          <dgm:animLvl val="lvl"/>
          <dgm:resizeHandles/>
        </dgm:presLayoutVars>
      </dgm:prSet>
      <dgm:spPr/>
    </dgm:pt>
    <dgm:pt modelId="{2936D015-A44E-6242-9420-07B030EAB45B}" type="pres">
      <dgm:prSet presAssocID="{D9CF9DB9-7215-4925-90AE-60F1F8142186}" presName="hierRoot1" presStyleCnt="0"/>
      <dgm:spPr/>
    </dgm:pt>
    <dgm:pt modelId="{743D0243-DC26-D048-AB3B-9F7CCF93F998}" type="pres">
      <dgm:prSet presAssocID="{D9CF9DB9-7215-4925-90AE-60F1F8142186}" presName="composite" presStyleCnt="0"/>
      <dgm:spPr/>
    </dgm:pt>
    <dgm:pt modelId="{8958D848-7C9D-7240-97C8-3F9870757948}" type="pres">
      <dgm:prSet presAssocID="{D9CF9DB9-7215-4925-90AE-60F1F8142186}" presName="background" presStyleLbl="node0" presStyleIdx="0" presStyleCnt="2"/>
      <dgm:spPr/>
    </dgm:pt>
    <dgm:pt modelId="{A5585390-9402-F949-A801-DF9433F7E065}" type="pres">
      <dgm:prSet presAssocID="{D9CF9DB9-7215-4925-90AE-60F1F8142186}" presName="text" presStyleLbl="fgAcc0" presStyleIdx="0" presStyleCnt="2">
        <dgm:presLayoutVars>
          <dgm:chPref val="3"/>
        </dgm:presLayoutVars>
      </dgm:prSet>
      <dgm:spPr/>
    </dgm:pt>
    <dgm:pt modelId="{BE9035E7-0116-0D43-BB0F-94183AF1A77B}" type="pres">
      <dgm:prSet presAssocID="{D9CF9DB9-7215-4925-90AE-60F1F8142186}" presName="hierChild2" presStyleCnt="0"/>
      <dgm:spPr/>
    </dgm:pt>
    <dgm:pt modelId="{4035923A-CC83-9A43-A9BA-5F7B7440CD1C}" type="pres">
      <dgm:prSet presAssocID="{96BD1909-BEBA-4826-A1EA-584EA3FA482E}" presName="hierRoot1" presStyleCnt="0"/>
      <dgm:spPr/>
    </dgm:pt>
    <dgm:pt modelId="{BDEE34B2-4478-BD45-9EF3-DDCD44E959E8}" type="pres">
      <dgm:prSet presAssocID="{96BD1909-BEBA-4826-A1EA-584EA3FA482E}" presName="composite" presStyleCnt="0"/>
      <dgm:spPr/>
    </dgm:pt>
    <dgm:pt modelId="{CD84C202-57E8-9F44-88B1-9982C4E74E20}" type="pres">
      <dgm:prSet presAssocID="{96BD1909-BEBA-4826-A1EA-584EA3FA482E}" presName="background" presStyleLbl="node0" presStyleIdx="1" presStyleCnt="2"/>
      <dgm:spPr/>
    </dgm:pt>
    <dgm:pt modelId="{972BCF11-5369-224A-A3EC-F9BDD4850F3F}" type="pres">
      <dgm:prSet presAssocID="{96BD1909-BEBA-4826-A1EA-584EA3FA482E}" presName="text" presStyleLbl="fgAcc0" presStyleIdx="1" presStyleCnt="2">
        <dgm:presLayoutVars>
          <dgm:chPref val="3"/>
        </dgm:presLayoutVars>
      </dgm:prSet>
      <dgm:spPr/>
    </dgm:pt>
    <dgm:pt modelId="{EECD7C15-4AD7-5845-BFC4-18ADB3A186D7}" type="pres">
      <dgm:prSet presAssocID="{96BD1909-BEBA-4826-A1EA-584EA3FA482E}" presName="hierChild2" presStyleCnt="0"/>
      <dgm:spPr/>
    </dgm:pt>
  </dgm:ptLst>
  <dgm:cxnLst>
    <dgm:cxn modelId="{F44B751C-2126-42C3-B355-9970199504EA}" srcId="{7A235299-A33F-4DDC-8319-3A61979E9108}" destId="{96BD1909-BEBA-4826-A1EA-584EA3FA482E}" srcOrd="1" destOrd="0" parTransId="{1095F5FB-65B7-4929-9413-0C1ECE2C841B}" sibTransId="{9B2DC472-6261-4BE9-9111-58935CE78E76}"/>
    <dgm:cxn modelId="{60A2B21F-8B7C-47E6-8CF8-E1D84393E766}" srcId="{7A235299-A33F-4DDC-8319-3A61979E9108}" destId="{D9CF9DB9-7215-4925-90AE-60F1F8142186}" srcOrd="0" destOrd="0" parTransId="{597A1550-2580-4B23-990B-05C1F51072C3}" sibTransId="{FFC60A34-57E4-46F8-8A1C-6FB3F20FF4A8}"/>
    <dgm:cxn modelId="{9D23E473-D61E-4047-8E82-1CA163C430A8}" type="presOf" srcId="{D9CF9DB9-7215-4925-90AE-60F1F8142186}" destId="{A5585390-9402-F949-A801-DF9433F7E065}" srcOrd="0" destOrd="0" presId="urn:microsoft.com/office/officeart/2005/8/layout/hierarchy1"/>
    <dgm:cxn modelId="{72D6FEE1-141A-0F4C-A9E9-4A26FEE843B9}" type="presOf" srcId="{96BD1909-BEBA-4826-A1EA-584EA3FA482E}" destId="{972BCF11-5369-224A-A3EC-F9BDD4850F3F}" srcOrd="0" destOrd="0" presId="urn:microsoft.com/office/officeart/2005/8/layout/hierarchy1"/>
    <dgm:cxn modelId="{0BE3C7E5-AC0E-9848-B82A-DD8C06AAD7F9}" type="presOf" srcId="{7A235299-A33F-4DDC-8319-3A61979E9108}" destId="{8EF7D608-2CA7-4D40-968C-6F20F51B7A0D}" srcOrd="0" destOrd="0" presId="urn:microsoft.com/office/officeart/2005/8/layout/hierarchy1"/>
    <dgm:cxn modelId="{90C2AD4A-6227-8B45-8B7A-54A2693D4FE1}" type="presParOf" srcId="{8EF7D608-2CA7-4D40-968C-6F20F51B7A0D}" destId="{2936D015-A44E-6242-9420-07B030EAB45B}" srcOrd="0" destOrd="0" presId="urn:microsoft.com/office/officeart/2005/8/layout/hierarchy1"/>
    <dgm:cxn modelId="{93BD090E-A03A-F74E-B4A5-DFD2F323C687}" type="presParOf" srcId="{2936D015-A44E-6242-9420-07B030EAB45B}" destId="{743D0243-DC26-D048-AB3B-9F7CCF93F998}" srcOrd="0" destOrd="0" presId="urn:microsoft.com/office/officeart/2005/8/layout/hierarchy1"/>
    <dgm:cxn modelId="{B6247EB4-5464-4743-9203-406E8E56B0C8}" type="presParOf" srcId="{743D0243-DC26-D048-AB3B-9F7CCF93F998}" destId="{8958D848-7C9D-7240-97C8-3F9870757948}" srcOrd="0" destOrd="0" presId="urn:microsoft.com/office/officeart/2005/8/layout/hierarchy1"/>
    <dgm:cxn modelId="{B3078F63-F1AF-CD4B-96A7-73BE3690D36D}" type="presParOf" srcId="{743D0243-DC26-D048-AB3B-9F7CCF93F998}" destId="{A5585390-9402-F949-A801-DF9433F7E065}" srcOrd="1" destOrd="0" presId="urn:microsoft.com/office/officeart/2005/8/layout/hierarchy1"/>
    <dgm:cxn modelId="{313B6E11-AC58-B344-B721-B2C4D7EDE020}" type="presParOf" srcId="{2936D015-A44E-6242-9420-07B030EAB45B}" destId="{BE9035E7-0116-0D43-BB0F-94183AF1A77B}" srcOrd="1" destOrd="0" presId="urn:microsoft.com/office/officeart/2005/8/layout/hierarchy1"/>
    <dgm:cxn modelId="{636C2B88-7948-5640-BCD0-53DA83EAD866}" type="presParOf" srcId="{8EF7D608-2CA7-4D40-968C-6F20F51B7A0D}" destId="{4035923A-CC83-9A43-A9BA-5F7B7440CD1C}" srcOrd="1" destOrd="0" presId="urn:microsoft.com/office/officeart/2005/8/layout/hierarchy1"/>
    <dgm:cxn modelId="{96C91CD1-E435-1546-815E-FBA82C5F7A15}" type="presParOf" srcId="{4035923A-CC83-9A43-A9BA-5F7B7440CD1C}" destId="{BDEE34B2-4478-BD45-9EF3-DDCD44E959E8}" srcOrd="0" destOrd="0" presId="urn:microsoft.com/office/officeart/2005/8/layout/hierarchy1"/>
    <dgm:cxn modelId="{1002EF6C-7502-544C-AA8C-C9749240F148}" type="presParOf" srcId="{BDEE34B2-4478-BD45-9EF3-DDCD44E959E8}" destId="{CD84C202-57E8-9F44-88B1-9982C4E74E20}" srcOrd="0" destOrd="0" presId="urn:microsoft.com/office/officeart/2005/8/layout/hierarchy1"/>
    <dgm:cxn modelId="{4E5F611B-8FFE-EE4D-9ADF-BCBCAD9F863E}" type="presParOf" srcId="{BDEE34B2-4478-BD45-9EF3-DDCD44E959E8}" destId="{972BCF11-5369-224A-A3EC-F9BDD4850F3F}" srcOrd="1" destOrd="0" presId="urn:microsoft.com/office/officeart/2005/8/layout/hierarchy1"/>
    <dgm:cxn modelId="{33A99F0B-9A41-044B-B96C-2325F35AEDEE}" type="presParOf" srcId="{4035923A-CC83-9A43-A9BA-5F7B7440CD1C}" destId="{EECD7C15-4AD7-5845-BFC4-18ADB3A186D7}"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0F4628-225F-F546-8D18-A972D222FA45}">
      <dsp:nvSpPr>
        <dsp:cNvPr id="0" name=""/>
        <dsp:cNvSpPr/>
      </dsp:nvSpPr>
      <dsp:spPr>
        <a:xfrm>
          <a:off x="55" y="24836"/>
          <a:ext cx="5330549" cy="1037859"/>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6248" tIns="117856" rIns="206248" bIns="117856" numCol="1" spcCol="1270" anchor="ctr" anchorCtr="0">
          <a:noAutofit/>
        </a:bodyPr>
        <a:lstStyle/>
        <a:p>
          <a:pPr marL="0" lvl="0" indent="0" algn="ctr" defTabSz="1289050">
            <a:lnSpc>
              <a:spcPct val="90000"/>
            </a:lnSpc>
            <a:spcBef>
              <a:spcPct val="0"/>
            </a:spcBef>
            <a:spcAft>
              <a:spcPct val="35000"/>
            </a:spcAft>
            <a:buNone/>
          </a:pPr>
          <a:r>
            <a:rPr lang="en-US" sz="2900" kern="1200"/>
            <a:t>Randomly assigned to view slideshows:</a:t>
          </a:r>
        </a:p>
      </dsp:txBody>
      <dsp:txXfrm>
        <a:off x="55" y="24836"/>
        <a:ext cx="5330549" cy="1037859"/>
      </dsp:txXfrm>
    </dsp:sp>
    <dsp:sp modelId="{AF975756-8078-474A-86C6-A2413C84176D}">
      <dsp:nvSpPr>
        <dsp:cNvPr id="0" name=""/>
        <dsp:cNvSpPr/>
      </dsp:nvSpPr>
      <dsp:spPr>
        <a:xfrm>
          <a:off x="55" y="1062696"/>
          <a:ext cx="5330549" cy="3263805"/>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4686" tIns="154686" rIns="206248" bIns="232029" numCol="1" spcCol="1270" anchor="t" anchorCtr="0">
          <a:noAutofit/>
        </a:bodyPr>
        <a:lstStyle/>
        <a:p>
          <a:pPr marL="285750" lvl="1" indent="-285750" algn="l" defTabSz="1289050">
            <a:lnSpc>
              <a:spcPct val="90000"/>
            </a:lnSpc>
            <a:spcBef>
              <a:spcPct val="0"/>
            </a:spcBef>
            <a:spcAft>
              <a:spcPct val="15000"/>
            </a:spcAft>
            <a:buChar char="•"/>
          </a:pPr>
          <a:r>
            <a:rPr lang="en-US" sz="2900" kern="1200"/>
            <a:t>Pathogen Threat Condition: </a:t>
          </a:r>
          <a:r>
            <a:rPr lang="en-US" sz="2900" b="1" kern="1200"/>
            <a:t>germs, infections, pathogen prevalence</a:t>
          </a:r>
        </a:p>
        <a:p>
          <a:pPr marL="285750" lvl="1" indent="-285750" algn="l" defTabSz="1289050">
            <a:lnSpc>
              <a:spcPct val="90000"/>
            </a:lnSpc>
            <a:spcBef>
              <a:spcPct val="0"/>
            </a:spcBef>
            <a:spcAft>
              <a:spcPct val="15000"/>
            </a:spcAft>
            <a:buChar char="•"/>
          </a:pPr>
          <a:r>
            <a:rPr lang="en-US" sz="2900" kern="1200"/>
            <a:t>Accident Threat Condition: bathtub electrocution</a:t>
          </a:r>
        </a:p>
        <a:p>
          <a:pPr marL="285750" lvl="1" indent="-285750" algn="l" defTabSz="1289050">
            <a:lnSpc>
              <a:spcPct val="90000"/>
            </a:lnSpc>
            <a:spcBef>
              <a:spcPct val="0"/>
            </a:spcBef>
            <a:spcAft>
              <a:spcPct val="15000"/>
            </a:spcAft>
            <a:buChar char="•"/>
          </a:pPr>
          <a:r>
            <a:rPr lang="en-US" sz="2900" kern="1200"/>
            <a:t>Work Ethic Condition: hard work, “no pain, no gain”</a:t>
          </a:r>
        </a:p>
      </dsp:txBody>
      <dsp:txXfrm>
        <a:off x="55" y="1062696"/>
        <a:ext cx="5330549" cy="3263805"/>
      </dsp:txXfrm>
    </dsp:sp>
    <dsp:sp modelId="{558791BB-B6B1-8940-BD99-96AFB792632D}">
      <dsp:nvSpPr>
        <dsp:cNvPr id="0" name=""/>
        <dsp:cNvSpPr/>
      </dsp:nvSpPr>
      <dsp:spPr>
        <a:xfrm>
          <a:off x="6076881" y="24836"/>
          <a:ext cx="5330549" cy="1037859"/>
        </a:xfrm>
        <a:prstGeom prst="rect">
          <a:avLst/>
        </a:prstGeom>
        <a:solidFill>
          <a:schemeClr val="accent2">
            <a:hueOff val="-3170328"/>
            <a:satOff val="-35295"/>
            <a:lumOff val="-21961"/>
            <a:alphaOff val="0"/>
          </a:schemeClr>
        </a:solidFill>
        <a:ln w="12700" cap="flat" cmpd="sng" algn="ctr">
          <a:solidFill>
            <a:schemeClr val="accent2">
              <a:hueOff val="-3170328"/>
              <a:satOff val="-35295"/>
              <a:lumOff val="-2196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6248" tIns="117856" rIns="206248" bIns="117856" numCol="1" spcCol="1270" anchor="ctr" anchorCtr="0">
          <a:noAutofit/>
        </a:bodyPr>
        <a:lstStyle/>
        <a:p>
          <a:pPr marL="0" lvl="0" indent="0" algn="ctr" defTabSz="1289050">
            <a:lnSpc>
              <a:spcPct val="90000"/>
            </a:lnSpc>
            <a:spcBef>
              <a:spcPct val="0"/>
            </a:spcBef>
            <a:spcAft>
              <a:spcPct val="35000"/>
            </a:spcAft>
            <a:buNone/>
          </a:pPr>
          <a:r>
            <a:rPr lang="en-US" sz="2900" kern="1200"/>
            <a:t>Completed Fat-Disease Implicit Association Tests</a:t>
          </a:r>
        </a:p>
      </dsp:txBody>
      <dsp:txXfrm>
        <a:off x="6076881" y="24836"/>
        <a:ext cx="5330549" cy="1037859"/>
      </dsp:txXfrm>
    </dsp:sp>
    <dsp:sp modelId="{E75233AC-E45A-E641-A95A-4AD6284787F3}">
      <dsp:nvSpPr>
        <dsp:cNvPr id="0" name=""/>
        <dsp:cNvSpPr/>
      </dsp:nvSpPr>
      <dsp:spPr>
        <a:xfrm>
          <a:off x="6076881" y="1062696"/>
          <a:ext cx="5330549" cy="3263805"/>
        </a:xfrm>
        <a:prstGeom prst="rect">
          <a:avLst/>
        </a:prstGeom>
        <a:solidFill>
          <a:schemeClr val="accent2">
            <a:tint val="40000"/>
            <a:alpha val="90000"/>
            <a:hueOff val="-3835787"/>
            <a:satOff val="-45523"/>
            <a:lumOff val="-5608"/>
            <a:alphaOff val="0"/>
          </a:schemeClr>
        </a:solidFill>
        <a:ln w="12700" cap="flat" cmpd="sng" algn="ctr">
          <a:solidFill>
            <a:schemeClr val="accent2">
              <a:tint val="40000"/>
              <a:alpha val="90000"/>
              <a:hueOff val="-3835787"/>
              <a:satOff val="-45523"/>
              <a:lumOff val="-5608"/>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4686" tIns="154686" rIns="206248" bIns="232029" numCol="1" spcCol="1270" anchor="t" anchorCtr="0">
          <a:noAutofit/>
        </a:bodyPr>
        <a:lstStyle/>
        <a:p>
          <a:pPr marL="285750" lvl="1" indent="-285750" algn="l" defTabSz="1289050">
            <a:lnSpc>
              <a:spcPct val="90000"/>
            </a:lnSpc>
            <a:spcBef>
              <a:spcPct val="0"/>
            </a:spcBef>
            <a:spcAft>
              <a:spcPct val="15000"/>
            </a:spcAft>
            <a:buChar char="•"/>
          </a:pPr>
          <a:r>
            <a:rPr lang="en-US" sz="2900" kern="1200"/>
            <a:t>Quickly categorized words as related to </a:t>
          </a:r>
          <a:r>
            <a:rPr lang="en-US" sz="2900" b="1" kern="1200"/>
            <a:t>disease</a:t>
          </a:r>
          <a:r>
            <a:rPr lang="en-US" sz="2900" kern="1200"/>
            <a:t> or health and faces as </a:t>
          </a:r>
          <a:r>
            <a:rPr lang="en-US" sz="2900" b="1" kern="1200"/>
            <a:t>fat</a:t>
          </a:r>
          <a:r>
            <a:rPr lang="en-US" sz="2900" kern="1200"/>
            <a:t> or thin</a:t>
          </a:r>
        </a:p>
      </dsp:txBody>
      <dsp:txXfrm>
        <a:off x="6076881" y="1062696"/>
        <a:ext cx="5330549" cy="326380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FBB3D7-AC68-5643-9C0E-1CB25B2BC5F4}">
      <dsp:nvSpPr>
        <dsp:cNvPr id="0" name=""/>
        <dsp:cNvSpPr/>
      </dsp:nvSpPr>
      <dsp:spPr>
        <a:xfrm>
          <a:off x="0" y="2492"/>
          <a:ext cx="6492875"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19BC8D4-A7FD-A141-94C1-FAAD600C5CE9}">
      <dsp:nvSpPr>
        <dsp:cNvPr id="0" name=""/>
        <dsp:cNvSpPr/>
      </dsp:nvSpPr>
      <dsp:spPr>
        <a:xfrm>
          <a:off x="0" y="2492"/>
          <a:ext cx="6492875" cy="17001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n-US" sz="3000" kern="1200"/>
            <a:t>The behavioral immune system reacts to cues that correlate with infection</a:t>
          </a:r>
        </a:p>
      </dsp:txBody>
      <dsp:txXfrm>
        <a:off x="0" y="2492"/>
        <a:ext cx="6492875" cy="1700138"/>
      </dsp:txXfrm>
    </dsp:sp>
    <dsp:sp modelId="{5E04733E-4465-084F-B190-F574ADCBC4FB}">
      <dsp:nvSpPr>
        <dsp:cNvPr id="0" name=""/>
        <dsp:cNvSpPr/>
      </dsp:nvSpPr>
      <dsp:spPr>
        <a:xfrm>
          <a:off x="0" y="1702630"/>
          <a:ext cx="6492875" cy="0"/>
        </a:xfrm>
        <a:prstGeom prst="line">
          <a:avLst/>
        </a:prstGeom>
        <a:solidFill>
          <a:schemeClr val="accent2">
            <a:hueOff val="-1585164"/>
            <a:satOff val="-17648"/>
            <a:lumOff val="-10980"/>
            <a:alphaOff val="0"/>
          </a:schemeClr>
        </a:solidFill>
        <a:ln w="12700" cap="flat" cmpd="sng" algn="ctr">
          <a:solidFill>
            <a:schemeClr val="accent2">
              <a:hueOff val="-1585164"/>
              <a:satOff val="-17648"/>
              <a:lumOff val="-1098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FAA2D9F-3021-A44D-B856-7A8763E03A38}">
      <dsp:nvSpPr>
        <dsp:cNvPr id="0" name=""/>
        <dsp:cNvSpPr/>
      </dsp:nvSpPr>
      <dsp:spPr>
        <a:xfrm>
          <a:off x="0" y="1702630"/>
          <a:ext cx="6492875" cy="17001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n-US" sz="3000" kern="1200"/>
            <a:t>Such cues include objective infection cues as well cues that look like them</a:t>
          </a:r>
        </a:p>
      </dsp:txBody>
      <dsp:txXfrm>
        <a:off x="0" y="1702630"/>
        <a:ext cx="6492875" cy="1700138"/>
      </dsp:txXfrm>
    </dsp:sp>
    <dsp:sp modelId="{4A8A0DBF-0262-7E4B-B234-F81A1A6228B4}">
      <dsp:nvSpPr>
        <dsp:cNvPr id="0" name=""/>
        <dsp:cNvSpPr/>
      </dsp:nvSpPr>
      <dsp:spPr>
        <a:xfrm>
          <a:off x="0" y="3402769"/>
          <a:ext cx="6492875" cy="0"/>
        </a:xfrm>
        <a:prstGeom prst="line">
          <a:avLst/>
        </a:prstGeom>
        <a:solidFill>
          <a:schemeClr val="accent2">
            <a:hueOff val="-3170328"/>
            <a:satOff val="-35295"/>
            <a:lumOff val="-21961"/>
            <a:alphaOff val="0"/>
          </a:schemeClr>
        </a:solidFill>
        <a:ln w="12700" cap="flat" cmpd="sng" algn="ctr">
          <a:solidFill>
            <a:schemeClr val="accent2">
              <a:hueOff val="-3170328"/>
              <a:satOff val="-35295"/>
              <a:lumOff val="-2196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35494CF-4F53-064D-B3EC-9D3ED8A99EF0}">
      <dsp:nvSpPr>
        <dsp:cNvPr id="0" name=""/>
        <dsp:cNvSpPr/>
      </dsp:nvSpPr>
      <dsp:spPr>
        <a:xfrm>
          <a:off x="0" y="3402769"/>
          <a:ext cx="6492875" cy="17001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n-US" sz="3000" kern="1200"/>
            <a:t>Some results suggests people overperceive infection in benign cues that superficially resemble infection cues</a:t>
          </a:r>
        </a:p>
      </dsp:txBody>
      <dsp:txXfrm>
        <a:off x="0" y="3402769"/>
        <a:ext cx="6492875" cy="170013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5C2943-6848-D241-844F-3BDAC2649511}">
      <dsp:nvSpPr>
        <dsp:cNvPr id="0" name=""/>
        <dsp:cNvSpPr/>
      </dsp:nvSpPr>
      <dsp:spPr>
        <a:xfrm>
          <a:off x="0" y="2720"/>
          <a:ext cx="6089650"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9D02D09-FA32-7147-80D5-4C73DEABD267}">
      <dsp:nvSpPr>
        <dsp:cNvPr id="0" name=""/>
        <dsp:cNvSpPr/>
      </dsp:nvSpPr>
      <dsp:spPr>
        <a:xfrm>
          <a:off x="0" y="2720"/>
          <a:ext cx="6089650" cy="18555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0500" tIns="190500" rIns="190500" bIns="190500" numCol="1" spcCol="1270" anchor="t" anchorCtr="0">
          <a:noAutofit/>
        </a:bodyPr>
        <a:lstStyle/>
        <a:p>
          <a:pPr marL="0" lvl="0" indent="0" algn="l" defTabSz="2222500">
            <a:lnSpc>
              <a:spcPct val="90000"/>
            </a:lnSpc>
            <a:spcBef>
              <a:spcPct val="0"/>
            </a:spcBef>
            <a:spcAft>
              <a:spcPct val="35000"/>
            </a:spcAft>
            <a:buNone/>
          </a:pPr>
          <a:r>
            <a:rPr lang="en-US" sz="5000" kern="1200">
              <a:solidFill>
                <a:schemeClr val="accent2"/>
              </a:solidFill>
            </a:rPr>
            <a:t>Disfigured</a:t>
          </a:r>
          <a:r>
            <a:rPr lang="en-US" sz="5000" kern="1200"/>
            <a:t> vs. Normal Ackerman, et al., 2009</a:t>
          </a:r>
        </a:p>
      </dsp:txBody>
      <dsp:txXfrm>
        <a:off x="0" y="2720"/>
        <a:ext cx="6089650" cy="1855561"/>
      </dsp:txXfrm>
    </dsp:sp>
    <dsp:sp modelId="{56ED06DA-2390-1B42-AE60-3489294DBBF1}">
      <dsp:nvSpPr>
        <dsp:cNvPr id="0" name=""/>
        <dsp:cNvSpPr/>
      </dsp:nvSpPr>
      <dsp:spPr>
        <a:xfrm>
          <a:off x="0" y="1858281"/>
          <a:ext cx="6089650" cy="0"/>
        </a:xfrm>
        <a:prstGeom prst="line">
          <a:avLst/>
        </a:prstGeom>
        <a:solidFill>
          <a:schemeClr val="accent2">
            <a:hueOff val="-1585164"/>
            <a:satOff val="-17648"/>
            <a:lumOff val="-10980"/>
            <a:alphaOff val="0"/>
          </a:schemeClr>
        </a:solidFill>
        <a:ln w="12700" cap="flat" cmpd="sng" algn="ctr">
          <a:solidFill>
            <a:schemeClr val="accent2">
              <a:hueOff val="-1585164"/>
              <a:satOff val="-17648"/>
              <a:lumOff val="-1098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04C3EBA-3208-2847-90EC-2918C37D653C}">
      <dsp:nvSpPr>
        <dsp:cNvPr id="0" name=""/>
        <dsp:cNvSpPr/>
      </dsp:nvSpPr>
      <dsp:spPr>
        <a:xfrm>
          <a:off x="0" y="1858281"/>
          <a:ext cx="6089650" cy="18555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0500" tIns="190500" rIns="190500" bIns="190500" numCol="1" spcCol="1270" anchor="t" anchorCtr="0">
          <a:noAutofit/>
        </a:bodyPr>
        <a:lstStyle/>
        <a:p>
          <a:pPr marL="0" lvl="0" indent="0" algn="l" defTabSz="2222500">
            <a:lnSpc>
              <a:spcPct val="90000"/>
            </a:lnSpc>
            <a:spcBef>
              <a:spcPct val="0"/>
            </a:spcBef>
            <a:spcAft>
              <a:spcPct val="35000"/>
            </a:spcAft>
            <a:buNone/>
          </a:pPr>
          <a:r>
            <a:rPr lang="en-US" sz="5000" kern="1200">
              <a:solidFill>
                <a:schemeClr val="accent2"/>
              </a:solidFill>
            </a:rPr>
            <a:t>Obese</a:t>
          </a:r>
          <a:r>
            <a:rPr lang="en-US" sz="5000" kern="1200"/>
            <a:t> vs. Normal Miller &amp; </a:t>
          </a:r>
          <a:r>
            <a:rPr lang="en-US" sz="5000" kern="1200" err="1"/>
            <a:t>Maner</a:t>
          </a:r>
          <a:r>
            <a:rPr lang="en-US" sz="5000" kern="1200"/>
            <a:t>, 2012</a:t>
          </a:r>
        </a:p>
      </dsp:txBody>
      <dsp:txXfrm>
        <a:off x="0" y="1858281"/>
        <a:ext cx="6089650" cy="1855561"/>
      </dsp:txXfrm>
    </dsp:sp>
    <dsp:sp modelId="{3518B5E9-6A84-C34F-9BBD-CF0297F24969}">
      <dsp:nvSpPr>
        <dsp:cNvPr id="0" name=""/>
        <dsp:cNvSpPr/>
      </dsp:nvSpPr>
      <dsp:spPr>
        <a:xfrm>
          <a:off x="0" y="3713843"/>
          <a:ext cx="6089650" cy="0"/>
        </a:xfrm>
        <a:prstGeom prst="line">
          <a:avLst/>
        </a:prstGeom>
        <a:solidFill>
          <a:schemeClr val="accent2">
            <a:hueOff val="-3170328"/>
            <a:satOff val="-35295"/>
            <a:lumOff val="-21961"/>
            <a:alphaOff val="0"/>
          </a:schemeClr>
        </a:solidFill>
        <a:ln w="12700" cap="flat" cmpd="sng" algn="ctr">
          <a:solidFill>
            <a:schemeClr val="accent2">
              <a:hueOff val="-3170328"/>
              <a:satOff val="-35295"/>
              <a:lumOff val="-2196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ABB0AF7-9302-464F-AF50-48F70DF1C22C}">
      <dsp:nvSpPr>
        <dsp:cNvPr id="0" name=""/>
        <dsp:cNvSpPr/>
      </dsp:nvSpPr>
      <dsp:spPr>
        <a:xfrm>
          <a:off x="0" y="3713843"/>
          <a:ext cx="6089650" cy="18555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0500" tIns="190500" rIns="190500" bIns="190500" numCol="1" spcCol="1270" anchor="t" anchorCtr="0">
          <a:noAutofit/>
        </a:bodyPr>
        <a:lstStyle/>
        <a:p>
          <a:pPr marL="0" lvl="0" indent="0" algn="l" defTabSz="2222500">
            <a:lnSpc>
              <a:spcPct val="90000"/>
            </a:lnSpc>
            <a:spcBef>
              <a:spcPct val="0"/>
            </a:spcBef>
            <a:spcAft>
              <a:spcPct val="35000"/>
            </a:spcAft>
            <a:buNone/>
          </a:pPr>
          <a:r>
            <a:rPr lang="en-US" sz="5000" kern="1200">
              <a:solidFill>
                <a:schemeClr val="accent2"/>
              </a:solidFill>
            </a:rPr>
            <a:t>Old</a:t>
          </a:r>
          <a:r>
            <a:rPr lang="en-US" sz="5000" kern="1200"/>
            <a:t> vs. Young Duncan &amp; Schaller, 2009</a:t>
          </a:r>
        </a:p>
      </dsp:txBody>
      <dsp:txXfrm>
        <a:off x="0" y="3713843"/>
        <a:ext cx="6089650" cy="185556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958D848-7C9D-7240-97C8-3F9870757948}">
      <dsp:nvSpPr>
        <dsp:cNvPr id="0" name=""/>
        <dsp:cNvSpPr/>
      </dsp:nvSpPr>
      <dsp:spPr>
        <a:xfrm>
          <a:off x="1283" y="507350"/>
          <a:ext cx="4505585" cy="286104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5585390-9402-F949-A801-DF9433F7E065}">
      <dsp:nvSpPr>
        <dsp:cNvPr id="0" name=""/>
        <dsp:cNvSpPr/>
      </dsp:nvSpPr>
      <dsp:spPr>
        <a:xfrm>
          <a:off x="501904" y="982940"/>
          <a:ext cx="4505585" cy="286104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4780" tIns="144780" rIns="144780" bIns="144780" numCol="1" spcCol="1270" anchor="ctr" anchorCtr="0">
          <a:noAutofit/>
        </a:bodyPr>
        <a:lstStyle/>
        <a:p>
          <a:pPr marL="0" lvl="0" indent="0" algn="ctr" defTabSz="1689100">
            <a:lnSpc>
              <a:spcPct val="90000"/>
            </a:lnSpc>
            <a:spcBef>
              <a:spcPct val="0"/>
            </a:spcBef>
            <a:spcAft>
              <a:spcPct val="35000"/>
            </a:spcAft>
            <a:buNone/>
          </a:pPr>
          <a:r>
            <a:rPr lang="en-US" sz="3800" kern="1200"/>
            <a:t>Threat representations will appear with threat-specific cues</a:t>
          </a:r>
        </a:p>
      </dsp:txBody>
      <dsp:txXfrm>
        <a:off x="585701" y="1066737"/>
        <a:ext cx="4337991" cy="2693452"/>
      </dsp:txXfrm>
    </dsp:sp>
    <dsp:sp modelId="{CD84C202-57E8-9F44-88B1-9982C4E74E20}">
      <dsp:nvSpPr>
        <dsp:cNvPr id="0" name=""/>
        <dsp:cNvSpPr/>
      </dsp:nvSpPr>
      <dsp:spPr>
        <a:xfrm>
          <a:off x="5508110" y="507350"/>
          <a:ext cx="4505585" cy="286104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72BCF11-5369-224A-A3EC-F9BDD4850F3F}">
      <dsp:nvSpPr>
        <dsp:cNvPr id="0" name=""/>
        <dsp:cNvSpPr/>
      </dsp:nvSpPr>
      <dsp:spPr>
        <a:xfrm>
          <a:off x="6008730" y="982940"/>
          <a:ext cx="4505585" cy="286104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4780" tIns="144780" rIns="144780" bIns="144780" numCol="1" spcCol="1270" anchor="ctr" anchorCtr="0">
          <a:noAutofit/>
        </a:bodyPr>
        <a:lstStyle/>
        <a:p>
          <a:pPr marL="0" lvl="0" indent="0" algn="ctr" defTabSz="1689100">
            <a:lnSpc>
              <a:spcPct val="90000"/>
            </a:lnSpc>
            <a:spcBef>
              <a:spcPct val="0"/>
            </a:spcBef>
            <a:spcAft>
              <a:spcPct val="35000"/>
            </a:spcAft>
            <a:buNone/>
          </a:pPr>
          <a:r>
            <a:rPr lang="en-US" sz="3800" kern="1200"/>
            <a:t>Threat representations will posses some unexpected features</a:t>
          </a:r>
        </a:p>
      </dsp:txBody>
      <dsp:txXfrm>
        <a:off x="6092527" y="1066737"/>
        <a:ext cx="4337991" cy="2693452"/>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BD3FCB6-7885-2049-AF79-53A904CBD97F}" type="datetimeFigureOut">
              <a:rPr lang="en-US" smtClean="0"/>
              <a:t>8/31/20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2A085B1-75C2-E34A-B907-CF1963294383}" type="slidenum">
              <a:rPr lang="en-US" smtClean="0"/>
              <a:t>‹#›</a:t>
            </a:fld>
            <a:endParaRPr lang="en-US" dirty="0"/>
          </a:p>
        </p:txBody>
      </p:sp>
    </p:spTree>
    <p:extLst>
      <p:ext uri="{BB962C8B-B14F-4D97-AF65-F5344CB8AC3E}">
        <p14:creationId xmlns:p14="http://schemas.microsoft.com/office/powerpoint/2010/main" val="10225033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ww.ncbi.nlm.nih.gov/pmc/articles/PMC4912034/#MOESM1"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 Nick Michalak. I’m talking to you from Boulder, CO. For the past five years I’ve been working with Josh on threat perception, infection disease perception in particular. Today I’ll be talking about part of my dissertation work with Josh Ackerman on how people mentally represent threatening others. But, before I start I want to take moment to acknowledge who I’m sharing this award with.</a:t>
            </a:r>
          </a:p>
        </p:txBody>
      </p:sp>
      <p:sp>
        <p:nvSpPr>
          <p:cNvPr id="4" name="Slide Number Placeholder 3"/>
          <p:cNvSpPr>
            <a:spLocks noGrp="1"/>
          </p:cNvSpPr>
          <p:nvPr>
            <p:ph type="sldNum" sz="quarter" idx="5"/>
          </p:nvPr>
        </p:nvSpPr>
        <p:spPr/>
        <p:txBody>
          <a:bodyPr/>
          <a:lstStyle/>
          <a:p>
            <a:fld id="{D2A085B1-75C2-E34A-B907-CF1963294383}" type="slidenum">
              <a:rPr lang="en-US" smtClean="0"/>
              <a:t>1</a:t>
            </a:fld>
            <a:endParaRPr lang="en-US" dirty="0"/>
          </a:p>
        </p:txBody>
      </p:sp>
    </p:spTree>
    <p:extLst>
      <p:ext uri="{BB962C8B-B14F-4D97-AF65-F5344CB8AC3E}">
        <p14:creationId xmlns:p14="http://schemas.microsoft.com/office/powerpoint/2010/main" val="42609650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To reduce these costs, humans have likely developed psychological and behavioral mechanisms—a behavioral immune system—for identifying and mitigating pathogen infection risks.</a:t>
            </a:r>
          </a:p>
        </p:txBody>
      </p:sp>
      <p:sp>
        <p:nvSpPr>
          <p:cNvPr id="4" name="Slide Number Placeholder 3"/>
          <p:cNvSpPr>
            <a:spLocks noGrp="1"/>
          </p:cNvSpPr>
          <p:nvPr>
            <p:ph type="sldNum" sz="quarter" idx="5"/>
          </p:nvPr>
        </p:nvSpPr>
        <p:spPr/>
        <p:txBody>
          <a:bodyPr/>
          <a:lstStyle/>
          <a:p>
            <a:fld id="{D2A085B1-75C2-E34A-B907-CF1963294383}" type="slidenum">
              <a:rPr lang="en-US" smtClean="0"/>
              <a:t>10</a:t>
            </a:fld>
            <a:endParaRPr lang="en-US"/>
          </a:p>
        </p:txBody>
      </p:sp>
    </p:spTree>
    <p:extLst>
      <p:ext uri="{BB962C8B-B14F-4D97-AF65-F5344CB8AC3E}">
        <p14:creationId xmlns:p14="http://schemas.microsoft.com/office/powerpoint/2010/main" val="41360156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behavioral immune system cannot detect infectious pathogens directly. For example, a particle of the Influenza A virus is approximately 80-120 nanometers in diameter, which is about 20 thousand times smaller than a standard pencil tip. So there’s no way we could detect pathogens just by looking at them.</a:t>
            </a:r>
          </a:p>
          <a:p>
            <a:endParaRPr lang="en-US"/>
          </a:p>
          <a:p>
            <a:r>
              <a:rPr lang="en-US"/>
              <a:t>https://</a:t>
            </a:r>
            <a:r>
              <a:rPr lang="en-US" err="1"/>
              <a:t>www.nature.com</a:t>
            </a:r>
            <a:r>
              <a:rPr lang="en-US"/>
              <a:t>/</a:t>
            </a:r>
            <a:r>
              <a:rPr lang="en-US" err="1"/>
              <a:t>scitable</a:t>
            </a:r>
            <a:r>
              <a:rPr lang="en-US"/>
              <a:t>/content/electron-micrograph-of-influenza-a-virus-particles-26862/</a:t>
            </a:r>
          </a:p>
        </p:txBody>
      </p:sp>
      <p:sp>
        <p:nvSpPr>
          <p:cNvPr id="4" name="Slide Number Placeholder 3"/>
          <p:cNvSpPr>
            <a:spLocks noGrp="1"/>
          </p:cNvSpPr>
          <p:nvPr>
            <p:ph type="sldNum" sz="quarter" idx="5"/>
          </p:nvPr>
        </p:nvSpPr>
        <p:spPr/>
        <p:txBody>
          <a:bodyPr/>
          <a:lstStyle/>
          <a:p>
            <a:fld id="{D2A085B1-75C2-E34A-B907-CF1963294383}" type="slidenum">
              <a:rPr lang="en-US" smtClean="0"/>
              <a:t>11</a:t>
            </a:fld>
            <a:endParaRPr lang="en-US"/>
          </a:p>
        </p:txBody>
      </p:sp>
    </p:spTree>
    <p:extLst>
      <p:ext uri="{BB962C8B-B14F-4D97-AF65-F5344CB8AC3E}">
        <p14:creationId xmlns:p14="http://schemas.microsoft.com/office/powerpoint/2010/main" val="8068935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 instead of perceiving infectious pathogens directly, people rely on cues that correlate with infection. These cues are often noticeable in appearance because infection can cause rashes, lesions, discoloration, swelling, bleeding, and/or nasal discharge, among other physical changes.</a:t>
            </a:r>
          </a:p>
          <a:p>
            <a:endParaRPr lang="en-US"/>
          </a:p>
        </p:txBody>
      </p:sp>
      <p:sp>
        <p:nvSpPr>
          <p:cNvPr id="4" name="Slide Number Placeholder 3"/>
          <p:cNvSpPr>
            <a:spLocks noGrp="1"/>
          </p:cNvSpPr>
          <p:nvPr>
            <p:ph type="sldNum" sz="quarter" idx="5"/>
          </p:nvPr>
        </p:nvSpPr>
        <p:spPr/>
        <p:txBody>
          <a:bodyPr/>
          <a:lstStyle/>
          <a:p>
            <a:fld id="{D2A085B1-75C2-E34A-B907-CF1963294383}" type="slidenum">
              <a:rPr lang="en-US" smtClean="0"/>
              <a:t>12</a:t>
            </a:fld>
            <a:endParaRPr lang="en-US"/>
          </a:p>
        </p:txBody>
      </p:sp>
    </p:spTree>
    <p:extLst>
      <p:ext uri="{BB962C8B-B14F-4D97-AF65-F5344CB8AC3E}">
        <p14:creationId xmlns:p14="http://schemas.microsoft.com/office/powerpoint/2010/main" val="17630463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For example, many of the most deadly infectious diseases cause visible symptoms in the face. </a:t>
            </a:r>
          </a:p>
          <a:p>
            <a:endParaRPr lang="en-US"/>
          </a:p>
        </p:txBody>
      </p:sp>
      <p:sp>
        <p:nvSpPr>
          <p:cNvPr id="4" name="Slide Number Placeholder 3"/>
          <p:cNvSpPr>
            <a:spLocks noGrp="1"/>
          </p:cNvSpPr>
          <p:nvPr>
            <p:ph type="sldNum" sz="quarter" idx="5"/>
          </p:nvPr>
        </p:nvSpPr>
        <p:spPr/>
        <p:txBody>
          <a:bodyPr/>
          <a:lstStyle/>
          <a:p>
            <a:fld id="{D2A085B1-75C2-E34A-B907-CF1963294383}" type="slidenum">
              <a:rPr lang="en-US" smtClean="0"/>
              <a:t>13</a:t>
            </a:fld>
            <a:endParaRPr lang="en-US"/>
          </a:p>
        </p:txBody>
      </p:sp>
    </p:spTree>
    <p:extLst>
      <p:ext uri="{BB962C8B-B14F-4D97-AF65-F5344CB8AC3E}">
        <p14:creationId xmlns:p14="http://schemas.microsoft.com/office/powerpoint/2010/main" val="6274964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a:t>Of course, there are many more facial features that look like infectious disease than are actually diagnostic of infectious disease.</a:t>
            </a:r>
          </a:p>
        </p:txBody>
      </p:sp>
      <p:sp>
        <p:nvSpPr>
          <p:cNvPr id="4" name="Slide Number Placeholder 3"/>
          <p:cNvSpPr>
            <a:spLocks noGrp="1"/>
          </p:cNvSpPr>
          <p:nvPr>
            <p:ph type="sldNum" sz="quarter" idx="5"/>
          </p:nvPr>
        </p:nvSpPr>
        <p:spPr/>
        <p:txBody>
          <a:bodyPr/>
          <a:lstStyle/>
          <a:p>
            <a:fld id="{D2A085B1-75C2-E34A-B907-CF1963294383}" type="slidenum">
              <a:rPr lang="en-US" smtClean="0"/>
              <a:t>14</a:t>
            </a:fld>
            <a:endParaRPr lang="en-US"/>
          </a:p>
        </p:txBody>
      </p:sp>
    </p:spTree>
    <p:extLst>
      <p:ext uri="{BB962C8B-B14F-4D97-AF65-F5344CB8AC3E}">
        <p14:creationId xmlns:p14="http://schemas.microsoft.com/office/powerpoint/2010/main" val="38379827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There is variability in diseases and in symptoms. Diseases change and evolve. There is variability in what looks like disease. Thus, facial features are imperfect diagnostic cue for infection. If you rely on only these kinds of cues, errors are inevitable.</a:t>
            </a:r>
          </a:p>
        </p:txBody>
      </p:sp>
      <p:sp>
        <p:nvSpPr>
          <p:cNvPr id="4" name="Slide Number Placeholder 3"/>
          <p:cNvSpPr>
            <a:spLocks noGrp="1"/>
          </p:cNvSpPr>
          <p:nvPr>
            <p:ph type="sldNum" sz="quarter" idx="5"/>
          </p:nvPr>
        </p:nvSpPr>
        <p:spPr/>
        <p:txBody>
          <a:bodyPr/>
          <a:lstStyle/>
          <a:p>
            <a:fld id="{D2A085B1-75C2-E34A-B907-CF1963294383}" type="slidenum">
              <a:rPr lang="en-US" smtClean="0"/>
              <a:t>15</a:t>
            </a:fld>
            <a:endParaRPr lang="en-US"/>
          </a:p>
        </p:txBody>
      </p:sp>
    </p:spTree>
    <p:extLst>
      <p:ext uri="{BB962C8B-B14F-4D97-AF65-F5344CB8AC3E}">
        <p14:creationId xmlns:p14="http://schemas.microsoft.com/office/powerpoint/2010/main" val="32215206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not all kinds of errors come with the same costs. Failure to identify a dangerous pathogen’s presence (e.g., mistaking swelling from deadly Diphtheria as benign) is far costlier to fitness than mistakenly inferring a parasitic threat that is not there (e.g., mistaking a birthmark as an infectious rash).</a:t>
            </a:r>
          </a:p>
        </p:txBody>
      </p:sp>
      <p:sp>
        <p:nvSpPr>
          <p:cNvPr id="4" name="Slide Number Placeholder 3"/>
          <p:cNvSpPr>
            <a:spLocks noGrp="1"/>
          </p:cNvSpPr>
          <p:nvPr>
            <p:ph type="sldNum" sz="quarter" idx="5"/>
          </p:nvPr>
        </p:nvSpPr>
        <p:spPr/>
        <p:txBody>
          <a:bodyPr/>
          <a:lstStyle/>
          <a:p>
            <a:fld id="{D2A085B1-75C2-E34A-B907-CF1963294383}" type="slidenum">
              <a:rPr lang="en-US" smtClean="0"/>
              <a:t>16</a:t>
            </a:fld>
            <a:endParaRPr lang="en-US"/>
          </a:p>
        </p:txBody>
      </p:sp>
    </p:spTree>
    <p:extLst>
      <p:ext uri="{BB962C8B-B14F-4D97-AF65-F5344CB8AC3E}">
        <p14:creationId xmlns:p14="http://schemas.microsoft.com/office/powerpoint/2010/main" val="36375470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a:solidFill>
                  <a:schemeClr val="tx1"/>
                </a:solidFill>
                <a:effectLst/>
                <a:latin typeface="+mn-lt"/>
                <a:ea typeface="+mn-ea"/>
                <a:cs typeface="+mn-cs"/>
              </a:rPr>
              <a:t>One solution to this problem is to allow for bias in favor of the less costly error, like how smoke-detectors sound alarms even when there is no fire. When it comes to detecting pathogens, natural selection could favor a cognitive bias that reduces fitness costs by over-perceiving pathogen threats in anomalous cues.</a:t>
            </a:r>
            <a:endParaRPr lang="en-US"/>
          </a:p>
        </p:txBody>
      </p:sp>
      <p:sp>
        <p:nvSpPr>
          <p:cNvPr id="4" name="Slide Number Placeholder 3"/>
          <p:cNvSpPr>
            <a:spLocks noGrp="1"/>
          </p:cNvSpPr>
          <p:nvPr>
            <p:ph type="sldNum" sz="quarter" idx="5"/>
          </p:nvPr>
        </p:nvSpPr>
        <p:spPr/>
        <p:txBody>
          <a:bodyPr/>
          <a:lstStyle/>
          <a:p>
            <a:fld id="{D2A085B1-75C2-E34A-B907-CF1963294383}" type="slidenum">
              <a:rPr lang="en-US" smtClean="0"/>
              <a:t>17</a:t>
            </a:fld>
            <a:endParaRPr lang="en-US"/>
          </a:p>
        </p:txBody>
      </p:sp>
    </p:spTree>
    <p:extLst>
      <p:ext uri="{BB962C8B-B14F-4D97-AF65-F5344CB8AC3E}">
        <p14:creationId xmlns:p14="http://schemas.microsoft.com/office/powerpoint/2010/main" val="9293828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Researchers who study pathogen avoidance psychology have used this adaptive over-perception to partly explain stigma directed toward people with anomalous yet benign facial features such as obesity, port-wine stain birthmarks, strabismus (i.e., crossed-eyes), old age, and physical disabilities.</a:t>
            </a:r>
          </a:p>
        </p:txBody>
      </p:sp>
      <p:sp>
        <p:nvSpPr>
          <p:cNvPr id="4" name="Slide Number Placeholder 3"/>
          <p:cNvSpPr>
            <a:spLocks noGrp="1"/>
          </p:cNvSpPr>
          <p:nvPr>
            <p:ph type="sldNum" sz="quarter" idx="5"/>
          </p:nvPr>
        </p:nvSpPr>
        <p:spPr/>
        <p:txBody>
          <a:bodyPr/>
          <a:lstStyle/>
          <a:p>
            <a:fld id="{D2A085B1-75C2-E34A-B907-CF1963294383}" type="slidenum">
              <a:rPr lang="en-US" smtClean="0"/>
              <a:t>18</a:t>
            </a:fld>
            <a:endParaRPr lang="en-US"/>
          </a:p>
        </p:txBody>
      </p:sp>
    </p:spTree>
    <p:extLst>
      <p:ext uri="{BB962C8B-B14F-4D97-AF65-F5344CB8AC3E}">
        <p14:creationId xmlns:p14="http://schemas.microsoft.com/office/powerpoint/2010/main" val="18278464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To understand the behavioral immune system’s tendency to perceive infection in non-infectious features, researchers in this area assume that the behavioral immune system is a functional module of the mind—it comprises cognitive mechanisms with specialized functions with restricted inputs.</a:t>
            </a:r>
          </a:p>
        </p:txBody>
      </p:sp>
      <p:sp>
        <p:nvSpPr>
          <p:cNvPr id="4" name="Slide Number Placeholder 3"/>
          <p:cNvSpPr>
            <a:spLocks noGrp="1"/>
          </p:cNvSpPr>
          <p:nvPr>
            <p:ph type="sldNum" sz="quarter" idx="5"/>
          </p:nvPr>
        </p:nvSpPr>
        <p:spPr/>
        <p:txBody>
          <a:bodyPr/>
          <a:lstStyle/>
          <a:p>
            <a:fld id="{D2A085B1-75C2-E34A-B907-CF1963294383}" type="slidenum">
              <a:rPr lang="en-US" smtClean="0"/>
              <a:t>19</a:t>
            </a:fld>
            <a:endParaRPr lang="en-US"/>
          </a:p>
        </p:txBody>
      </p:sp>
    </p:spTree>
    <p:extLst>
      <p:ext uri="{BB962C8B-B14F-4D97-AF65-F5344CB8AC3E}">
        <p14:creationId xmlns:p14="http://schemas.microsoft.com/office/powerpoint/2010/main" val="971114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many of you know, Koji and I won this award together! This is Koji and I right before the world ended on November 8</a:t>
            </a:r>
            <a:r>
              <a:rPr lang="en-US" baseline="30000" dirty="0"/>
              <a:t>th</a:t>
            </a:r>
            <a:r>
              <a:rPr lang="en-US" dirty="0"/>
              <a:t>, 2016. Look how happy we were to vote for the first woman president! So this is both a public service announcement to make a plan to vote in November but also I want to say thanks to my friend and </a:t>
            </a:r>
            <a:r>
              <a:rPr lang="en-US" dirty="0" err="1"/>
              <a:t>helluva</a:t>
            </a:r>
            <a:r>
              <a:rPr lang="en-US" dirty="0"/>
              <a:t> scientist Koji Takahashi, who for years listened to be talk about Germy people for hours on end.</a:t>
            </a:r>
          </a:p>
        </p:txBody>
      </p:sp>
      <p:sp>
        <p:nvSpPr>
          <p:cNvPr id="4" name="Slide Number Placeholder 3"/>
          <p:cNvSpPr>
            <a:spLocks noGrp="1"/>
          </p:cNvSpPr>
          <p:nvPr>
            <p:ph type="sldNum" sz="quarter" idx="5"/>
          </p:nvPr>
        </p:nvSpPr>
        <p:spPr/>
        <p:txBody>
          <a:bodyPr/>
          <a:lstStyle/>
          <a:p>
            <a:fld id="{D2A085B1-75C2-E34A-B907-CF1963294383}" type="slidenum">
              <a:rPr lang="en-US" smtClean="0"/>
              <a:t>2</a:t>
            </a:fld>
            <a:endParaRPr lang="en-US" dirty="0"/>
          </a:p>
        </p:txBody>
      </p:sp>
    </p:spTree>
    <p:extLst>
      <p:ext uri="{BB962C8B-B14F-4D97-AF65-F5344CB8AC3E}">
        <p14:creationId xmlns:p14="http://schemas.microsoft.com/office/powerpoint/2010/main" val="5334220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a:solidFill>
                  <a:schemeClr val="tx1"/>
                </a:solidFill>
                <a:effectLst/>
                <a:latin typeface="+mn-lt"/>
                <a:ea typeface="+mn-ea"/>
                <a:cs typeface="+mn-cs"/>
              </a:rPr>
              <a:t>In the context of pathogen threat, one or many mechanisms of the behavioral immune system function to detect pathogens.</a:t>
            </a:r>
          </a:p>
        </p:txBody>
      </p:sp>
      <p:sp>
        <p:nvSpPr>
          <p:cNvPr id="4" name="Slide Number Placeholder 3"/>
          <p:cNvSpPr>
            <a:spLocks noGrp="1"/>
          </p:cNvSpPr>
          <p:nvPr>
            <p:ph type="sldNum" sz="quarter" idx="5"/>
          </p:nvPr>
        </p:nvSpPr>
        <p:spPr/>
        <p:txBody>
          <a:bodyPr/>
          <a:lstStyle/>
          <a:p>
            <a:fld id="{D2A085B1-75C2-E34A-B907-CF1963294383}" type="slidenum">
              <a:rPr lang="en-US" smtClean="0"/>
              <a:t>20</a:t>
            </a:fld>
            <a:endParaRPr lang="en-US"/>
          </a:p>
        </p:txBody>
      </p:sp>
    </p:spTree>
    <p:extLst>
      <p:ext uri="{BB962C8B-B14F-4D97-AF65-F5344CB8AC3E}">
        <p14:creationId xmlns:p14="http://schemas.microsoft.com/office/powerpoint/2010/main" val="193002470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To detect pathogens, behavioral immune system processes inputs reflecting true signs of infection: the proper domain. These are the cues the behavioral immune system evolved to process, such as infectious rashes and pox. And because these cues share perceptual properties with many others, the behavioral immune system is able to process a broader set of cues: the actual domain, which includes infectious rashes and pox but also acne and burn scars.</a:t>
            </a:r>
          </a:p>
        </p:txBody>
      </p:sp>
      <p:sp>
        <p:nvSpPr>
          <p:cNvPr id="4" name="Slide Number Placeholder 3"/>
          <p:cNvSpPr>
            <a:spLocks noGrp="1"/>
          </p:cNvSpPr>
          <p:nvPr>
            <p:ph type="sldNum" sz="quarter" idx="5"/>
          </p:nvPr>
        </p:nvSpPr>
        <p:spPr/>
        <p:txBody>
          <a:bodyPr/>
          <a:lstStyle/>
          <a:p>
            <a:fld id="{D2A085B1-75C2-E34A-B907-CF1963294383}" type="slidenum">
              <a:rPr lang="en-US" smtClean="0"/>
              <a:t>21</a:t>
            </a:fld>
            <a:endParaRPr lang="en-US"/>
          </a:p>
        </p:txBody>
      </p:sp>
    </p:spTree>
    <p:extLst>
      <p:ext uri="{BB962C8B-B14F-4D97-AF65-F5344CB8AC3E}">
        <p14:creationId xmlns:p14="http://schemas.microsoft.com/office/powerpoint/2010/main" val="13743510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 theoretically, the behavioral immune system should react to true infection cues …</a:t>
            </a:r>
          </a:p>
        </p:txBody>
      </p:sp>
      <p:sp>
        <p:nvSpPr>
          <p:cNvPr id="4" name="Slide Number Placeholder 3"/>
          <p:cNvSpPr>
            <a:spLocks noGrp="1"/>
          </p:cNvSpPr>
          <p:nvPr>
            <p:ph type="sldNum" sz="quarter" idx="5"/>
          </p:nvPr>
        </p:nvSpPr>
        <p:spPr/>
        <p:txBody>
          <a:bodyPr/>
          <a:lstStyle/>
          <a:p>
            <a:fld id="{D2A085B1-75C2-E34A-B907-CF1963294383}" type="slidenum">
              <a:rPr lang="en-US" smtClean="0"/>
              <a:t>22</a:t>
            </a:fld>
            <a:endParaRPr lang="en-US"/>
          </a:p>
        </p:txBody>
      </p:sp>
    </p:spTree>
    <p:extLst>
      <p:ext uri="{BB962C8B-B14F-4D97-AF65-F5344CB8AC3E}">
        <p14:creationId xmlns:p14="http://schemas.microsoft.com/office/powerpoint/2010/main" val="265800345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a:solidFill>
                  <a:schemeClr val="tx1"/>
                </a:solidFill>
                <a:effectLst/>
                <a:latin typeface="+mn-lt"/>
                <a:ea typeface="+mn-ea"/>
                <a:cs typeface="+mn-cs"/>
              </a:rPr>
              <a:t>And it should also react to false infection cues if such false infection cues share perceptual properties of true infection cues.</a:t>
            </a:r>
            <a:endParaRPr lang="en-US" b="0">
              <a:effectLst/>
            </a:endParaRPr>
          </a:p>
        </p:txBody>
      </p:sp>
      <p:sp>
        <p:nvSpPr>
          <p:cNvPr id="4" name="Slide Number Placeholder 3"/>
          <p:cNvSpPr>
            <a:spLocks noGrp="1"/>
          </p:cNvSpPr>
          <p:nvPr>
            <p:ph type="sldNum" sz="quarter" idx="5"/>
          </p:nvPr>
        </p:nvSpPr>
        <p:spPr/>
        <p:txBody>
          <a:bodyPr/>
          <a:lstStyle/>
          <a:p>
            <a:fld id="{D2A085B1-75C2-E34A-B907-CF1963294383}" type="slidenum">
              <a:rPr lang="en-US" smtClean="0"/>
              <a:t>23</a:t>
            </a:fld>
            <a:endParaRPr lang="en-US"/>
          </a:p>
        </p:txBody>
      </p:sp>
    </p:spTree>
    <p:extLst>
      <p:ext uri="{BB962C8B-B14F-4D97-AF65-F5344CB8AC3E}">
        <p14:creationId xmlns:p14="http://schemas.microsoft.com/office/powerpoint/2010/main" val="310912257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a:solidFill>
                  <a:schemeClr val="tx1"/>
                </a:solidFill>
                <a:effectLst/>
                <a:latin typeface="+mn-lt"/>
                <a:ea typeface="+mn-ea"/>
                <a:cs typeface="+mn-cs"/>
              </a:rPr>
              <a:t>Researchers have tested this over-perception hypothesis using a variety of methods. For example, in one study, Ackerman et al. randomly assigned participants to watch either a slideshow of pathogenic objects and people like dirty sponges and sneezing or a slideshow that depicted pathogen-irrelevant objects like public buildings. After the slideshow, they completed a visual attention task (the dot-probe) which measured how long it took participants to pull their visual attention away from disfigured vs. typical faces.</a:t>
            </a:r>
            <a:endParaRPr lang="en-US" b="0">
              <a:effectLst/>
            </a:endParaRPr>
          </a:p>
        </p:txBody>
      </p:sp>
      <p:sp>
        <p:nvSpPr>
          <p:cNvPr id="4" name="Slide Number Placeholder 3"/>
          <p:cNvSpPr>
            <a:spLocks noGrp="1"/>
          </p:cNvSpPr>
          <p:nvPr>
            <p:ph type="sldNum" sz="quarter" idx="5"/>
          </p:nvPr>
        </p:nvSpPr>
        <p:spPr/>
        <p:txBody>
          <a:bodyPr/>
          <a:lstStyle/>
          <a:p>
            <a:fld id="{D2A085B1-75C2-E34A-B907-CF1963294383}" type="slidenum">
              <a:rPr lang="en-US" smtClean="0"/>
              <a:t>24</a:t>
            </a:fld>
            <a:endParaRPr lang="en-US"/>
          </a:p>
        </p:txBody>
      </p:sp>
    </p:spTree>
    <p:extLst>
      <p:ext uri="{BB962C8B-B14F-4D97-AF65-F5344CB8AC3E}">
        <p14:creationId xmlns:p14="http://schemas.microsoft.com/office/powerpoint/2010/main" val="29116886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They found that People who watched the pathogen threat slideshow took longer to pull away visual attention from disfigured faces. This suggests people were attending more to anomalous yet benign facial features when pathogen infection was salient as if those features indicated infection risk.</a:t>
            </a:r>
          </a:p>
          <a:p>
            <a:endParaRPr lang="en-US"/>
          </a:p>
        </p:txBody>
      </p:sp>
      <p:sp>
        <p:nvSpPr>
          <p:cNvPr id="4" name="Slide Number Placeholder 3"/>
          <p:cNvSpPr>
            <a:spLocks noGrp="1"/>
          </p:cNvSpPr>
          <p:nvPr>
            <p:ph type="sldNum" sz="quarter" idx="5"/>
          </p:nvPr>
        </p:nvSpPr>
        <p:spPr/>
        <p:txBody>
          <a:bodyPr/>
          <a:lstStyle/>
          <a:p>
            <a:fld id="{D2A085B1-75C2-E34A-B907-CF1963294383}" type="slidenum">
              <a:rPr lang="en-US" smtClean="0"/>
              <a:t>25</a:t>
            </a:fld>
            <a:endParaRPr lang="en-US"/>
          </a:p>
        </p:txBody>
      </p:sp>
    </p:spTree>
    <p:extLst>
      <p:ext uri="{BB962C8B-B14F-4D97-AF65-F5344CB8AC3E}">
        <p14:creationId xmlns:p14="http://schemas.microsoft.com/office/powerpoint/2010/main" val="6365312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a:solidFill>
                  <a:schemeClr val="tx1"/>
                </a:solidFill>
                <a:effectLst/>
                <a:latin typeface="+mn-lt"/>
                <a:ea typeface="+mn-ea"/>
                <a:cs typeface="+mn-cs"/>
              </a:rPr>
              <a:t>In another study, Ryan et al. videotaped confederates touching a variety of props. Some confederates appeared healthy, others were made to look like they had the flu, and others had a port-wine stain birthmark. Participants then watched these videos and were asked to imitate the confederates. The researchers coded videos of the participants  disgust expressions, disgust behavior, and touching behavior.</a:t>
            </a:r>
            <a:endParaRPr lang="en-US"/>
          </a:p>
        </p:txBody>
      </p:sp>
      <p:sp>
        <p:nvSpPr>
          <p:cNvPr id="4" name="Slide Number Placeholder 3"/>
          <p:cNvSpPr>
            <a:spLocks noGrp="1"/>
          </p:cNvSpPr>
          <p:nvPr>
            <p:ph type="sldNum" sz="quarter" idx="5"/>
          </p:nvPr>
        </p:nvSpPr>
        <p:spPr/>
        <p:txBody>
          <a:bodyPr/>
          <a:lstStyle/>
          <a:p>
            <a:fld id="{D2A085B1-75C2-E34A-B907-CF1963294383}" type="slidenum">
              <a:rPr lang="en-US" smtClean="0"/>
              <a:t>26</a:t>
            </a:fld>
            <a:endParaRPr lang="en-US"/>
          </a:p>
        </p:txBody>
      </p:sp>
    </p:spTree>
    <p:extLst>
      <p:ext uri="{BB962C8B-B14F-4D97-AF65-F5344CB8AC3E}">
        <p14:creationId xmlns:p14="http://schemas.microsoft.com/office/powerpoint/2010/main" val="119800432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People were more disgusted by and were less willing to touch objects that had been touched by people with visible cues of influenza compared to the same objects that had been touched by visibly healthy targets (Ryan et al., 2012). People also expressed more disgust by and less willingness to touch those objects when the target people bore non-infectious facial blotches, suggesting participants perceived features that merely resembled infection cues as if they were true indicators; that perception made them avoid touching objects that had been “contaminated” through physical contact.</a:t>
            </a:r>
          </a:p>
          <a:p>
            <a:endParaRPr lang="en-US"/>
          </a:p>
        </p:txBody>
      </p:sp>
      <p:sp>
        <p:nvSpPr>
          <p:cNvPr id="4" name="Slide Number Placeholder 3"/>
          <p:cNvSpPr>
            <a:spLocks noGrp="1"/>
          </p:cNvSpPr>
          <p:nvPr>
            <p:ph type="sldNum" sz="quarter" idx="5"/>
          </p:nvPr>
        </p:nvSpPr>
        <p:spPr/>
        <p:txBody>
          <a:bodyPr/>
          <a:lstStyle/>
          <a:p>
            <a:fld id="{D2A085B1-75C2-E34A-B907-CF1963294383}" type="slidenum">
              <a:rPr lang="en-US" smtClean="0"/>
              <a:t>27</a:t>
            </a:fld>
            <a:endParaRPr lang="en-US"/>
          </a:p>
        </p:txBody>
      </p:sp>
    </p:spTree>
    <p:extLst>
      <p:ext uri="{BB962C8B-B14F-4D97-AF65-F5344CB8AC3E}">
        <p14:creationId xmlns:p14="http://schemas.microsoft.com/office/powerpoint/2010/main" val="93482430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As one last example, Park, Schaller, and Crandall randomly assigned participants to watch one of three slideshows: pathogen threat, accident threat, or work ethic. And then participants completed an Implicit Association Test in which they quickly categorized words as related to disease or health and faces as fat or thin.</a:t>
            </a:r>
          </a:p>
        </p:txBody>
      </p:sp>
      <p:sp>
        <p:nvSpPr>
          <p:cNvPr id="4" name="Slide Number Placeholder 3"/>
          <p:cNvSpPr>
            <a:spLocks noGrp="1"/>
          </p:cNvSpPr>
          <p:nvPr>
            <p:ph type="sldNum" sz="quarter" idx="5"/>
          </p:nvPr>
        </p:nvSpPr>
        <p:spPr/>
        <p:txBody>
          <a:bodyPr/>
          <a:lstStyle/>
          <a:p>
            <a:fld id="{D2A085B1-75C2-E34A-B907-CF1963294383}" type="slidenum">
              <a:rPr lang="en-US" smtClean="0"/>
              <a:t>28</a:t>
            </a:fld>
            <a:endParaRPr lang="en-US"/>
          </a:p>
        </p:txBody>
      </p:sp>
    </p:spTree>
    <p:extLst>
      <p:ext uri="{BB962C8B-B14F-4D97-AF65-F5344CB8AC3E}">
        <p14:creationId xmlns:p14="http://schemas.microsoft.com/office/powerpoint/2010/main" val="382178373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They found people for whom pathogen threat was salient recorded stronger automatic negative associations with obese targets than people in a control condition (Park et al., 2007)</a:t>
            </a:r>
          </a:p>
        </p:txBody>
      </p:sp>
      <p:sp>
        <p:nvSpPr>
          <p:cNvPr id="4" name="Slide Number Placeholder 3"/>
          <p:cNvSpPr>
            <a:spLocks noGrp="1"/>
          </p:cNvSpPr>
          <p:nvPr>
            <p:ph type="sldNum" sz="quarter" idx="5"/>
          </p:nvPr>
        </p:nvSpPr>
        <p:spPr/>
        <p:txBody>
          <a:bodyPr/>
          <a:lstStyle/>
          <a:p>
            <a:fld id="{D2A085B1-75C2-E34A-B907-CF1963294383}" type="slidenum">
              <a:rPr lang="en-US" smtClean="0"/>
              <a:t>29</a:t>
            </a:fld>
            <a:endParaRPr lang="en-US"/>
          </a:p>
        </p:txBody>
      </p:sp>
    </p:spTree>
    <p:extLst>
      <p:ext uri="{BB962C8B-B14F-4D97-AF65-F5344CB8AC3E}">
        <p14:creationId xmlns:p14="http://schemas.microsoft.com/office/powerpoint/2010/main" val="4939918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I’ll get started. The work I’m presenting today speaks to how we represent many different kinds of threats, but Josh and I approached this work from the perspective of a particular threat: infectious disease.</a:t>
            </a:r>
          </a:p>
        </p:txBody>
      </p:sp>
      <p:sp>
        <p:nvSpPr>
          <p:cNvPr id="4" name="Slide Number Placeholder 3"/>
          <p:cNvSpPr>
            <a:spLocks noGrp="1"/>
          </p:cNvSpPr>
          <p:nvPr>
            <p:ph type="sldNum" sz="quarter" idx="5"/>
          </p:nvPr>
        </p:nvSpPr>
        <p:spPr/>
        <p:txBody>
          <a:bodyPr/>
          <a:lstStyle/>
          <a:p>
            <a:fld id="{D2A085B1-75C2-E34A-B907-CF1963294383}" type="slidenum">
              <a:rPr lang="en-US" smtClean="0"/>
              <a:t>3</a:t>
            </a:fld>
            <a:endParaRPr lang="en-US" dirty="0"/>
          </a:p>
        </p:txBody>
      </p:sp>
    </p:spTree>
    <p:extLst>
      <p:ext uri="{BB962C8B-B14F-4D97-AF65-F5344CB8AC3E}">
        <p14:creationId xmlns:p14="http://schemas.microsoft.com/office/powerpoint/2010/main" val="196000357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Altogether, these results support the hypothesis that people misperceive infection risk in benign features that share perceptual properties with true infection indicators (e.g., rashes, swelling).</a:t>
            </a:r>
          </a:p>
        </p:txBody>
      </p:sp>
      <p:sp>
        <p:nvSpPr>
          <p:cNvPr id="4" name="Slide Number Placeholder 3"/>
          <p:cNvSpPr>
            <a:spLocks noGrp="1"/>
          </p:cNvSpPr>
          <p:nvPr>
            <p:ph type="sldNum" sz="quarter" idx="5"/>
          </p:nvPr>
        </p:nvSpPr>
        <p:spPr/>
        <p:txBody>
          <a:bodyPr/>
          <a:lstStyle/>
          <a:p>
            <a:fld id="{D2A085B1-75C2-E34A-B907-CF1963294383}" type="slidenum">
              <a:rPr lang="en-US" smtClean="0"/>
              <a:t>30</a:t>
            </a:fld>
            <a:endParaRPr lang="en-US"/>
          </a:p>
        </p:txBody>
      </p:sp>
    </p:spTree>
    <p:extLst>
      <p:ext uri="{BB962C8B-B14F-4D97-AF65-F5344CB8AC3E}">
        <p14:creationId xmlns:p14="http://schemas.microsoft.com/office/powerpoint/2010/main" val="272761866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Researchers have extended this over-perception hypothesis to include cues that less plausibly resemble true infection indicators but nonetheless could be associated with harmful pathogens. The most prominent example is foreign appearance perceived in ethnic outgroups.</a:t>
            </a:r>
          </a:p>
        </p:txBody>
      </p:sp>
      <p:sp>
        <p:nvSpPr>
          <p:cNvPr id="4" name="Slide Number Placeholder 3"/>
          <p:cNvSpPr>
            <a:spLocks noGrp="1"/>
          </p:cNvSpPr>
          <p:nvPr>
            <p:ph type="sldNum" sz="quarter" idx="5"/>
          </p:nvPr>
        </p:nvSpPr>
        <p:spPr/>
        <p:txBody>
          <a:bodyPr/>
          <a:lstStyle/>
          <a:p>
            <a:fld id="{D2A085B1-75C2-E34A-B907-CF1963294383}" type="slidenum">
              <a:rPr lang="en-US" smtClean="0"/>
              <a:t>31</a:t>
            </a:fld>
            <a:endParaRPr lang="en-US"/>
          </a:p>
        </p:txBody>
      </p:sp>
    </p:spTree>
    <p:extLst>
      <p:ext uri="{BB962C8B-B14F-4D97-AF65-F5344CB8AC3E}">
        <p14:creationId xmlns:p14="http://schemas.microsoft.com/office/powerpoint/2010/main" val="348247492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chemeClr val="tx1"/>
                </a:solidFill>
                <a:latin typeface="+mn-lt"/>
                <a:ea typeface="+mn-ea"/>
                <a:cs typeface="+mn-cs"/>
              </a:rPr>
              <a:t>Evidence suggests people more concerned about pathogens report stronger negative attitudes toward ethnic outgroups</a:t>
            </a:r>
            <a:endParaRPr lang="en-US"/>
          </a:p>
        </p:txBody>
      </p:sp>
      <p:sp>
        <p:nvSpPr>
          <p:cNvPr id="4" name="Slide Number Placeholder 3"/>
          <p:cNvSpPr>
            <a:spLocks noGrp="1"/>
          </p:cNvSpPr>
          <p:nvPr>
            <p:ph type="sldNum" sz="quarter" idx="5"/>
          </p:nvPr>
        </p:nvSpPr>
        <p:spPr/>
        <p:txBody>
          <a:bodyPr/>
          <a:lstStyle/>
          <a:p>
            <a:fld id="{D2A085B1-75C2-E34A-B907-CF1963294383}" type="slidenum">
              <a:rPr lang="en-US" smtClean="0"/>
              <a:t>32</a:t>
            </a:fld>
            <a:endParaRPr lang="en-US"/>
          </a:p>
        </p:txBody>
      </p:sp>
    </p:spTree>
    <p:extLst>
      <p:ext uri="{BB962C8B-B14F-4D97-AF65-F5344CB8AC3E}">
        <p14:creationId xmlns:p14="http://schemas.microsoft.com/office/powerpoint/2010/main" val="121660387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a:solidFill>
                  <a:schemeClr val="tx1"/>
                </a:solidFill>
                <a:effectLst/>
                <a:latin typeface="+mn-lt"/>
                <a:ea typeface="+mn-ea"/>
                <a:cs typeface="+mn-cs"/>
              </a:rPr>
              <a:t>The standard explanation is that individuals from ethnic outgroups may harbor pathogens that individuals from the ingroup have not developed immunity against, so cues such as skin color and other physical features associated with such ethnic outgroups may elicit psychology and behaviors that at least indirectly limit exposure to individuals from these groups (e.g., negative attitudes, prejudice, hostility, avoidance).</a:t>
            </a:r>
            <a:endParaRPr lang="en-US"/>
          </a:p>
        </p:txBody>
      </p:sp>
      <p:sp>
        <p:nvSpPr>
          <p:cNvPr id="4" name="Slide Number Placeholder 3"/>
          <p:cNvSpPr>
            <a:spLocks noGrp="1"/>
          </p:cNvSpPr>
          <p:nvPr>
            <p:ph type="sldNum" sz="quarter" idx="5"/>
          </p:nvPr>
        </p:nvSpPr>
        <p:spPr/>
        <p:txBody>
          <a:bodyPr/>
          <a:lstStyle/>
          <a:p>
            <a:fld id="{D2A085B1-75C2-E34A-B907-CF1963294383}" type="slidenum">
              <a:rPr lang="en-US" smtClean="0"/>
              <a:t>33</a:t>
            </a:fld>
            <a:endParaRPr lang="en-US"/>
          </a:p>
        </p:txBody>
      </p:sp>
    </p:spTree>
    <p:extLst>
      <p:ext uri="{BB962C8B-B14F-4D97-AF65-F5344CB8AC3E}">
        <p14:creationId xmlns:p14="http://schemas.microsoft.com/office/powerpoint/2010/main" val="187250572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a:solidFill>
                  <a:schemeClr val="tx1"/>
                </a:solidFill>
                <a:effectLst/>
                <a:latin typeface="+mn-lt"/>
                <a:ea typeface="+mn-ea"/>
                <a:cs typeface="+mn-cs"/>
              </a:rPr>
              <a:t>Alternatively, the behavioral immune system may include design features for learning and transmitting information about avoiding pathogens, which could include stereotypes and experiences linking ethnic outgroups with infection (Fessler et al., 2015).</a:t>
            </a:r>
            <a:endParaRPr lang="en-US"/>
          </a:p>
        </p:txBody>
      </p:sp>
      <p:sp>
        <p:nvSpPr>
          <p:cNvPr id="4" name="Slide Number Placeholder 3"/>
          <p:cNvSpPr>
            <a:spLocks noGrp="1"/>
          </p:cNvSpPr>
          <p:nvPr>
            <p:ph type="sldNum" sz="quarter" idx="5"/>
          </p:nvPr>
        </p:nvSpPr>
        <p:spPr/>
        <p:txBody>
          <a:bodyPr/>
          <a:lstStyle/>
          <a:p>
            <a:fld id="{D2A085B1-75C2-E34A-B907-CF1963294383}" type="slidenum">
              <a:rPr lang="en-US" smtClean="0"/>
              <a:t>34</a:t>
            </a:fld>
            <a:endParaRPr lang="en-US"/>
          </a:p>
        </p:txBody>
      </p:sp>
    </p:spTree>
    <p:extLst>
      <p:ext uri="{BB962C8B-B14F-4D97-AF65-F5344CB8AC3E}">
        <p14:creationId xmlns:p14="http://schemas.microsoft.com/office/powerpoint/2010/main" val="371790015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van Leeuwen and Petersen designed a study to test the adaptation for outgroups hypothesis. They randomly assigned Indian or White American participants to look at pictures of Indian or White American people with or without </a:t>
            </a:r>
            <a:r>
              <a:rPr lang="en-US" sz="1200">
                <a:solidFill>
                  <a:schemeClr val="accent4"/>
                </a:solidFill>
              </a:rPr>
              <a:t>infectious rashes on their face</a:t>
            </a:r>
            <a:r>
              <a:rPr lang="en-US"/>
              <a:t>. </a:t>
            </a:r>
            <a:r>
              <a:rPr lang="en-US" sz="1200"/>
              <a:t>Participants reported how </a:t>
            </a:r>
            <a:r>
              <a:rPr lang="en-US" sz="1200">
                <a:solidFill>
                  <a:schemeClr val="accent4"/>
                </a:solidFill>
              </a:rPr>
              <a:t>comfortable</a:t>
            </a:r>
            <a:r>
              <a:rPr lang="en-US" sz="1200"/>
              <a:t> they’d be sitting next to the pictured people.</a:t>
            </a:r>
          </a:p>
        </p:txBody>
      </p:sp>
      <p:sp>
        <p:nvSpPr>
          <p:cNvPr id="4" name="Slide Number Placeholder 3"/>
          <p:cNvSpPr>
            <a:spLocks noGrp="1"/>
          </p:cNvSpPr>
          <p:nvPr>
            <p:ph type="sldNum" sz="quarter" idx="5"/>
          </p:nvPr>
        </p:nvSpPr>
        <p:spPr/>
        <p:txBody>
          <a:bodyPr/>
          <a:lstStyle/>
          <a:p>
            <a:fld id="{D2A085B1-75C2-E34A-B907-CF1963294383}" type="slidenum">
              <a:rPr lang="en-US" smtClean="0"/>
              <a:t>35</a:t>
            </a:fld>
            <a:endParaRPr lang="en-US"/>
          </a:p>
        </p:txBody>
      </p:sp>
    </p:spTree>
    <p:extLst>
      <p:ext uri="{BB962C8B-B14F-4D97-AF65-F5344CB8AC3E}">
        <p14:creationId xmlns:p14="http://schemas.microsoft.com/office/powerpoint/2010/main" val="308016958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They found evidence that people are uncomfortable sitting next to people with an pathogen cue on their face but they did not find support for the adaptation for outgroups hypothesis.</a:t>
            </a:r>
          </a:p>
        </p:txBody>
      </p:sp>
      <p:sp>
        <p:nvSpPr>
          <p:cNvPr id="4" name="Slide Number Placeholder 3"/>
          <p:cNvSpPr>
            <a:spLocks noGrp="1"/>
          </p:cNvSpPr>
          <p:nvPr>
            <p:ph type="sldNum" sz="quarter" idx="5"/>
          </p:nvPr>
        </p:nvSpPr>
        <p:spPr/>
        <p:txBody>
          <a:bodyPr/>
          <a:lstStyle/>
          <a:p>
            <a:fld id="{D2A085B1-75C2-E34A-B907-CF1963294383}" type="slidenum">
              <a:rPr lang="en-US" smtClean="0"/>
              <a:t>36</a:t>
            </a:fld>
            <a:endParaRPr lang="en-US"/>
          </a:p>
        </p:txBody>
      </p:sp>
    </p:spTree>
    <p:extLst>
      <p:ext uri="{BB962C8B-B14F-4D97-AF65-F5344CB8AC3E}">
        <p14:creationId xmlns:p14="http://schemas.microsoft.com/office/powerpoint/2010/main" val="116944866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OK, I have some </a:t>
            </a:r>
            <a:r>
              <a:rPr lang="en-US" err="1"/>
              <a:t>takeways</a:t>
            </a:r>
            <a:r>
              <a:rPr lang="en-US"/>
              <a:t> for you. First, the behavioral immune system reacts to cues that correlate with infection. Such cues include objective infection cues as well cues that look like them. Some results suggests people overperceive infection in benign cues that superficially resemble infection cues.</a:t>
            </a:r>
          </a:p>
          <a:p>
            <a:endParaRPr lang="en-US"/>
          </a:p>
        </p:txBody>
      </p:sp>
      <p:sp>
        <p:nvSpPr>
          <p:cNvPr id="4" name="Slide Number Placeholder 3"/>
          <p:cNvSpPr>
            <a:spLocks noGrp="1"/>
          </p:cNvSpPr>
          <p:nvPr>
            <p:ph type="sldNum" sz="quarter" idx="5"/>
          </p:nvPr>
        </p:nvSpPr>
        <p:spPr/>
        <p:txBody>
          <a:bodyPr/>
          <a:lstStyle/>
          <a:p>
            <a:fld id="{D2A085B1-75C2-E34A-B907-CF1963294383}" type="slidenum">
              <a:rPr lang="en-US" smtClean="0"/>
              <a:t>37</a:t>
            </a:fld>
            <a:endParaRPr lang="en-US"/>
          </a:p>
        </p:txBody>
      </p:sp>
    </p:spTree>
    <p:extLst>
      <p:ext uri="{BB962C8B-B14F-4D97-AF65-F5344CB8AC3E}">
        <p14:creationId xmlns:p14="http://schemas.microsoft.com/office/powerpoint/2010/main" val="400409975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 people have specific reactions to infection cues.</a:t>
            </a:r>
          </a:p>
        </p:txBody>
      </p:sp>
      <p:sp>
        <p:nvSpPr>
          <p:cNvPr id="4" name="Slide Number Placeholder 3"/>
          <p:cNvSpPr>
            <a:spLocks noGrp="1"/>
          </p:cNvSpPr>
          <p:nvPr>
            <p:ph type="sldNum" sz="quarter" idx="5"/>
          </p:nvPr>
        </p:nvSpPr>
        <p:spPr/>
        <p:txBody>
          <a:bodyPr/>
          <a:lstStyle/>
          <a:p>
            <a:fld id="{D2A085B1-75C2-E34A-B907-CF1963294383}" type="slidenum">
              <a:rPr lang="en-US" smtClean="0"/>
              <a:t>38</a:t>
            </a:fld>
            <a:endParaRPr lang="en-US"/>
          </a:p>
        </p:txBody>
      </p:sp>
    </p:spTree>
    <p:extLst>
      <p:ext uri="{BB962C8B-B14F-4D97-AF65-F5344CB8AC3E}">
        <p14:creationId xmlns:p14="http://schemas.microsoft.com/office/powerpoint/2010/main" val="362238835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But what does an infected person look like? In your mind, you might picture someone pale and weak, someone with a runny nose and watery eyes, or someone with facial rashes and sores. Whichever features appeared in your mind’s eye, where did they come from? Many of you probably imagined features based on intuition, experience, and stereotypes. Or maybe you imagined some of the features I’ve been talking about for the last 10 minutes or so. </a:t>
            </a:r>
            <a:endParaRPr lang="en-US" dirty="0"/>
          </a:p>
        </p:txBody>
      </p:sp>
      <p:sp>
        <p:nvSpPr>
          <p:cNvPr id="4" name="Slide Number Placeholder 3"/>
          <p:cNvSpPr>
            <a:spLocks noGrp="1"/>
          </p:cNvSpPr>
          <p:nvPr>
            <p:ph type="sldNum" sz="quarter" idx="5"/>
          </p:nvPr>
        </p:nvSpPr>
        <p:spPr/>
        <p:txBody>
          <a:bodyPr/>
          <a:lstStyle/>
          <a:p>
            <a:fld id="{D2A085B1-75C2-E34A-B907-CF1963294383}" type="slidenum">
              <a:rPr lang="en-US" smtClean="0"/>
              <a:t>39</a:t>
            </a:fld>
            <a:endParaRPr lang="en-US"/>
          </a:p>
        </p:txBody>
      </p:sp>
    </p:spTree>
    <p:extLst>
      <p:ext uri="{BB962C8B-B14F-4D97-AF65-F5344CB8AC3E}">
        <p14:creationId xmlns:p14="http://schemas.microsoft.com/office/powerpoint/2010/main" val="23647790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The specter of disease caused by infectious pathogens has imposed an immense selection pressure on the evolution of life for billions of years.</a:t>
            </a:r>
            <a:r>
              <a:rPr lang="en-US" dirty="0"/>
              <a:t> Human life is no exception. </a:t>
            </a:r>
            <a:r>
              <a:rPr lang="en-US" dirty="0">
                <a:hlinkClick r:id="rId3"/>
              </a:rPr>
              <a:t>https://www.ncbi.nlm.nih.gov/pmc/articles/PMC4912034/#MOESM1</a:t>
            </a:r>
            <a:endParaRPr lang="en-US" b="0" dirty="0">
              <a:effectLst/>
            </a:endParaRPr>
          </a:p>
        </p:txBody>
      </p:sp>
      <p:sp>
        <p:nvSpPr>
          <p:cNvPr id="4" name="Slide Number Placeholder 3"/>
          <p:cNvSpPr>
            <a:spLocks noGrp="1"/>
          </p:cNvSpPr>
          <p:nvPr>
            <p:ph type="sldNum" sz="quarter" idx="5"/>
          </p:nvPr>
        </p:nvSpPr>
        <p:spPr/>
        <p:txBody>
          <a:bodyPr/>
          <a:lstStyle/>
          <a:p>
            <a:fld id="{D2A085B1-75C2-E34A-B907-CF1963294383}" type="slidenum">
              <a:rPr lang="en-US" smtClean="0"/>
              <a:t>4</a:t>
            </a:fld>
            <a:endParaRPr lang="en-US"/>
          </a:p>
        </p:txBody>
      </p:sp>
    </p:spTree>
    <p:extLst>
      <p:ext uri="{BB962C8B-B14F-4D97-AF65-F5344CB8AC3E}">
        <p14:creationId xmlns:p14="http://schemas.microsoft.com/office/powerpoint/2010/main" val="401877722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a:solidFill>
                  <a:schemeClr val="tx1"/>
                </a:solidFill>
                <a:effectLst/>
                <a:latin typeface="+mn-lt"/>
                <a:ea typeface="+mn-ea"/>
                <a:cs typeface="+mn-cs"/>
              </a:rPr>
              <a:t>Put differently, mental representations depend partly on expectations. Researchers have representations. Normal people who end up in studies have expectations. What we expect affects what we imagine, what we study, and how we study it.</a:t>
            </a:r>
            <a:endParaRPr lang="en-US"/>
          </a:p>
        </p:txBody>
      </p:sp>
      <p:sp>
        <p:nvSpPr>
          <p:cNvPr id="4" name="Slide Number Placeholder 3"/>
          <p:cNvSpPr>
            <a:spLocks noGrp="1"/>
          </p:cNvSpPr>
          <p:nvPr>
            <p:ph type="sldNum" sz="quarter" idx="5"/>
          </p:nvPr>
        </p:nvSpPr>
        <p:spPr/>
        <p:txBody>
          <a:bodyPr/>
          <a:lstStyle/>
          <a:p>
            <a:fld id="{D2A085B1-75C2-E34A-B907-CF1963294383}" type="slidenum">
              <a:rPr lang="en-US" smtClean="0"/>
              <a:t>40</a:t>
            </a:fld>
            <a:endParaRPr lang="en-US"/>
          </a:p>
        </p:txBody>
      </p:sp>
    </p:spTree>
    <p:extLst>
      <p:ext uri="{BB962C8B-B14F-4D97-AF65-F5344CB8AC3E}">
        <p14:creationId xmlns:p14="http://schemas.microsoft.com/office/powerpoint/2010/main" val="199377623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During my first semester in graduate school, Josh and I were interested in how people mentally represented infected people. Based on the behavioral immune system literature, we expected them to have at least some of the features I’ve been talking to you about for the past 10 minutes.</a:t>
            </a:r>
          </a:p>
        </p:txBody>
      </p:sp>
      <p:sp>
        <p:nvSpPr>
          <p:cNvPr id="4" name="Slide Number Placeholder 3"/>
          <p:cNvSpPr>
            <a:spLocks noGrp="1"/>
          </p:cNvSpPr>
          <p:nvPr>
            <p:ph type="sldNum" sz="quarter" idx="5"/>
          </p:nvPr>
        </p:nvSpPr>
        <p:spPr/>
        <p:txBody>
          <a:bodyPr/>
          <a:lstStyle/>
          <a:p>
            <a:fld id="{D2A085B1-75C2-E34A-B907-CF1963294383}" type="slidenum">
              <a:rPr lang="en-US" smtClean="0"/>
              <a:t>41</a:t>
            </a:fld>
            <a:endParaRPr lang="en-US"/>
          </a:p>
        </p:txBody>
      </p:sp>
    </p:spTree>
    <p:extLst>
      <p:ext uri="{BB962C8B-B14F-4D97-AF65-F5344CB8AC3E}">
        <p14:creationId xmlns:p14="http://schemas.microsoft.com/office/powerpoint/2010/main" val="168897646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In other words, we expected people to mentally represent threating others features that are specific to the threat they pose. The idea is that people need to be able to recognize and imagine what specific threats look like because different threats require different psychological and behavioral solutions. </a:t>
            </a:r>
            <a:r>
              <a:rPr lang="en-US" sz="1200" b="0" i="0" u="none" strike="noStrike" kern="1200">
                <a:solidFill>
                  <a:schemeClr val="tx1"/>
                </a:solidFill>
                <a:effectLst/>
                <a:latin typeface="+mn-lt"/>
                <a:ea typeface="+mn-ea"/>
                <a:cs typeface="+mn-cs"/>
              </a:rPr>
              <a:t>People process and react to sick individuals differently than they do violent individuals. This is, in part, because effectively avoiding infection requires different behaviors than avoiding violence.</a:t>
            </a:r>
            <a:endParaRPr lang="en-US"/>
          </a:p>
        </p:txBody>
      </p:sp>
      <p:sp>
        <p:nvSpPr>
          <p:cNvPr id="4" name="Slide Number Placeholder 3"/>
          <p:cNvSpPr>
            <a:spLocks noGrp="1"/>
          </p:cNvSpPr>
          <p:nvPr>
            <p:ph type="sldNum" sz="quarter" idx="5"/>
          </p:nvPr>
        </p:nvSpPr>
        <p:spPr/>
        <p:txBody>
          <a:bodyPr/>
          <a:lstStyle/>
          <a:p>
            <a:fld id="{D2A085B1-75C2-E34A-B907-CF1963294383}" type="slidenum">
              <a:rPr lang="en-US" smtClean="0"/>
              <a:t>42</a:t>
            </a:fld>
            <a:endParaRPr lang="en-US"/>
          </a:p>
        </p:txBody>
      </p:sp>
    </p:spTree>
    <p:extLst>
      <p:ext uri="{BB962C8B-B14F-4D97-AF65-F5344CB8AC3E}">
        <p14:creationId xmlns:p14="http://schemas.microsoft.com/office/powerpoint/2010/main" val="244060221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a:solidFill>
                  <a:schemeClr val="tx1"/>
                </a:solidFill>
                <a:effectLst/>
                <a:latin typeface="+mn-lt"/>
                <a:ea typeface="+mn-ea"/>
                <a:cs typeface="+mn-cs"/>
              </a:rPr>
              <a:t>For example, one washes their hands to avoid getting sick when interacting with someone who coughs and sneezes, …</a:t>
            </a:r>
            <a:endParaRPr lang="en-US"/>
          </a:p>
        </p:txBody>
      </p:sp>
      <p:sp>
        <p:nvSpPr>
          <p:cNvPr id="4" name="Slide Number Placeholder 3"/>
          <p:cNvSpPr>
            <a:spLocks noGrp="1"/>
          </p:cNvSpPr>
          <p:nvPr>
            <p:ph type="sldNum" sz="quarter" idx="5"/>
          </p:nvPr>
        </p:nvSpPr>
        <p:spPr/>
        <p:txBody>
          <a:bodyPr/>
          <a:lstStyle/>
          <a:p>
            <a:fld id="{D2A085B1-75C2-E34A-B907-CF1963294383}" type="slidenum">
              <a:rPr lang="en-US" smtClean="0"/>
              <a:t>43</a:t>
            </a:fld>
            <a:endParaRPr lang="en-US"/>
          </a:p>
        </p:txBody>
      </p:sp>
    </p:spTree>
    <p:extLst>
      <p:ext uri="{BB962C8B-B14F-4D97-AF65-F5344CB8AC3E}">
        <p14:creationId xmlns:p14="http://schemas.microsoft.com/office/powerpoint/2010/main" val="9670788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a:solidFill>
                  <a:schemeClr val="tx1"/>
                </a:solidFill>
                <a:effectLst/>
                <a:latin typeface="+mn-lt"/>
                <a:ea typeface="+mn-ea"/>
                <a:cs typeface="+mn-cs"/>
              </a:rPr>
              <a:t>whereas one raises their hands to avoid injury when interacting with someone who brandishes a weapon.</a:t>
            </a:r>
            <a:endParaRPr lang="en-US"/>
          </a:p>
        </p:txBody>
      </p:sp>
      <p:sp>
        <p:nvSpPr>
          <p:cNvPr id="4" name="Slide Number Placeholder 3"/>
          <p:cNvSpPr>
            <a:spLocks noGrp="1"/>
          </p:cNvSpPr>
          <p:nvPr>
            <p:ph type="sldNum" sz="quarter" idx="5"/>
          </p:nvPr>
        </p:nvSpPr>
        <p:spPr/>
        <p:txBody>
          <a:bodyPr/>
          <a:lstStyle/>
          <a:p>
            <a:fld id="{D2A085B1-75C2-E34A-B907-CF1963294383}" type="slidenum">
              <a:rPr lang="en-US" smtClean="0"/>
              <a:t>44</a:t>
            </a:fld>
            <a:endParaRPr lang="en-US"/>
          </a:p>
        </p:txBody>
      </p:sp>
    </p:spTree>
    <p:extLst>
      <p:ext uri="{BB962C8B-B14F-4D97-AF65-F5344CB8AC3E}">
        <p14:creationId xmlns:p14="http://schemas.microsoft.com/office/powerpoint/2010/main" val="254352687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From what I refer to as the functional threat management perspective, natural selection has favored mental systems that enable people to perceive, feel, think, and behave in ways to reduce threats in particular rather than threats in general (Barrett, 2012; Cosmides &amp; </a:t>
            </a:r>
            <a:r>
              <a:rPr lang="en-US" err="1"/>
              <a:t>Tooby</a:t>
            </a:r>
            <a:r>
              <a:rPr lang="en-US"/>
              <a:t>, 1994; Holbrook &amp; Fessler, 2015; </a:t>
            </a:r>
            <a:r>
              <a:rPr lang="en-US" err="1"/>
              <a:t>Neuberg</a:t>
            </a:r>
            <a:r>
              <a:rPr lang="en-US"/>
              <a:t> et al., 2011; </a:t>
            </a:r>
            <a:r>
              <a:rPr lang="en-US" err="1"/>
              <a:t>Tooby</a:t>
            </a:r>
            <a:r>
              <a:rPr lang="en-US"/>
              <a:t> &amp; Cosmides, 1992). This perspective does not imply that specific threats always elicit specific responses (e.g., most threats elicit anxiety due to shared processing mechanisms), but a fully general response to all threats would be less efficient than responses targeting the unique affordances of each threat.</a:t>
            </a:r>
          </a:p>
        </p:txBody>
      </p:sp>
      <p:sp>
        <p:nvSpPr>
          <p:cNvPr id="4" name="Slide Number Placeholder 3"/>
          <p:cNvSpPr>
            <a:spLocks noGrp="1"/>
          </p:cNvSpPr>
          <p:nvPr>
            <p:ph type="sldNum" sz="quarter" idx="5"/>
          </p:nvPr>
        </p:nvSpPr>
        <p:spPr/>
        <p:txBody>
          <a:bodyPr/>
          <a:lstStyle/>
          <a:p>
            <a:fld id="{D2A085B1-75C2-E34A-B907-CF1963294383}" type="slidenum">
              <a:rPr lang="en-US" smtClean="0"/>
              <a:t>45</a:t>
            </a:fld>
            <a:endParaRPr lang="en-US"/>
          </a:p>
        </p:txBody>
      </p:sp>
    </p:spTree>
    <p:extLst>
      <p:ext uri="{BB962C8B-B14F-4D97-AF65-F5344CB8AC3E}">
        <p14:creationId xmlns:p14="http://schemas.microsoft.com/office/powerpoint/2010/main" val="110600945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a:solidFill>
                  <a:schemeClr val="tx1"/>
                </a:solidFill>
                <a:effectLst/>
                <a:latin typeface="+mn-lt"/>
                <a:ea typeface="+mn-ea"/>
                <a:cs typeface="+mn-cs"/>
              </a:rPr>
              <a:t>Consistent with this perspective, a growing body of evidence suggests people exhibit functional responses to specific threat cues. I’ve talked to you a ton about pathogen threats, so I shift to violence threats.</a:t>
            </a:r>
            <a:endParaRPr lang="en-US"/>
          </a:p>
        </p:txBody>
      </p:sp>
      <p:sp>
        <p:nvSpPr>
          <p:cNvPr id="4" name="Slide Number Placeholder 3"/>
          <p:cNvSpPr>
            <a:spLocks noGrp="1"/>
          </p:cNvSpPr>
          <p:nvPr>
            <p:ph type="sldNum" sz="quarter" idx="5"/>
          </p:nvPr>
        </p:nvSpPr>
        <p:spPr/>
        <p:txBody>
          <a:bodyPr/>
          <a:lstStyle/>
          <a:p>
            <a:fld id="{D2A085B1-75C2-E34A-B907-CF1963294383}" type="slidenum">
              <a:rPr lang="en-US" smtClean="0"/>
              <a:t>46</a:t>
            </a:fld>
            <a:endParaRPr lang="en-US"/>
          </a:p>
        </p:txBody>
      </p:sp>
    </p:spTree>
    <p:extLst>
      <p:ext uri="{BB962C8B-B14F-4D97-AF65-F5344CB8AC3E}">
        <p14:creationId xmlns:p14="http://schemas.microsoft.com/office/powerpoint/2010/main" val="269008140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Holbrook et al. randomly assigned participants to evaluate people who were either holding harmless objects or objects that could plausibly be used as weapons. They rated the targets’ state and trait emotions like anger, fear, and disgust.</a:t>
            </a:r>
          </a:p>
        </p:txBody>
      </p:sp>
      <p:sp>
        <p:nvSpPr>
          <p:cNvPr id="4" name="Slide Number Placeholder 3"/>
          <p:cNvSpPr>
            <a:spLocks noGrp="1"/>
          </p:cNvSpPr>
          <p:nvPr>
            <p:ph type="sldNum" sz="quarter" idx="5"/>
          </p:nvPr>
        </p:nvSpPr>
        <p:spPr/>
        <p:txBody>
          <a:bodyPr/>
          <a:lstStyle/>
          <a:p>
            <a:fld id="{D2A085B1-75C2-E34A-B907-CF1963294383}" type="slidenum">
              <a:rPr lang="en-US" smtClean="0"/>
              <a:t>47</a:t>
            </a:fld>
            <a:endParaRPr lang="en-US"/>
          </a:p>
        </p:txBody>
      </p:sp>
    </p:spTree>
    <p:extLst>
      <p:ext uri="{BB962C8B-B14F-4D97-AF65-F5344CB8AC3E}">
        <p14:creationId xmlns:p14="http://schemas.microsoft.com/office/powerpoint/2010/main" val="250764151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a:solidFill>
                  <a:schemeClr val="tx1"/>
                </a:solidFill>
                <a:effectLst/>
                <a:latin typeface="+mn-lt"/>
                <a:ea typeface="+mn-ea"/>
                <a:cs typeface="+mn-cs"/>
              </a:rPr>
              <a:t>They found that people estimated greater state and trait anger in men holding household items that could be used as weapons (e.g., garden sheers) compared with men holding objects that are less plausible as weapons (e.g., a watering can) (Holbrook et al., 2014). Thus, a threat-specific cue elicited a functional response: People perceived men holding plausible weapons as more prone to anger.</a:t>
            </a:r>
          </a:p>
          <a:p>
            <a:endParaRPr lang="en-US" sz="1200" b="0" i="0" u="none" strike="noStrike" kern="120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D2A085B1-75C2-E34A-B907-CF1963294383}" type="slidenum">
              <a:rPr lang="en-US" smtClean="0"/>
              <a:t>48</a:t>
            </a:fld>
            <a:endParaRPr lang="en-US"/>
          </a:p>
        </p:txBody>
      </p:sp>
    </p:spTree>
    <p:extLst>
      <p:ext uri="{BB962C8B-B14F-4D97-AF65-F5344CB8AC3E}">
        <p14:creationId xmlns:p14="http://schemas.microsoft.com/office/powerpoint/2010/main" val="11689199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Other research has linked aggression threat to formidable physical features such as size and weight Fessler et al., 2012. </a:t>
            </a:r>
            <a:r>
              <a:rPr lang="en-US"/>
              <a:t>So, theoretically, people process threatening others in threat-specific ways. Some studies on pathogen threat and violence threat support this hypothesis.</a:t>
            </a:r>
          </a:p>
        </p:txBody>
      </p:sp>
      <p:sp>
        <p:nvSpPr>
          <p:cNvPr id="4" name="Slide Number Placeholder 3"/>
          <p:cNvSpPr>
            <a:spLocks noGrp="1"/>
          </p:cNvSpPr>
          <p:nvPr>
            <p:ph type="sldNum" sz="quarter" idx="5"/>
          </p:nvPr>
        </p:nvSpPr>
        <p:spPr/>
        <p:txBody>
          <a:bodyPr/>
          <a:lstStyle/>
          <a:p>
            <a:fld id="{D2A085B1-75C2-E34A-B907-CF1963294383}" type="slidenum">
              <a:rPr lang="en-US" smtClean="0"/>
              <a:t>49</a:t>
            </a:fld>
            <a:endParaRPr lang="en-US"/>
          </a:p>
        </p:txBody>
      </p:sp>
    </p:spTree>
    <p:extLst>
      <p:ext uri="{BB962C8B-B14F-4D97-AF65-F5344CB8AC3E}">
        <p14:creationId xmlns:p14="http://schemas.microsoft.com/office/powerpoint/2010/main" val="38753103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fact, most human lives have ended at the hands of pathogenic infections, and new infections continue to cause many millions of deaths worldwide.</a:t>
            </a:r>
          </a:p>
          <a:p>
            <a:endParaRPr lang="en-US" dirty="0"/>
          </a:p>
          <a:p>
            <a:r>
              <a:rPr lang="en-US" dirty="0"/>
              <a:t>Estimates suggest infectious diseases have killed more people than all other causes combined.</a:t>
            </a:r>
          </a:p>
        </p:txBody>
      </p:sp>
      <p:sp>
        <p:nvSpPr>
          <p:cNvPr id="4" name="Slide Number Placeholder 3"/>
          <p:cNvSpPr>
            <a:spLocks noGrp="1"/>
          </p:cNvSpPr>
          <p:nvPr>
            <p:ph type="sldNum" sz="quarter" idx="5"/>
          </p:nvPr>
        </p:nvSpPr>
        <p:spPr/>
        <p:txBody>
          <a:bodyPr/>
          <a:lstStyle/>
          <a:p>
            <a:fld id="{D2A085B1-75C2-E34A-B907-CF1963294383}" type="slidenum">
              <a:rPr lang="en-US" smtClean="0"/>
              <a:t>5</a:t>
            </a:fld>
            <a:endParaRPr lang="en-US"/>
          </a:p>
        </p:txBody>
      </p:sp>
    </p:spTree>
    <p:extLst>
      <p:ext uri="{BB962C8B-B14F-4D97-AF65-F5344CB8AC3E}">
        <p14:creationId xmlns:p14="http://schemas.microsoft.com/office/powerpoint/2010/main" val="343475549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Many of the studies in these functional threat management literatures are limited in at least two key ways. First, researchers pick cues to represent threat cues and they often compare them to neutral or cue absent conditions. So results based on a few cues employed across a handful of studies may not generalize to a more representative universe of cues.</a:t>
            </a:r>
          </a:p>
        </p:txBody>
      </p:sp>
      <p:sp>
        <p:nvSpPr>
          <p:cNvPr id="4" name="Slide Number Placeholder 3"/>
          <p:cNvSpPr>
            <a:spLocks noGrp="1"/>
          </p:cNvSpPr>
          <p:nvPr>
            <p:ph type="sldNum" sz="quarter" idx="10"/>
          </p:nvPr>
        </p:nvSpPr>
        <p:spPr/>
        <p:txBody>
          <a:bodyPr/>
          <a:lstStyle/>
          <a:p>
            <a:fld id="{5C892855-8DB7-3E4F-9669-A73580D3FA90}" type="slidenum">
              <a:rPr lang="en-US" smtClean="0"/>
              <a:t>50</a:t>
            </a:fld>
            <a:endParaRPr lang="en-US"/>
          </a:p>
        </p:txBody>
      </p:sp>
    </p:spTree>
    <p:extLst>
      <p:ext uri="{BB962C8B-B14F-4D97-AF65-F5344CB8AC3E}">
        <p14:creationId xmlns:p14="http://schemas.microsoft.com/office/powerpoint/2010/main" val="367331756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Second, all the studies test hypotheses about how people react to threat cues. It’s possible that reactions to threat cues mean that people represent threats in their minds with those cues, but it’s also possible that people represent threats with different cues than the one they react to.</a:t>
            </a:r>
          </a:p>
        </p:txBody>
      </p:sp>
      <p:sp>
        <p:nvSpPr>
          <p:cNvPr id="4" name="Slide Number Placeholder 3"/>
          <p:cNvSpPr>
            <a:spLocks noGrp="1"/>
          </p:cNvSpPr>
          <p:nvPr>
            <p:ph type="sldNum" sz="quarter" idx="5"/>
          </p:nvPr>
        </p:nvSpPr>
        <p:spPr/>
        <p:txBody>
          <a:bodyPr/>
          <a:lstStyle/>
          <a:p>
            <a:fld id="{D2A085B1-75C2-E34A-B907-CF1963294383}" type="slidenum">
              <a:rPr lang="en-US" smtClean="0"/>
              <a:t>51</a:t>
            </a:fld>
            <a:endParaRPr lang="en-US"/>
          </a:p>
        </p:txBody>
      </p:sp>
    </p:spTree>
    <p:extLst>
      <p:ext uri="{BB962C8B-B14F-4D97-AF65-F5344CB8AC3E}">
        <p14:creationId xmlns:p14="http://schemas.microsoft.com/office/powerpoint/2010/main" val="169341208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As one example, there’s a robust finding that people rate younger adults more trustworthy than older adults. If you flip this around and ask people to list traits of trustworthy people or imagine what a trustworthy person looks like, they might not list young or imagine young people. So reactions to stimuli don’t necessarily tell you how people represent a social category.</a:t>
            </a:r>
          </a:p>
        </p:txBody>
      </p:sp>
      <p:sp>
        <p:nvSpPr>
          <p:cNvPr id="4" name="Slide Number Placeholder 3"/>
          <p:cNvSpPr>
            <a:spLocks noGrp="1"/>
          </p:cNvSpPr>
          <p:nvPr>
            <p:ph type="sldNum" sz="quarter" idx="5"/>
          </p:nvPr>
        </p:nvSpPr>
        <p:spPr/>
        <p:txBody>
          <a:bodyPr/>
          <a:lstStyle/>
          <a:p>
            <a:fld id="{D2A085B1-75C2-E34A-B907-CF1963294383}" type="slidenum">
              <a:rPr lang="en-US" smtClean="0"/>
              <a:t>52</a:t>
            </a:fld>
            <a:endParaRPr lang="en-US"/>
          </a:p>
        </p:txBody>
      </p:sp>
    </p:spTree>
    <p:extLst>
      <p:ext uri="{BB962C8B-B14F-4D97-AF65-F5344CB8AC3E}">
        <p14:creationId xmlns:p14="http://schemas.microsoft.com/office/powerpoint/2010/main" val="43283380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 to sum all this up, based on the functional threat management literature, we expected infected mental representations to be threat specific. And we had some good reasons to expect mental representations tell us something a little different than studies that measure reactions to threat stimuli.</a:t>
            </a:r>
          </a:p>
        </p:txBody>
      </p:sp>
      <p:sp>
        <p:nvSpPr>
          <p:cNvPr id="4" name="Slide Number Placeholder 3"/>
          <p:cNvSpPr>
            <a:spLocks noGrp="1"/>
          </p:cNvSpPr>
          <p:nvPr>
            <p:ph type="sldNum" sz="quarter" idx="5"/>
          </p:nvPr>
        </p:nvSpPr>
        <p:spPr/>
        <p:txBody>
          <a:bodyPr/>
          <a:lstStyle/>
          <a:p>
            <a:fld id="{D2A085B1-75C2-E34A-B907-CF1963294383}" type="slidenum">
              <a:rPr lang="en-US" smtClean="0"/>
              <a:t>53</a:t>
            </a:fld>
            <a:endParaRPr lang="en-US"/>
          </a:p>
        </p:txBody>
      </p:sp>
    </p:spTree>
    <p:extLst>
      <p:ext uri="{BB962C8B-B14F-4D97-AF65-F5344CB8AC3E}">
        <p14:creationId xmlns:p14="http://schemas.microsoft.com/office/powerpoint/2010/main" val="371395635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developed two hypotheses for how infected representations could look. The first hypothesis we called the threat-specific hypothesis. The threat-specificity hypothesis predicts that threat representations will primarily include cues specific to and diagnostic of that threat.</a:t>
            </a:r>
          </a:p>
        </p:txBody>
      </p:sp>
      <p:sp>
        <p:nvSpPr>
          <p:cNvPr id="4" name="Slide Number Placeholder 3"/>
          <p:cNvSpPr>
            <a:spLocks noGrp="1"/>
          </p:cNvSpPr>
          <p:nvPr>
            <p:ph type="sldNum" sz="quarter" idx="5"/>
          </p:nvPr>
        </p:nvSpPr>
        <p:spPr/>
        <p:txBody>
          <a:bodyPr/>
          <a:lstStyle/>
          <a:p>
            <a:fld id="{D2A085B1-75C2-E34A-B907-CF1963294383}" type="slidenum">
              <a:rPr lang="en-US" smtClean="0"/>
              <a:t>54</a:t>
            </a:fld>
            <a:endParaRPr lang="en-US"/>
          </a:p>
        </p:txBody>
      </p:sp>
    </p:spTree>
    <p:extLst>
      <p:ext uri="{BB962C8B-B14F-4D97-AF65-F5344CB8AC3E}">
        <p14:creationId xmlns:p14="http://schemas.microsoft.com/office/powerpoint/2010/main" val="242394302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second hypothesis—what I label the threat-combination hypothesis—is the natural complement to the first. The threat-combination hypothesis predicts threat representations will include a combination of threat cues common across multiple types of threats. In sum, threat-specificity predicts representations will appear to pose one kind of threat (e.g., strong infection-related cues), whereas threat-combination predicts representations will appear to pose 2 or more kinds of threat (e.g., equally strong infection- and violence-related cues).</a:t>
            </a:r>
          </a:p>
        </p:txBody>
      </p:sp>
      <p:sp>
        <p:nvSpPr>
          <p:cNvPr id="4" name="Slide Number Placeholder 3"/>
          <p:cNvSpPr>
            <a:spLocks noGrp="1"/>
          </p:cNvSpPr>
          <p:nvPr>
            <p:ph type="sldNum" sz="quarter" idx="5"/>
          </p:nvPr>
        </p:nvSpPr>
        <p:spPr/>
        <p:txBody>
          <a:bodyPr/>
          <a:lstStyle/>
          <a:p>
            <a:fld id="{D2A085B1-75C2-E34A-B907-CF1963294383}" type="slidenum">
              <a:rPr lang="en-US" smtClean="0"/>
              <a:t>55</a:t>
            </a:fld>
            <a:endParaRPr lang="en-US"/>
          </a:p>
        </p:txBody>
      </p:sp>
    </p:spTree>
    <p:extLst>
      <p:ext uri="{BB962C8B-B14F-4D97-AF65-F5344CB8AC3E}">
        <p14:creationId xmlns:p14="http://schemas.microsoft.com/office/powerpoint/2010/main" val="367683422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 measured mental representations using three methods: I had participants list traits, draw pictures, and select images in what’s called a reverse correlation task.</a:t>
            </a:r>
          </a:p>
        </p:txBody>
      </p:sp>
      <p:sp>
        <p:nvSpPr>
          <p:cNvPr id="4" name="Slide Number Placeholder 3"/>
          <p:cNvSpPr>
            <a:spLocks noGrp="1"/>
          </p:cNvSpPr>
          <p:nvPr>
            <p:ph type="sldNum" sz="quarter" idx="5"/>
          </p:nvPr>
        </p:nvSpPr>
        <p:spPr/>
        <p:txBody>
          <a:bodyPr/>
          <a:lstStyle/>
          <a:p>
            <a:fld id="{D2A085B1-75C2-E34A-B907-CF1963294383}" type="slidenum">
              <a:rPr lang="en-US" smtClean="0"/>
              <a:t>56</a:t>
            </a:fld>
            <a:endParaRPr lang="en-US"/>
          </a:p>
        </p:txBody>
      </p:sp>
    </p:spTree>
    <p:extLst>
      <p:ext uri="{BB962C8B-B14F-4D97-AF65-F5344CB8AC3E}">
        <p14:creationId xmlns:p14="http://schemas.microsoft.com/office/powerpoint/2010/main" val="397785774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 measured features in a few different ways. I counted the most frequent words used to describe traits; I had independent participants rate subjective features they saw in drawings; and for the image classification task, I averaged the images and then for those too I had independent participants rate subjective features they saw in the averaged images.</a:t>
            </a:r>
          </a:p>
        </p:txBody>
      </p:sp>
      <p:sp>
        <p:nvSpPr>
          <p:cNvPr id="4" name="Slide Number Placeholder 3"/>
          <p:cNvSpPr>
            <a:spLocks noGrp="1"/>
          </p:cNvSpPr>
          <p:nvPr>
            <p:ph type="sldNum" sz="quarter" idx="5"/>
          </p:nvPr>
        </p:nvSpPr>
        <p:spPr/>
        <p:txBody>
          <a:bodyPr/>
          <a:lstStyle/>
          <a:p>
            <a:fld id="{D2A085B1-75C2-E34A-B907-CF1963294383}" type="slidenum">
              <a:rPr lang="en-US" smtClean="0"/>
              <a:t>57</a:t>
            </a:fld>
            <a:endParaRPr lang="en-US"/>
          </a:p>
        </p:txBody>
      </p:sp>
    </p:spTree>
    <p:extLst>
      <p:ext uri="{BB962C8B-B14F-4D97-AF65-F5344CB8AC3E}">
        <p14:creationId xmlns:p14="http://schemas.microsoft.com/office/powerpoint/2010/main" val="305101488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Across five studies, I recruited a lot of participants from the University of Michigan Psychology Subject Pool and Amazon Mechanical Turk.</a:t>
            </a:r>
          </a:p>
        </p:txBody>
      </p:sp>
      <p:sp>
        <p:nvSpPr>
          <p:cNvPr id="4" name="Slide Number Placeholder 3"/>
          <p:cNvSpPr>
            <a:spLocks noGrp="1"/>
          </p:cNvSpPr>
          <p:nvPr>
            <p:ph type="sldNum" sz="quarter" idx="5"/>
          </p:nvPr>
        </p:nvSpPr>
        <p:spPr/>
        <p:txBody>
          <a:bodyPr/>
          <a:lstStyle/>
          <a:p>
            <a:fld id="{D2A085B1-75C2-E34A-B907-CF1963294383}" type="slidenum">
              <a:rPr lang="en-US" smtClean="0"/>
              <a:t>58</a:t>
            </a:fld>
            <a:endParaRPr lang="en-US"/>
          </a:p>
        </p:txBody>
      </p:sp>
    </p:spTree>
    <p:extLst>
      <p:ext uri="{BB962C8B-B14F-4D97-AF65-F5344CB8AC3E}">
        <p14:creationId xmlns:p14="http://schemas.microsoft.com/office/powerpoint/2010/main" val="22653833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For the first study, our goal was collect visible traits people associate with infected and violent others and then count the most frequent traits.</a:t>
            </a:r>
          </a:p>
        </p:txBody>
      </p:sp>
      <p:sp>
        <p:nvSpPr>
          <p:cNvPr id="4" name="Slide Number Placeholder 3"/>
          <p:cNvSpPr>
            <a:spLocks noGrp="1"/>
          </p:cNvSpPr>
          <p:nvPr>
            <p:ph type="sldNum" sz="quarter" idx="5"/>
          </p:nvPr>
        </p:nvSpPr>
        <p:spPr/>
        <p:txBody>
          <a:bodyPr/>
          <a:lstStyle/>
          <a:p>
            <a:fld id="{D2A085B1-75C2-E34A-B907-CF1963294383}" type="slidenum">
              <a:rPr lang="en-US" smtClean="0"/>
              <a:t>59</a:t>
            </a:fld>
            <a:endParaRPr lang="en-US"/>
          </a:p>
        </p:txBody>
      </p:sp>
    </p:spTree>
    <p:extLst>
      <p:ext uri="{BB962C8B-B14F-4D97-AF65-F5344CB8AC3E}">
        <p14:creationId xmlns:p14="http://schemas.microsoft.com/office/powerpoint/2010/main" val="36918024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Even in the US, between 1980 and 2014, infectious diseases have killed over 4 million people. While I write this talk, over 180,000 people in the U.S. have died from COVID-19.</a:t>
            </a:r>
          </a:p>
        </p:txBody>
      </p:sp>
      <p:sp>
        <p:nvSpPr>
          <p:cNvPr id="4" name="Slide Number Placeholder 3"/>
          <p:cNvSpPr>
            <a:spLocks noGrp="1"/>
          </p:cNvSpPr>
          <p:nvPr>
            <p:ph type="sldNum" sz="quarter" idx="5"/>
          </p:nvPr>
        </p:nvSpPr>
        <p:spPr/>
        <p:txBody>
          <a:bodyPr/>
          <a:lstStyle/>
          <a:p>
            <a:fld id="{D2A085B1-75C2-E34A-B907-CF1963294383}" type="slidenum">
              <a:rPr lang="en-US" smtClean="0"/>
              <a:t>6</a:t>
            </a:fld>
            <a:endParaRPr lang="en-US"/>
          </a:p>
        </p:txBody>
      </p:sp>
    </p:spTree>
    <p:extLst>
      <p:ext uri="{BB962C8B-B14F-4D97-AF65-F5344CB8AC3E}">
        <p14:creationId xmlns:p14="http://schemas.microsoft.com/office/powerpoint/2010/main" val="373117317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gave our participants simple instructions. (read slide)</a:t>
            </a:r>
          </a:p>
        </p:txBody>
      </p:sp>
      <p:sp>
        <p:nvSpPr>
          <p:cNvPr id="4" name="Slide Number Placeholder 3"/>
          <p:cNvSpPr>
            <a:spLocks noGrp="1"/>
          </p:cNvSpPr>
          <p:nvPr>
            <p:ph type="sldNum" sz="quarter" idx="5"/>
          </p:nvPr>
        </p:nvSpPr>
        <p:spPr/>
        <p:txBody>
          <a:bodyPr/>
          <a:lstStyle/>
          <a:p>
            <a:fld id="{D2A085B1-75C2-E34A-B907-CF1963294383}" type="slidenum">
              <a:rPr lang="en-US" smtClean="0"/>
              <a:t>60</a:t>
            </a:fld>
            <a:endParaRPr lang="en-US"/>
          </a:p>
        </p:txBody>
      </p:sp>
    </p:spTree>
    <p:extLst>
      <p:ext uri="{BB962C8B-B14F-4D97-AF65-F5344CB8AC3E}">
        <p14:creationId xmlns:p14="http://schemas.microsoft.com/office/powerpoint/2010/main" val="179321990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random order, participants listed traits for either infected people and then violent people or violent people and then infected people. We gave them these definitions and 10 text boxes</a:t>
            </a:r>
          </a:p>
        </p:txBody>
      </p:sp>
      <p:sp>
        <p:nvSpPr>
          <p:cNvPr id="4" name="Slide Number Placeholder 3"/>
          <p:cNvSpPr>
            <a:spLocks noGrp="1"/>
          </p:cNvSpPr>
          <p:nvPr>
            <p:ph type="sldNum" sz="quarter" idx="5"/>
          </p:nvPr>
        </p:nvSpPr>
        <p:spPr/>
        <p:txBody>
          <a:bodyPr/>
          <a:lstStyle/>
          <a:p>
            <a:fld id="{D2A085B1-75C2-E34A-B907-CF1963294383}" type="slidenum">
              <a:rPr lang="en-US" smtClean="0"/>
              <a:t>61</a:t>
            </a:fld>
            <a:endParaRPr lang="en-US"/>
          </a:p>
        </p:txBody>
      </p:sp>
    </p:spTree>
    <p:extLst>
      <p:ext uri="{BB962C8B-B14F-4D97-AF65-F5344CB8AC3E}">
        <p14:creationId xmlns:p14="http://schemas.microsoft.com/office/powerpoint/2010/main" val="149418324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read slides</a:t>
            </a:r>
          </a:p>
        </p:txBody>
      </p:sp>
      <p:sp>
        <p:nvSpPr>
          <p:cNvPr id="4" name="Slide Number Placeholder 3"/>
          <p:cNvSpPr>
            <a:spLocks noGrp="1"/>
          </p:cNvSpPr>
          <p:nvPr>
            <p:ph type="sldNum" sz="quarter" idx="5"/>
          </p:nvPr>
        </p:nvSpPr>
        <p:spPr/>
        <p:txBody>
          <a:bodyPr/>
          <a:lstStyle/>
          <a:p>
            <a:fld id="{D2A085B1-75C2-E34A-B907-CF1963294383}" type="slidenum">
              <a:rPr lang="en-US" smtClean="0"/>
              <a:t>62</a:t>
            </a:fld>
            <a:endParaRPr lang="en-US" dirty="0"/>
          </a:p>
        </p:txBody>
      </p:sp>
    </p:spTree>
    <p:extLst>
      <p:ext uri="{BB962C8B-B14F-4D97-AF65-F5344CB8AC3E}">
        <p14:creationId xmlns:p14="http://schemas.microsoft.com/office/powerpoint/2010/main" val="220760190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These are the top 20 words used to describe each threat category. The y-axis represents the word and the x-axis represents the percentage. Error bars represent 95% profile confidence intervals. Words used only for one threat category re red. Words that occurred across threat categories are blue. For example, people used words like eye and face and red to describe traits for both threats. But People used pale and tired and week to describe infected people and they used mean and fist and big to describe violent people. These words are of course more informative in context.</a:t>
            </a:r>
          </a:p>
        </p:txBody>
      </p:sp>
      <p:sp>
        <p:nvSpPr>
          <p:cNvPr id="4" name="Slide Number Placeholder 3"/>
          <p:cNvSpPr>
            <a:spLocks noGrp="1"/>
          </p:cNvSpPr>
          <p:nvPr>
            <p:ph type="sldNum" sz="quarter" idx="5"/>
          </p:nvPr>
        </p:nvSpPr>
        <p:spPr/>
        <p:txBody>
          <a:bodyPr/>
          <a:lstStyle/>
          <a:p>
            <a:fld id="{D2A085B1-75C2-E34A-B907-CF1963294383}" type="slidenum">
              <a:rPr lang="en-US" smtClean="0"/>
              <a:t>63</a:t>
            </a:fld>
            <a:endParaRPr lang="en-US"/>
          </a:p>
        </p:txBody>
      </p:sp>
    </p:spTree>
    <p:extLst>
      <p:ext uri="{BB962C8B-B14F-4D97-AF65-F5344CB8AC3E}">
        <p14:creationId xmlns:p14="http://schemas.microsoft.com/office/powerpoint/2010/main" val="355698620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 it’s a little more informative to look at bigrams which is a fancy data science word for two words next to each other. As you can see, way fewer bigrams appear across threat categories than single words. Infected people were often </a:t>
            </a:r>
            <a:r>
              <a:rPr lang="en-US" err="1"/>
              <a:t>descrived</a:t>
            </a:r>
            <a:r>
              <a:rPr lang="en-US"/>
              <a:t> as having runny noses, sunken eyes, bloodshot eyes, shaky hands. In contrast, violent people were described as having clenched fists, dark clothes, red face, and furrowed brows.</a:t>
            </a:r>
          </a:p>
        </p:txBody>
      </p:sp>
      <p:sp>
        <p:nvSpPr>
          <p:cNvPr id="4" name="Slide Number Placeholder 3"/>
          <p:cNvSpPr>
            <a:spLocks noGrp="1"/>
          </p:cNvSpPr>
          <p:nvPr>
            <p:ph type="sldNum" sz="quarter" idx="5"/>
          </p:nvPr>
        </p:nvSpPr>
        <p:spPr/>
        <p:txBody>
          <a:bodyPr/>
          <a:lstStyle/>
          <a:p>
            <a:fld id="{D2A085B1-75C2-E34A-B907-CF1963294383}" type="slidenum">
              <a:rPr lang="en-US" smtClean="0"/>
              <a:t>64</a:t>
            </a:fld>
            <a:endParaRPr lang="en-US"/>
          </a:p>
        </p:txBody>
      </p:sp>
    </p:spTree>
    <p:extLst>
      <p:ext uri="{BB962C8B-B14F-4D97-AF65-F5344CB8AC3E}">
        <p14:creationId xmlns:p14="http://schemas.microsoft.com/office/powerpoint/2010/main" val="254182058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main thing I want you to take away from this is that people listed traits of infected and violent people consistent with the threat-specific hypothesis.</a:t>
            </a:r>
          </a:p>
          <a:p>
            <a:endParaRPr lang="en-US"/>
          </a:p>
          <a:p>
            <a:endParaRPr lang="en-US"/>
          </a:p>
        </p:txBody>
      </p:sp>
      <p:sp>
        <p:nvSpPr>
          <p:cNvPr id="4" name="Slide Number Placeholder 3"/>
          <p:cNvSpPr>
            <a:spLocks noGrp="1"/>
          </p:cNvSpPr>
          <p:nvPr>
            <p:ph type="sldNum" sz="quarter" idx="5"/>
          </p:nvPr>
        </p:nvSpPr>
        <p:spPr/>
        <p:txBody>
          <a:bodyPr/>
          <a:lstStyle/>
          <a:p>
            <a:fld id="{D2A085B1-75C2-E34A-B907-CF1963294383}" type="slidenum">
              <a:rPr lang="en-US" smtClean="0"/>
              <a:t>65</a:t>
            </a:fld>
            <a:endParaRPr lang="en-US"/>
          </a:p>
        </p:txBody>
      </p:sp>
    </p:spTree>
    <p:extLst>
      <p:ext uri="{BB962C8B-B14F-4D97-AF65-F5344CB8AC3E}">
        <p14:creationId xmlns:p14="http://schemas.microsoft.com/office/powerpoint/2010/main" val="18288921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For the second study, our goal was to collect drawings of infected and violent people. And we planned to have independent raters rate these drawings on subjective features.</a:t>
            </a:r>
          </a:p>
        </p:txBody>
      </p:sp>
      <p:sp>
        <p:nvSpPr>
          <p:cNvPr id="4" name="Slide Number Placeholder 3"/>
          <p:cNvSpPr>
            <a:spLocks noGrp="1"/>
          </p:cNvSpPr>
          <p:nvPr>
            <p:ph type="sldNum" sz="quarter" idx="5"/>
          </p:nvPr>
        </p:nvSpPr>
        <p:spPr/>
        <p:txBody>
          <a:bodyPr/>
          <a:lstStyle/>
          <a:p>
            <a:fld id="{D2A085B1-75C2-E34A-B907-CF1963294383}" type="slidenum">
              <a:rPr lang="en-US" smtClean="0"/>
              <a:t>66</a:t>
            </a:fld>
            <a:endParaRPr lang="en-US"/>
          </a:p>
        </p:txBody>
      </p:sp>
    </p:spTree>
    <p:extLst>
      <p:ext uri="{BB962C8B-B14F-4D97-AF65-F5344CB8AC3E}">
        <p14:creationId xmlns:p14="http://schemas.microsoft.com/office/powerpoint/2010/main" val="379800855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rgbClr val="FFFFFF"/>
                </a:solidFill>
                <a:latin typeface="+mn-lt"/>
                <a:ea typeface="+mn-ea"/>
                <a:cs typeface="+mn-cs"/>
              </a:rPr>
              <a:t>We asked participants to draw both a Germy and a Violent representation (which we defined for them)</a:t>
            </a:r>
            <a:endParaRPr lang="en-US"/>
          </a:p>
        </p:txBody>
      </p:sp>
      <p:sp>
        <p:nvSpPr>
          <p:cNvPr id="4" name="Slide Number Placeholder 3"/>
          <p:cNvSpPr>
            <a:spLocks noGrp="1"/>
          </p:cNvSpPr>
          <p:nvPr>
            <p:ph type="sldNum" sz="quarter" idx="5"/>
          </p:nvPr>
        </p:nvSpPr>
        <p:spPr/>
        <p:txBody>
          <a:bodyPr/>
          <a:lstStyle/>
          <a:p>
            <a:fld id="{D2A085B1-75C2-E34A-B907-CF1963294383}" type="slidenum">
              <a:rPr lang="en-US" smtClean="0"/>
              <a:t>67</a:t>
            </a:fld>
            <a:endParaRPr lang="en-US"/>
          </a:p>
        </p:txBody>
      </p:sp>
    </p:spTree>
    <p:extLst>
      <p:ext uri="{BB962C8B-B14F-4D97-AF65-F5344CB8AC3E}">
        <p14:creationId xmlns:p14="http://schemas.microsoft.com/office/powerpoint/2010/main" val="113290156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And then we had independent raters rate either 5 germy drawings or 5 violent drawings.</a:t>
            </a:r>
          </a:p>
        </p:txBody>
      </p:sp>
      <p:sp>
        <p:nvSpPr>
          <p:cNvPr id="4" name="Slide Number Placeholder 3"/>
          <p:cNvSpPr>
            <a:spLocks noGrp="1"/>
          </p:cNvSpPr>
          <p:nvPr>
            <p:ph type="sldNum" sz="quarter" idx="5"/>
          </p:nvPr>
        </p:nvSpPr>
        <p:spPr/>
        <p:txBody>
          <a:bodyPr/>
          <a:lstStyle/>
          <a:p>
            <a:fld id="{D2A085B1-75C2-E34A-B907-CF1963294383}" type="slidenum">
              <a:rPr lang="en-US" smtClean="0"/>
              <a:t>68</a:t>
            </a:fld>
            <a:endParaRPr lang="en-US"/>
          </a:p>
        </p:txBody>
      </p:sp>
    </p:spTree>
    <p:extLst>
      <p:ext uri="{BB962C8B-B14F-4D97-AF65-F5344CB8AC3E}">
        <p14:creationId xmlns:p14="http://schemas.microsoft.com/office/powerpoint/2010/main" val="71141415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Here are some extreme examples to impress you. A drawing rated extremely violent on the left and extremely Germy and the right.</a:t>
            </a:r>
          </a:p>
        </p:txBody>
      </p:sp>
      <p:sp>
        <p:nvSpPr>
          <p:cNvPr id="4" name="Slide Number Placeholder 3"/>
          <p:cNvSpPr>
            <a:spLocks noGrp="1"/>
          </p:cNvSpPr>
          <p:nvPr>
            <p:ph type="sldNum" sz="quarter" idx="5"/>
          </p:nvPr>
        </p:nvSpPr>
        <p:spPr/>
        <p:txBody>
          <a:bodyPr/>
          <a:lstStyle/>
          <a:p>
            <a:fld id="{D2A085B1-75C2-E34A-B907-CF1963294383}" type="slidenum">
              <a:rPr lang="en-US" smtClean="0"/>
              <a:t>69</a:t>
            </a:fld>
            <a:endParaRPr lang="en-US"/>
          </a:p>
        </p:txBody>
      </p:sp>
    </p:spTree>
    <p:extLst>
      <p:ext uri="{BB962C8B-B14F-4D97-AF65-F5344CB8AC3E}">
        <p14:creationId xmlns:p14="http://schemas.microsoft.com/office/powerpoint/2010/main" val="39553156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 it shouldn’t be surprising that pathogen and parasite diversity explains variation in genes that function to combat infections.</a:t>
            </a:r>
          </a:p>
        </p:txBody>
      </p:sp>
      <p:sp>
        <p:nvSpPr>
          <p:cNvPr id="4" name="Slide Number Placeholder 3"/>
          <p:cNvSpPr>
            <a:spLocks noGrp="1"/>
          </p:cNvSpPr>
          <p:nvPr>
            <p:ph type="sldNum" sz="quarter" idx="5"/>
          </p:nvPr>
        </p:nvSpPr>
        <p:spPr/>
        <p:txBody>
          <a:bodyPr/>
          <a:lstStyle/>
          <a:p>
            <a:fld id="{D2A085B1-75C2-E34A-B907-CF1963294383}" type="slidenum">
              <a:rPr lang="en-US" smtClean="0"/>
              <a:t>7</a:t>
            </a:fld>
            <a:endParaRPr lang="en-US"/>
          </a:p>
        </p:txBody>
      </p:sp>
    </p:spTree>
    <p:extLst>
      <p:ext uri="{BB962C8B-B14F-4D97-AF65-F5344CB8AC3E}">
        <p14:creationId xmlns:p14="http://schemas.microsoft.com/office/powerpoint/2010/main" val="173976791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Germy drawings appeared to have some stronger infection-related features (e.g., germy, disfigured, fatigued, unhealthy) than infection-unrelated features (e.g., violent, angry, dominant). For between-category effects, the Germy drawings in Study 2 were rated more germy, more fatigued, and less healthy than the Violent drawings (which were rated more violent, angry, old, and dominant than Germy drawings)</a:t>
            </a:r>
          </a:p>
          <a:p>
            <a:endParaRPr lang="en-US"/>
          </a:p>
        </p:txBody>
      </p:sp>
      <p:sp>
        <p:nvSpPr>
          <p:cNvPr id="4" name="Slide Number Placeholder 3"/>
          <p:cNvSpPr>
            <a:spLocks noGrp="1"/>
          </p:cNvSpPr>
          <p:nvPr>
            <p:ph type="sldNum" sz="quarter" idx="5"/>
          </p:nvPr>
        </p:nvSpPr>
        <p:spPr/>
        <p:txBody>
          <a:bodyPr/>
          <a:lstStyle/>
          <a:p>
            <a:fld id="{D2A085B1-75C2-E34A-B907-CF1963294383}" type="slidenum">
              <a:rPr lang="en-US" smtClean="0"/>
              <a:t>70</a:t>
            </a:fld>
            <a:endParaRPr lang="en-US"/>
          </a:p>
        </p:txBody>
      </p:sp>
    </p:spTree>
    <p:extLst>
      <p:ext uri="{BB962C8B-B14F-4D97-AF65-F5344CB8AC3E}">
        <p14:creationId xmlns:p14="http://schemas.microsoft.com/office/powerpoint/2010/main" val="384001901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First I’m going to show you mean differences between threat categories.</a:t>
            </a:r>
          </a:p>
        </p:txBody>
      </p:sp>
      <p:sp>
        <p:nvSpPr>
          <p:cNvPr id="4" name="Slide Number Placeholder 3"/>
          <p:cNvSpPr>
            <a:spLocks noGrp="1"/>
          </p:cNvSpPr>
          <p:nvPr>
            <p:ph type="sldNum" sz="quarter" idx="5"/>
          </p:nvPr>
        </p:nvSpPr>
        <p:spPr/>
        <p:txBody>
          <a:bodyPr/>
          <a:lstStyle/>
          <a:p>
            <a:fld id="{D2A085B1-75C2-E34A-B907-CF1963294383}" type="slidenum">
              <a:rPr lang="en-US" smtClean="0"/>
              <a:t>71</a:t>
            </a:fld>
            <a:endParaRPr lang="en-US"/>
          </a:p>
        </p:txBody>
      </p:sp>
    </p:spTree>
    <p:extLst>
      <p:ext uri="{BB962C8B-B14F-4D97-AF65-F5344CB8AC3E}">
        <p14:creationId xmlns:p14="http://schemas.microsoft.com/office/powerpoint/2010/main" val="220810037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Here are the results of a fancy regression model. On the y-axis, you can see labels for each of the subjective features, and on the x-axis you can see the difference between the two types of drawings from the same artist. The bars represent bootstrapped 95% confidence intervals.</a:t>
            </a:r>
          </a:p>
          <a:p>
            <a:endParaRPr lang="en-US"/>
          </a:p>
          <a:p>
            <a:r>
              <a:rPr lang="en-US"/>
              <a:t>Bars further to the right mean the Germy drawings were rated higher on average, and bars further to the left mean the Violent drawings were rated higher on average. I’ve highlighted the subjected features associated with infection from the behavioral immune system literature. As you can see, the germy drawings appeared less healthy and less fatigued and more germy than the violent drawings, but the differences on the other subjective traits were consistent with zero or nonsignificant.</a:t>
            </a:r>
            <a:br>
              <a:rPr lang="en-US"/>
            </a:br>
            <a:r>
              <a:rPr lang="en-US"/>
              <a:t> </a:t>
            </a:r>
          </a:p>
        </p:txBody>
      </p:sp>
      <p:sp>
        <p:nvSpPr>
          <p:cNvPr id="4" name="Slide Number Placeholder 3"/>
          <p:cNvSpPr>
            <a:spLocks noGrp="1"/>
          </p:cNvSpPr>
          <p:nvPr>
            <p:ph type="sldNum" sz="quarter" idx="5"/>
          </p:nvPr>
        </p:nvSpPr>
        <p:spPr/>
        <p:txBody>
          <a:bodyPr/>
          <a:lstStyle/>
          <a:p>
            <a:fld id="{D2A085B1-75C2-E34A-B907-CF1963294383}" type="slidenum">
              <a:rPr lang="en-US" smtClean="0"/>
              <a:t>72</a:t>
            </a:fld>
            <a:endParaRPr lang="en-US"/>
          </a:p>
        </p:txBody>
      </p:sp>
    </p:spTree>
    <p:extLst>
      <p:ext uri="{BB962C8B-B14F-4D97-AF65-F5344CB8AC3E}">
        <p14:creationId xmlns:p14="http://schemas.microsoft.com/office/powerpoint/2010/main" val="107954378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Now I’ll show you means within the Germy category. This means I’m going to show you mean ratings for the germy drawings</a:t>
            </a:r>
          </a:p>
        </p:txBody>
      </p:sp>
      <p:sp>
        <p:nvSpPr>
          <p:cNvPr id="4" name="Slide Number Placeholder 3"/>
          <p:cNvSpPr>
            <a:spLocks noGrp="1"/>
          </p:cNvSpPr>
          <p:nvPr>
            <p:ph type="sldNum" sz="quarter" idx="5"/>
          </p:nvPr>
        </p:nvSpPr>
        <p:spPr/>
        <p:txBody>
          <a:bodyPr/>
          <a:lstStyle/>
          <a:p>
            <a:fld id="{D2A085B1-75C2-E34A-B907-CF1963294383}" type="slidenum">
              <a:rPr lang="en-US" smtClean="0"/>
              <a:t>73</a:t>
            </a:fld>
            <a:endParaRPr lang="en-US"/>
          </a:p>
        </p:txBody>
      </p:sp>
    </p:spTree>
    <p:extLst>
      <p:ext uri="{BB962C8B-B14F-4D97-AF65-F5344CB8AC3E}">
        <p14:creationId xmlns:p14="http://schemas.microsoft.com/office/powerpoint/2010/main" val="191260489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y-axis represents the features and the x-axis represents the response scale. Error bars represent 95% confidence intervals. Now it’s a little clearer that the Germy drawings have stronger infection-related features. You can think of this in terms of exceeding the midpoint of the scale but you can also think of it in terms of comparing the means to </a:t>
            </a:r>
            <a:r>
              <a:rPr lang="en-US" err="1"/>
              <a:t>eachother</a:t>
            </a:r>
            <a:r>
              <a:rPr lang="en-US"/>
              <a:t>. For example, the germy drawings were rated more unhealthy than they were rated violent, angry, dominant, muscular, or masculine, on average. The same thing applies to the germy and fatigue ratings. The formal way to do this is just test all pairwise comparisons and apply a Bonferroni correction.</a:t>
            </a:r>
          </a:p>
        </p:txBody>
      </p:sp>
      <p:sp>
        <p:nvSpPr>
          <p:cNvPr id="4" name="Slide Number Placeholder 3"/>
          <p:cNvSpPr>
            <a:spLocks noGrp="1"/>
          </p:cNvSpPr>
          <p:nvPr>
            <p:ph type="sldNum" sz="quarter" idx="5"/>
          </p:nvPr>
        </p:nvSpPr>
        <p:spPr/>
        <p:txBody>
          <a:bodyPr/>
          <a:lstStyle/>
          <a:p>
            <a:fld id="{D2A085B1-75C2-E34A-B907-CF1963294383}" type="slidenum">
              <a:rPr lang="en-US" smtClean="0"/>
              <a:t>74</a:t>
            </a:fld>
            <a:endParaRPr lang="en-US"/>
          </a:p>
        </p:txBody>
      </p:sp>
    </p:spTree>
    <p:extLst>
      <p:ext uri="{BB962C8B-B14F-4D97-AF65-F5344CB8AC3E}">
        <p14:creationId xmlns:p14="http://schemas.microsoft.com/office/powerpoint/2010/main" val="129419694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Read slide</a:t>
            </a:r>
          </a:p>
        </p:txBody>
      </p:sp>
      <p:sp>
        <p:nvSpPr>
          <p:cNvPr id="4" name="Slide Number Placeholder 3"/>
          <p:cNvSpPr>
            <a:spLocks noGrp="1"/>
          </p:cNvSpPr>
          <p:nvPr>
            <p:ph type="sldNum" sz="quarter" idx="5"/>
          </p:nvPr>
        </p:nvSpPr>
        <p:spPr/>
        <p:txBody>
          <a:bodyPr/>
          <a:lstStyle/>
          <a:p>
            <a:fld id="{D2A085B1-75C2-E34A-B907-CF1963294383}" type="slidenum">
              <a:rPr lang="en-US" smtClean="0"/>
              <a:t>75</a:t>
            </a:fld>
            <a:endParaRPr lang="en-US"/>
          </a:p>
        </p:txBody>
      </p:sp>
    </p:spTree>
    <p:extLst>
      <p:ext uri="{BB962C8B-B14F-4D97-AF65-F5344CB8AC3E}">
        <p14:creationId xmlns:p14="http://schemas.microsoft.com/office/powerpoint/2010/main" val="68003830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For the last three studies, our goal was to use an image classification task to estimate mental images of germy, infected, healthy, and violent people. Like with the drawings, our plan was to recruit independent raters to rate subjective features of the mental images.</a:t>
            </a:r>
          </a:p>
        </p:txBody>
      </p:sp>
      <p:sp>
        <p:nvSpPr>
          <p:cNvPr id="4" name="Slide Number Placeholder 3"/>
          <p:cNvSpPr>
            <a:spLocks noGrp="1"/>
          </p:cNvSpPr>
          <p:nvPr>
            <p:ph type="sldNum" sz="quarter" idx="5"/>
          </p:nvPr>
        </p:nvSpPr>
        <p:spPr/>
        <p:txBody>
          <a:bodyPr/>
          <a:lstStyle/>
          <a:p>
            <a:fld id="{D2A085B1-75C2-E34A-B907-CF1963294383}" type="slidenum">
              <a:rPr lang="en-US" smtClean="0"/>
              <a:t>76</a:t>
            </a:fld>
            <a:endParaRPr lang="en-US"/>
          </a:p>
        </p:txBody>
      </p:sp>
    </p:spTree>
    <p:extLst>
      <p:ext uri="{BB962C8B-B14F-4D97-AF65-F5344CB8AC3E}">
        <p14:creationId xmlns:p14="http://schemas.microsoft.com/office/powerpoint/2010/main" val="181896380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 want to take a moment to explain reverse correlation in comparison to a more traditional approach of experimentally manipulating one or a few features. When researchers experimentally manipulate features, they’re interested in the effect of one or a few features on psychological outcomes. For example, what’s the effect of facial birthmarks on infection judgments. Reverse correlation flips the question in away. Instead of holding features constant, reverse correlation procedures randomly vary features and have participants select a category of interest from many stimuli. Researchers use this procedure when they’re interested in questions like what does an infected person look like?</a:t>
            </a:r>
          </a:p>
        </p:txBody>
      </p:sp>
      <p:sp>
        <p:nvSpPr>
          <p:cNvPr id="4" name="Slide Number Placeholder 3"/>
          <p:cNvSpPr>
            <a:spLocks noGrp="1"/>
          </p:cNvSpPr>
          <p:nvPr>
            <p:ph type="sldNum" sz="quarter" idx="5"/>
          </p:nvPr>
        </p:nvSpPr>
        <p:spPr/>
        <p:txBody>
          <a:bodyPr/>
          <a:lstStyle/>
          <a:p>
            <a:fld id="{D2A085B1-75C2-E34A-B907-CF1963294383}" type="slidenum">
              <a:rPr lang="en-US" smtClean="0"/>
              <a:t>77</a:t>
            </a:fld>
            <a:endParaRPr lang="en-US"/>
          </a:p>
        </p:txBody>
      </p:sp>
    </p:spTree>
    <p:extLst>
      <p:ext uri="{BB962C8B-B14F-4D97-AF65-F5344CB8AC3E}">
        <p14:creationId xmlns:p14="http://schemas.microsoft.com/office/powerpoint/2010/main" val="413463995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start with a base face, a gray scale average of all male faces in the</a:t>
            </a:r>
            <a:r>
              <a:rPr lang="en-US" baseline="0"/>
              <a:t> </a:t>
            </a:r>
            <a:r>
              <a:rPr lang="en-US" err="1"/>
              <a:t>Karolinska</a:t>
            </a:r>
            <a:r>
              <a:rPr lang="en-US"/>
              <a:t> Face Database (used in prior RCP research)</a:t>
            </a:r>
          </a:p>
        </p:txBody>
      </p:sp>
      <p:sp>
        <p:nvSpPr>
          <p:cNvPr id="4" name="Slide Number Placeholder 3"/>
          <p:cNvSpPr>
            <a:spLocks noGrp="1"/>
          </p:cNvSpPr>
          <p:nvPr>
            <p:ph type="sldNum" sz="quarter" idx="10"/>
          </p:nvPr>
        </p:nvSpPr>
        <p:spPr/>
        <p:txBody>
          <a:bodyPr/>
          <a:lstStyle/>
          <a:p>
            <a:fld id="{2A5B3B13-AAE7-5E45-8175-DFA4BA602189}" type="slidenum">
              <a:rPr lang="en-US" smtClean="0"/>
              <a:pPr/>
              <a:t>78</a:t>
            </a:fld>
            <a:endParaRPr lang="en-US"/>
          </a:p>
        </p:txBody>
      </p:sp>
    </p:spTree>
    <p:extLst>
      <p:ext uri="{BB962C8B-B14F-4D97-AF65-F5344CB8AC3E}">
        <p14:creationId xmlns:p14="http://schemas.microsoft.com/office/powerpoint/2010/main" val="3263737399"/>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create</a:t>
            </a:r>
            <a:r>
              <a:rPr lang="en-US" baseline="0"/>
              <a:t> hundreds of r</a:t>
            </a:r>
            <a:r>
              <a:rPr lang="en-US"/>
              <a:t>andomly generated noise patterns that will be superimposed on the base face.</a:t>
            </a:r>
          </a:p>
        </p:txBody>
      </p:sp>
      <p:sp>
        <p:nvSpPr>
          <p:cNvPr id="4" name="Slide Number Placeholder 3"/>
          <p:cNvSpPr>
            <a:spLocks noGrp="1"/>
          </p:cNvSpPr>
          <p:nvPr>
            <p:ph type="sldNum" sz="quarter" idx="10"/>
          </p:nvPr>
        </p:nvSpPr>
        <p:spPr/>
        <p:txBody>
          <a:bodyPr/>
          <a:lstStyle/>
          <a:p>
            <a:fld id="{2A5B3B13-AAE7-5E45-8175-DFA4BA602189}" type="slidenum">
              <a:rPr lang="en-US" smtClean="0"/>
              <a:pPr/>
              <a:t>79</a:t>
            </a:fld>
            <a:endParaRPr lang="en-US"/>
          </a:p>
        </p:txBody>
      </p:sp>
    </p:spTree>
    <p:extLst>
      <p:ext uri="{BB962C8B-B14F-4D97-AF65-F5344CB8AC3E}">
        <p14:creationId xmlns:p14="http://schemas.microsoft.com/office/powerpoint/2010/main" val="34701966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other words, over evolutionary time, humans have developed sophisticated physical machinery—an immune system—for identifying invasive pathogens and eliminating them.</a:t>
            </a:r>
          </a:p>
        </p:txBody>
      </p:sp>
      <p:sp>
        <p:nvSpPr>
          <p:cNvPr id="4" name="Slide Number Placeholder 3"/>
          <p:cNvSpPr>
            <a:spLocks noGrp="1"/>
          </p:cNvSpPr>
          <p:nvPr>
            <p:ph type="sldNum" sz="quarter" idx="5"/>
          </p:nvPr>
        </p:nvSpPr>
        <p:spPr/>
        <p:txBody>
          <a:bodyPr/>
          <a:lstStyle/>
          <a:p>
            <a:fld id="{D2A085B1-75C2-E34A-B907-CF1963294383}" type="slidenum">
              <a:rPr lang="en-US" smtClean="0"/>
              <a:t>8</a:t>
            </a:fld>
            <a:endParaRPr lang="en-US"/>
          </a:p>
        </p:txBody>
      </p:sp>
    </p:spTree>
    <p:extLst>
      <p:ext uri="{BB962C8B-B14F-4D97-AF65-F5344CB8AC3E}">
        <p14:creationId xmlns:p14="http://schemas.microsoft.com/office/powerpoint/2010/main" val="3547823618"/>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read slide</a:t>
            </a:r>
          </a:p>
        </p:txBody>
      </p:sp>
      <p:sp>
        <p:nvSpPr>
          <p:cNvPr id="4" name="Slide Number Placeholder 3"/>
          <p:cNvSpPr>
            <a:spLocks noGrp="1"/>
          </p:cNvSpPr>
          <p:nvPr>
            <p:ph type="sldNum" sz="quarter" idx="5"/>
          </p:nvPr>
        </p:nvSpPr>
        <p:spPr/>
        <p:txBody>
          <a:bodyPr/>
          <a:lstStyle/>
          <a:p>
            <a:fld id="{D2A085B1-75C2-E34A-B907-CF1963294383}" type="slidenum">
              <a:rPr lang="en-US" smtClean="0"/>
              <a:t>80</a:t>
            </a:fld>
            <a:endParaRPr lang="en-US" dirty="0"/>
          </a:p>
        </p:txBody>
      </p:sp>
    </p:spTree>
    <p:extLst>
      <p:ext uri="{BB962C8B-B14F-4D97-AF65-F5344CB8AC3E}">
        <p14:creationId xmlns:p14="http://schemas.microsoft.com/office/powerpoint/2010/main" val="198618647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On the left a random noise pattern has</a:t>
            </a:r>
            <a:r>
              <a:rPr lang="en-US" baseline="0"/>
              <a:t> been superimposed onto the base face. </a:t>
            </a:r>
          </a:p>
          <a:p>
            <a:endParaRPr lang="en-US" baseline="0"/>
          </a:p>
          <a:p>
            <a:r>
              <a:rPr lang="en-US" baseline="0"/>
              <a:t>So on the right the negative noise pattern is superimposed on the base face. Basically every dark pixel in the original noise pattern is light in the negative.</a:t>
            </a:r>
          </a:p>
          <a:p>
            <a:endParaRPr lang="en-US" baseline="0"/>
          </a:p>
          <a:p>
            <a:r>
              <a:rPr lang="en-US" baseline="0"/>
              <a:t>So participants will see somewhere between 300 and 700 of they’ll select which face in a given pair looks most like some trait. It cab be whatever you want.</a:t>
            </a:r>
          </a:p>
          <a:p>
            <a:endParaRPr lang="en-US"/>
          </a:p>
        </p:txBody>
      </p:sp>
      <p:sp>
        <p:nvSpPr>
          <p:cNvPr id="4" name="Slide Number Placeholder 3"/>
          <p:cNvSpPr>
            <a:spLocks noGrp="1"/>
          </p:cNvSpPr>
          <p:nvPr>
            <p:ph type="sldNum" sz="quarter" idx="10"/>
          </p:nvPr>
        </p:nvSpPr>
        <p:spPr/>
        <p:txBody>
          <a:bodyPr/>
          <a:lstStyle/>
          <a:p>
            <a:fld id="{2A5B3B13-AAE7-5E45-8175-DFA4BA602189}" type="slidenum">
              <a:rPr lang="en-US" smtClean="0"/>
              <a:t>81</a:t>
            </a:fld>
            <a:endParaRPr lang="en-US"/>
          </a:p>
        </p:txBody>
      </p:sp>
    </p:spTree>
    <p:extLst>
      <p:ext uri="{BB962C8B-B14F-4D97-AF65-F5344CB8AC3E}">
        <p14:creationId xmlns:p14="http://schemas.microsoft.com/office/powerpoint/2010/main" val="211715155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During the task, participants first they see a centered fixation cross</a:t>
            </a:r>
            <a:r>
              <a:rPr lang="en-US" baseline="0"/>
              <a:t> for 1 second.</a:t>
            </a:r>
            <a:endParaRPr lang="en-US"/>
          </a:p>
        </p:txBody>
      </p:sp>
      <p:sp>
        <p:nvSpPr>
          <p:cNvPr id="4" name="Slide Number Placeholder 3"/>
          <p:cNvSpPr>
            <a:spLocks noGrp="1"/>
          </p:cNvSpPr>
          <p:nvPr>
            <p:ph type="sldNum" sz="quarter" idx="10"/>
          </p:nvPr>
        </p:nvSpPr>
        <p:spPr/>
        <p:txBody>
          <a:bodyPr/>
          <a:lstStyle/>
          <a:p>
            <a:fld id="{2A5B3B13-AAE7-5E45-8175-DFA4BA602189}" type="slidenum">
              <a:rPr lang="en-US" smtClean="0"/>
              <a:pPr/>
              <a:t>82</a:t>
            </a:fld>
            <a:endParaRPr lang="en-US"/>
          </a:p>
        </p:txBody>
      </p:sp>
    </p:spTree>
    <p:extLst>
      <p:ext uri="{BB962C8B-B14F-4D97-AF65-F5344CB8AC3E}">
        <p14:creationId xmlns:p14="http://schemas.microsoft.com/office/powerpoint/2010/main" val="1717086355"/>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Then they make a choice.</a:t>
            </a:r>
          </a:p>
        </p:txBody>
      </p:sp>
      <p:sp>
        <p:nvSpPr>
          <p:cNvPr id="4" name="Slide Number Placeholder 3"/>
          <p:cNvSpPr>
            <a:spLocks noGrp="1"/>
          </p:cNvSpPr>
          <p:nvPr>
            <p:ph type="sldNum" sz="quarter" idx="10"/>
          </p:nvPr>
        </p:nvSpPr>
        <p:spPr/>
        <p:txBody>
          <a:bodyPr/>
          <a:lstStyle/>
          <a:p>
            <a:fld id="{2A5B3B13-AAE7-5E45-8175-DFA4BA602189}" type="slidenum">
              <a:rPr lang="en-US" smtClean="0"/>
              <a:pPr/>
              <a:t>83</a:t>
            </a:fld>
            <a:endParaRPr lang="en-US"/>
          </a:p>
        </p:txBody>
      </p:sp>
    </p:spTree>
    <p:extLst>
      <p:ext uri="{BB962C8B-B14F-4D97-AF65-F5344CB8AC3E}">
        <p14:creationId xmlns:p14="http://schemas.microsoft.com/office/powerpoint/2010/main" val="1982963149"/>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Then they see another fixation cross.</a:t>
            </a:r>
          </a:p>
        </p:txBody>
      </p:sp>
      <p:sp>
        <p:nvSpPr>
          <p:cNvPr id="4" name="Slide Number Placeholder 3"/>
          <p:cNvSpPr>
            <a:spLocks noGrp="1"/>
          </p:cNvSpPr>
          <p:nvPr>
            <p:ph type="sldNum" sz="quarter" idx="10"/>
          </p:nvPr>
        </p:nvSpPr>
        <p:spPr/>
        <p:txBody>
          <a:bodyPr/>
          <a:lstStyle/>
          <a:p>
            <a:fld id="{2A5B3B13-AAE7-5E45-8175-DFA4BA602189}" type="slidenum">
              <a:rPr lang="en-US" smtClean="0"/>
              <a:pPr/>
              <a:t>84</a:t>
            </a:fld>
            <a:endParaRPr lang="en-US"/>
          </a:p>
        </p:txBody>
      </p:sp>
    </p:spTree>
    <p:extLst>
      <p:ext uri="{BB962C8B-B14F-4D97-AF65-F5344CB8AC3E}">
        <p14:creationId xmlns:p14="http://schemas.microsoft.com/office/powerpoint/2010/main" val="3275258645"/>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They do this 400 times.</a:t>
            </a:r>
          </a:p>
        </p:txBody>
      </p:sp>
      <p:sp>
        <p:nvSpPr>
          <p:cNvPr id="4" name="Slide Number Placeholder 3"/>
          <p:cNvSpPr>
            <a:spLocks noGrp="1"/>
          </p:cNvSpPr>
          <p:nvPr>
            <p:ph type="sldNum" sz="quarter" idx="10"/>
          </p:nvPr>
        </p:nvSpPr>
        <p:spPr/>
        <p:txBody>
          <a:bodyPr/>
          <a:lstStyle/>
          <a:p>
            <a:fld id="{2A5B3B13-AAE7-5E45-8175-DFA4BA602189}" type="slidenum">
              <a:rPr lang="en-US" smtClean="0"/>
              <a:pPr/>
              <a:t>85</a:t>
            </a:fld>
            <a:endParaRPr lang="en-US"/>
          </a:p>
        </p:txBody>
      </p:sp>
    </p:spTree>
    <p:extLst>
      <p:ext uri="{BB962C8B-B14F-4D97-AF65-F5344CB8AC3E}">
        <p14:creationId xmlns:p14="http://schemas.microsoft.com/office/powerpoint/2010/main" val="3450749965"/>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And then we take noise patterns from their selections, average them together, and place that average pattern onto the base image. That represents the mental image of the social category they were asked to look for in the stimuli.</a:t>
            </a:r>
          </a:p>
        </p:txBody>
      </p:sp>
      <p:sp>
        <p:nvSpPr>
          <p:cNvPr id="4" name="Slide Number Placeholder 3"/>
          <p:cNvSpPr>
            <a:spLocks noGrp="1"/>
          </p:cNvSpPr>
          <p:nvPr>
            <p:ph type="sldNum" sz="quarter" idx="5"/>
          </p:nvPr>
        </p:nvSpPr>
        <p:spPr/>
        <p:txBody>
          <a:bodyPr/>
          <a:lstStyle/>
          <a:p>
            <a:fld id="{D2A085B1-75C2-E34A-B907-CF1963294383}" type="slidenum">
              <a:rPr lang="en-US" smtClean="0"/>
              <a:t>86</a:t>
            </a:fld>
            <a:endParaRPr lang="en-US"/>
          </a:p>
        </p:txBody>
      </p:sp>
    </p:spTree>
    <p:extLst>
      <p:ext uri="{BB962C8B-B14F-4D97-AF65-F5344CB8AC3E}">
        <p14:creationId xmlns:p14="http://schemas.microsoft.com/office/powerpoint/2010/main" val="2445544749"/>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read slide</a:t>
            </a:r>
          </a:p>
        </p:txBody>
      </p:sp>
      <p:sp>
        <p:nvSpPr>
          <p:cNvPr id="4" name="Slide Number Placeholder 3"/>
          <p:cNvSpPr>
            <a:spLocks noGrp="1"/>
          </p:cNvSpPr>
          <p:nvPr>
            <p:ph type="sldNum" sz="quarter" idx="5"/>
          </p:nvPr>
        </p:nvSpPr>
        <p:spPr/>
        <p:txBody>
          <a:bodyPr/>
          <a:lstStyle/>
          <a:p>
            <a:fld id="{D2A085B1-75C2-E34A-B907-CF1963294383}" type="slidenum">
              <a:rPr lang="en-US" smtClean="0"/>
              <a:t>87</a:t>
            </a:fld>
            <a:endParaRPr lang="en-US" dirty="0"/>
          </a:p>
        </p:txBody>
      </p:sp>
    </p:spTree>
    <p:extLst>
      <p:ext uri="{BB962C8B-B14F-4D97-AF65-F5344CB8AC3E}">
        <p14:creationId xmlns:p14="http://schemas.microsoft.com/office/powerpoint/2010/main" val="2155556436"/>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had raters rate the germy, infected, healthy, or violent mental images.</a:t>
            </a:r>
          </a:p>
        </p:txBody>
      </p:sp>
      <p:sp>
        <p:nvSpPr>
          <p:cNvPr id="4" name="Slide Number Placeholder 3"/>
          <p:cNvSpPr>
            <a:spLocks noGrp="1"/>
          </p:cNvSpPr>
          <p:nvPr>
            <p:ph type="sldNum" sz="quarter" idx="5"/>
          </p:nvPr>
        </p:nvSpPr>
        <p:spPr/>
        <p:txBody>
          <a:bodyPr/>
          <a:lstStyle/>
          <a:p>
            <a:fld id="{D2A085B1-75C2-E34A-B907-CF1963294383}" type="slidenum">
              <a:rPr lang="en-US" smtClean="0"/>
              <a:t>88</a:t>
            </a:fld>
            <a:endParaRPr lang="en-US"/>
          </a:p>
        </p:txBody>
      </p:sp>
    </p:spTree>
    <p:extLst>
      <p:ext uri="{BB962C8B-B14F-4D97-AF65-F5344CB8AC3E}">
        <p14:creationId xmlns:p14="http://schemas.microsoft.com/office/powerpoint/2010/main" val="3630455761"/>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read slide</a:t>
            </a:r>
          </a:p>
        </p:txBody>
      </p:sp>
      <p:sp>
        <p:nvSpPr>
          <p:cNvPr id="4" name="Slide Number Placeholder 3"/>
          <p:cNvSpPr>
            <a:spLocks noGrp="1"/>
          </p:cNvSpPr>
          <p:nvPr>
            <p:ph type="sldNum" sz="quarter" idx="5"/>
          </p:nvPr>
        </p:nvSpPr>
        <p:spPr/>
        <p:txBody>
          <a:bodyPr/>
          <a:lstStyle/>
          <a:p>
            <a:fld id="{D2A085B1-75C2-E34A-B907-CF1963294383}" type="slidenum">
              <a:rPr lang="en-US" smtClean="0"/>
              <a:t>89</a:t>
            </a:fld>
            <a:endParaRPr lang="en-US" dirty="0"/>
          </a:p>
        </p:txBody>
      </p:sp>
    </p:spTree>
    <p:extLst>
      <p:ext uri="{BB962C8B-B14F-4D97-AF65-F5344CB8AC3E}">
        <p14:creationId xmlns:p14="http://schemas.microsoft.com/office/powerpoint/2010/main" val="22910017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Of course, the immune system costs valuable energy, so completely ignoring harmful pathogens until they enter the body wastes energy that could be used for other fitness-enhancing activities. </a:t>
            </a:r>
          </a:p>
        </p:txBody>
      </p:sp>
      <p:sp>
        <p:nvSpPr>
          <p:cNvPr id="4" name="Slide Number Placeholder 3"/>
          <p:cNvSpPr>
            <a:spLocks noGrp="1"/>
          </p:cNvSpPr>
          <p:nvPr>
            <p:ph type="sldNum" sz="quarter" idx="5"/>
          </p:nvPr>
        </p:nvSpPr>
        <p:spPr/>
        <p:txBody>
          <a:bodyPr/>
          <a:lstStyle/>
          <a:p>
            <a:fld id="{D2A085B1-75C2-E34A-B907-CF1963294383}" type="slidenum">
              <a:rPr lang="en-US" smtClean="0"/>
              <a:t>9</a:t>
            </a:fld>
            <a:endParaRPr lang="en-US"/>
          </a:p>
        </p:txBody>
      </p:sp>
    </p:spTree>
    <p:extLst>
      <p:ext uri="{BB962C8B-B14F-4D97-AF65-F5344CB8AC3E}">
        <p14:creationId xmlns:p14="http://schemas.microsoft.com/office/powerpoint/2010/main" val="103385803"/>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I show you this graph, I want to give you an intuition about the analysis. I used linear </a:t>
            </a:r>
            <a:r>
              <a:rPr lang="en-US" dirty="0" err="1"/>
              <a:t>discrimant</a:t>
            </a:r>
            <a:r>
              <a:rPr lang="en-US" dirty="0"/>
              <a:t> analysis for two reasons. The goal here is to find the best way to distinguish the groups using the ratings of the groups mental images. From this analysis, I can extract coefficients that index to the degree to which each variable contributed to the maximal difference.</a:t>
            </a:r>
          </a:p>
        </p:txBody>
      </p:sp>
      <p:sp>
        <p:nvSpPr>
          <p:cNvPr id="4" name="Slide Number Placeholder 3"/>
          <p:cNvSpPr>
            <a:spLocks noGrp="1"/>
          </p:cNvSpPr>
          <p:nvPr>
            <p:ph type="sldNum" sz="quarter" idx="5"/>
          </p:nvPr>
        </p:nvSpPr>
        <p:spPr/>
        <p:txBody>
          <a:bodyPr/>
          <a:lstStyle/>
          <a:p>
            <a:fld id="{D2A085B1-75C2-E34A-B907-CF1963294383}" type="slidenum">
              <a:rPr lang="en-US" smtClean="0"/>
              <a:t>90</a:t>
            </a:fld>
            <a:endParaRPr lang="en-US" dirty="0"/>
          </a:p>
        </p:txBody>
      </p:sp>
    </p:spTree>
    <p:extLst>
      <p:ext uri="{BB962C8B-B14F-4D97-AF65-F5344CB8AC3E}">
        <p14:creationId xmlns:p14="http://schemas.microsoft.com/office/powerpoint/2010/main" val="3144710980"/>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left plot depicts predicted scores for each group. Remember, the goal of the analysis was the max their difference as big as possible, so it shouldn’t be surprising that they look different. But the real useful information is in the right plot. You can interpret these arrows like partial correlations, where taller arrows mean that variable contributed more to the maximal difference. So, in this case, the Infected image looked differently than the healthy image because it looked more germy, more disfigured, heavier, more fatigued, more unhealthy, more violent, and angrier, In contrast, dominance, muscularity, and masculinity contributed much less to the differences between the images.</a:t>
            </a:r>
          </a:p>
        </p:txBody>
      </p:sp>
      <p:sp>
        <p:nvSpPr>
          <p:cNvPr id="4" name="Slide Number Placeholder 3"/>
          <p:cNvSpPr>
            <a:spLocks noGrp="1"/>
          </p:cNvSpPr>
          <p:nvPr>
            <p:ph type="sldNum" sz="quarter" idx="5"/>
          </p:nvPr>
        </p:nvSpPr>
        <p:spPr/>
        <p:txBody>
          <a:bodyPr/>
          <a:lstStyle/>
          <a:p>
            <a:fld id="{D2A085B1-75C2-E34A-B907-CF1963294383}" type="slidenum">
              <a:rPr lang="en-US" smtClean="0"/>
              <a:t>91</a:t>
            </a:fld>
            <a:endParaRPr lang="en-US" dirty="0"/>
          </a:p>
        </p:txBody>
      </p:sp>
    </p:spTree>
    <p:extLst>
      <p:ext uri="{BB962C8B-B14F-4D97-AF65-F5344CB8AC3E}">
        <p14:creationId xmlns:p14="http://schemas.microsoft.com/office/powerpoint/2010/main" val="3655309381"/>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I’ll show you the same analysis comparing Violent to Germy mental images. (read slide)</a:t>
            </a:r>
          </a:p>
        </p:txBody>
      </p:sp>
      <p:sp>
        <p:nvSpPr>
          <p:cNvPr id="4" name="Slide Number Placeholder 3"/>
          <p:cNvSpPr>
            <a:spLocks noGrp="1"/>
          </p:cNvSpPr>
          <p:nvPr>
            <p:ph type="sldNum" sz="quarter" idx="5"/>
          </p:nvPr>
        </p:nvSpPr>
        <p:spPr/>
        <p:txBody>
          <a:bodyPr/>
          <a:lstStyle/>
          <a:p>
            <a:fld id="{D2A085B1-75C2-E34A-B907-CF1963294383}" type="slidenum">
              <a:rPr lang="en-US" smtClean="0"/>
              <a:t>92</a:t>
            </a:fld>
            <a:endParaRPr lang="en-US" dirty="0"/>
          </a:p>
        </p:txBody>
      </p:sp>
    </p:spTree>
    <p:extLst>
      <p:ext uri="{BB962C8B-B14F-4D97-AF65-F5344CB8AC3E}">
        <p14:creationId xmlns:p14="http://schemas.microsoft.com/office/powerpoint/2010/main" val="481712568"/>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Again, these subjective features do contribute to perceived differences between the images. They’re obviously distinct images. In this case, they’re most different because the Violent image looks more foreign, violent, angry, dominant, muscular, and masculine. In contrast, the images look most different in part because the germy image looked more fatigued and unhealthy.</a:t>
            </a:r>
          </a:p>
        </p:txBody>
      </p:sp>
      <p:sp>
        <p:nvSpPr>
          <p:cNvPr id="4" name="Slide Number Placeholder 3"/>
          <p:cNvSpPr>
            <a:spLocks noGrp="1"/>
          </p:cNvSpPr>
          <p:nvPr>
            <p:ph type="sldNum" sz="quarter" idx="5"/>
          </p:nvPr>
        </p:nvSpPr>
        <p:spPr/>
        <p:txBody>
          <a:bodyPr/>
          <a:lstStyle/>
          <a:p>
            <a:fld id="{D2A085B1-75C2-E34A-B907-CF1963294383}" type="slidenum">
              <a:rPr lang="en-US" smtClean="0"/>
              <a:t>93</a:t>
            </a:fld>
            <a:endParaRPr lang="en-US" dirty="0"/>
          </a:p>
        </p:txBody>
      </p:sp>
    </p:spTree>
    <p:extLst>
      <p:ext uri="{BB962C8B-B14F-4D97-AF65-F5344CB8AC3E}">
        <p14:creationId xmlns:p14="http://schemas.microsoft.com/office/powerpoint/2010/main" val="2128535664"/>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I want to show you some results that are little more objective. Each image is essential a huge matrix of pixel values. I can use these to compute correlations between the images. When I did this, I found the germy and infected images correlate more strongly with </a:t>
            </a:r>
            <a:r>
              <a:rPr lang="en-US" dirty="0" err="1"/>
              <a:t>eachother</a:t>
            </a:r>
            <a:r>
              <a:rPr lang="en-US" dirty="0"/>
              <a:t> than with the violent image.</a:t>
            </a:r>
          </a:p>
        </p:txBody>
      </p:sp>
      <p:sp>
        <p:nvSpPr>
          <p:cNvPr id="4" name="Slide Number Placeholder 3"/>
          <p:cNvSpPr>
            <a:spLocks noGrp="1"/>
          </p:cNvSpPr>
          <p:nvPr>
            <p:ph type="sldNum" sz="quarter" idx="5"/>
          </p:nvPr>
        </p:nvSpPr>
        <p:spPr/>
        <p:txBody>
          <a:bodyPr/>
          <a:lstStyle/>
          <a:p>
            <a:fld id="{D2A085B1-75C2-E34A-B907-CF1963294383}" type="slidenum">
              <a:rPr lang="en-US" smtClean="0"/>
              <a:t>96</a:t>
            </a:fld>
            <a:endParaRPr lang="en-US" dirty="0"/>
          </a:p>
        </p:txBody>
      </p:sp>
    </p:spTree>
    <p:extLst>
      <p:ext uri="{BB962C8B-B14F-4D97-AF65-F5344CB8AC3E}">
        <p14:creationId xmlns:p14="http://schemas.microsoft.com/office/powerpoint/2010/main" val="700836360"/>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you can see, independent germy, infected, and healthy images strongly correlate with each other and less strongly with the violent image. This is simply consistent with the hypothesis that people are generating distinct images for these different threats.</a:t>
            </a:r>
          </a:p>
        </p:txBody>
      </p:sp>
      <p:sp>
        <p:nvSpPr>
          <p:cNvPr id="4" name="Slide Number Placeholder 3"/>
          <p:cNvSpPr>
            <a:spLocks noGrp="1"/>
          </p:cNvSpPr>
          <p:nvPr>
            <p:ph type="sldNum" sz="quarter" idx="5"/>
          </p:nvPr>
        </p:nvSpPr>
        <p:spPr/>
        <p:txBody>
          <a:bodyPr/>
          <a:lstStyle/>
          <a:p>
            <a:fld id="{D2A085B1-75C2-E34A-B907-CF1963294383}" type="slidenum">
              <a:rPr lang="en-US" smtClean="0"/>
              <a:t>97</a:t>
            </a:fld>
            <a:endParaRPr lang="en-US" dirty="0"/>
          </a:p>
        </p:txBody>
      </p:sp>
    </p:spTree>
    <p:extLst>
      <p:ext uri="{BB962C8B-B14F-4D97-AF65-F5344CB8AC3E}">
        <p14:creationId xmlns:p14="http://schemas.microsoft.com/office/powerpoint/2010/main" val="1066162450"/>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 said, given the overlap in perceived threatening features, the infected, healthy, and violent images appeared consistent with the threat-combination hypothesis</a:t>
            </a:r>
          </a:p>
        </p:txBody>
      </p:sp>
      <p:sp>
        <p:nvSpPr>
          <p:cNvPr id="4" name="Slide Number Placeholder 3"/>
          <p:cNvSpPr>
            <a:spLocks noGrp="1"/>
          </p:cNvSpPr>
          <p:nvPr>
            <p:ph type="sldNum" sz="quarter" idx="5"/>
          </p:nvPr>
        </p:nvSpPr>
        <p:spPr/>
        <p:txBody>
          <a:bodyPr/>
          <a:lstStyle/>
          <a:p>
            <a:fld id="{D2A085B1-75C2-E34A-B907-CF1963294383}" type="slidenum">
              <a:rPr lang="en-US" smtClean="0"/>
              <a:t>98</a:t>
            </a:fld>
            <a:endParaRPr lang="en-US" dirty="0"/>
          </a:p>
        </p:txBody>
      </p:sp>
    </p:spTree>
    <p:extLst>
      <p:ext uri="{BB962C8B-B14F-4D97-AF65-F5344CB8AC3E}">
        <p14:creationId xmlns:p14="http://schemas.microsoft.com/office/powerpoint/2010/main" val="2970002881"/>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I have impressionable minds in the room, I want to quickly go over our open science practices. (read the slides)</a:t>
            </a:r>
          </a:p>
        </p:txBody>
      </p:sp>
      <p:sp>
        <p:nvSpPr>
          <p:cNvPr id="4" name="Slide Number Placeholder 3"/>
          <p:cNvSpPr>
            <a:spLocks noGrp="1"/>
          </p:cNvSpPr>
          <p:nvPr>
            <p:ph type="sldNum" sz="quarter" idx="5"/>
          </p:nvPr>
        </p:nvSpPr>
        <p:spPr/>
        <p:txBody>
          <a:bodyPr/>
          <a:lstStyle/>
          <a:p>
            <a:fld id="{D2A085B1-75C2-E34A-B907-CF1963294383}" type="slidenum">
              <a:rPr lang="en-US" smtClean="0"/>
              <a:t>102</a:t>
            </a:fld>
            <a:endParaRPr lang="en-US" dirty="0"/>
          </a:p>
        </p:txBody>
      </p:sp>
    </p:spTree>
    <p:extLst>
      <p:ext uri="{BB962C8B-B14F-4D97-AF65-F5344CB8AC3E}">
        <p14:creationId xmlns:p14="http://schemas.microsoft.com/office/powerpoint/2010/main" val="2465371074"/>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A085B1-75C2-E34A-B907-CF1963294383}" type="slidenum">
              <a:rPr lang="en-US" smtClean="0"/>
              <a:t>104</a:t>
            </a:fld>
            <a:endParaRPr lang="en-US" dirty="0"/>
          </a:p>
        </p:txBody>
      </p:sp>
    </p:spTree>
    <p:extLst>
      <p:ext uri="{BB962C8B-B14F-4D97-AF65-F5344CB8AC3E}">
        <p14:creationId xmlns:p14="http://schemas.microsoft.com/office/powerpoint/2010/main" val="31204802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A8DF3DB-A69E-7F4E-A6E3-77C6D9F954BF}" type="datetimeFigureOut">
              <a:rPr lang="en-US" smtClean="0"/>
              <a:t>8/31/20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7395204-51AE-CC42-8CD4-5708E951C0DC}" type="slidenum">
              <a:rPr lang="en-US" smtClean="0"/>
              <a:t>‹#›</a:t>
            </a:fld>
            <a:endParaRPr lang="en-US" dirty="0"/>
          </a:p>
        </p:txBody>
      </p:sp>
    </p:spTree>
    <p:extLst>
      <p:ext uri="{BB962C8B-B14F-4D97-AF65-F5344CB8AC3E}">
        <p14:creationId xmlns:p14="http://schemas.microsoft.com/office/powerpoint/2010/main" val="3299677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A8DF3DB-A69E-7F4E-A6E3-77C6D9F954BF}" type="datetimeFigureOut">
              <a:rPr lang="en-US" smtClean="0"/>
              <a:t>8/31/20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7395204-51AE-CC42-8CD4-5708E951C0DC}" type="slidenum">
              <a:rPr lang="en-US" smtClean="0"/>
              <a:t>‹#›</a:t>
            </a:fld>
            <a:endParaRPr lang="en-US" dirty="0"/>
          </a:p>
        </p:txBody>
      </p:sp>
    </p:spTree>
    <p:extLst>
      <p:ext uri="{BB962C8B-B14F-4D97-AF65-F5344CB8AC3E}">
        <p14:creationId xmlns:p14="http://schemas.microsoft.com/office/powerpoint/2010/main" val="19302472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A8DF3DB-A69E-7F4E-A6E3-77C6D9F954BF}" type="datetimeFigureOut">
              <a:rPr lang="en-US" smtClean="0"/>
              <a:t>8/31/20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7395204-51AE-CC42-8CD4-5708E951C0DC}" type="slidenum">
              <a:rPr lang="en-US" smtClean="0"/>
              <a:t>‹#›</a:t>
            </a:fld>
            <a:endParaRPr lang="en-US" dirty="0"/>
          </a:p>
        </p:txBody>
      </p:sp>
    </p:spTree>
    <p:extLst>
      <p:ext uri="{BB962C8B-B14F-4D97-AF65-F5344CB8AC3E}">
        <p14:creationId xmlns:p14="http://schemas.microsoft.com/office/powerpoint/2010/main" val="32114088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A8DF3DB-A69E-7F4E-A6E3-77C6D9F954BF}" type="datetimeFigureOut">
              <a:rPr lang="en-US" smtClean="0"/>
              <a:t>8/31/20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7395204-51AE-CC42-8CD4-5708E951C0DC}" type="slidenum">
              <a:rPr lang="en-US" smtClean="0"/>
              <a:t>‹#›</a:t>
            </a:fld>
            <a:endParaRPr lang="en-US" dirty="0"/>
          </a:p>
        </p:txBody>
      </p:sp>
    </p:spTree>
    <p:extLst>
      <p:ext uri="{BB962C8B-B14F-4D97-AF65-F5344CB8AC3E}">
        <p14:creationId xmlns:p14="http://schemas.microsoft.com/office/powerpoint/2010/main" val="21874868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A8DF3DB-A69E-7F4E-A6E3-77C6D9F954BF}" type="datetimeFigureOut">
              <a:rPr lang="en-US" smtClean="0"/>
              <a:t>8/31/20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7395204-51AE-CC42-8CD4-5708E951C0DC}" type="slidenum">
              <a:rPr lang="en-US" smtClean="0"/>
              <a:t>‹#›</a:t>
            </a:fld>
            <a:endParaRPr lang="en-US" dirty="0"/>
          </a:p>
        </p:txBody>
      </p:sp>
    </p:spTree>
    <p:extLst>
      <p:ext uri="{BB962C8B-B14F-4D97-AF65-F5344CB8AC3E}">
        <p14:creationId xmlns:p14="http://schemas.microsoft.com/office/powerpoint/2010/main" val="37176736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A8DF3DB-A69E-7F4E-A6E3-77C6D9F954BF}" type="datetimeFigureOut">
              <a:rPr lang="en-US" smtClean="0"/>
              <a:t>8/31/20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7395204-51AE-CC42-8CD4-5708E951C0DC}" type="slidenum">
              <a:rPr lang="en-US" smtClean="0"/>
              <a:t>‹#›</a:t>
            </a:fld>
            <a:endParaRPr lang="en-US" dirty="0"/>
          </a:p>
        </p:txBody>
      </p:sp>
    </p:spTree>
    <p:extLst>
      <p:ext uri="{BB962C8B-B14F-4D97-AF65-F5344CB8AC3E}">
        <p14:creationId xmlns:p14="http://schemas.microsoft.com/office/powerpoint/2010/main" val="25168985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A8DF3DB-A69E-7F4E-A6E3-77C6D9F954BF}" type="datetimeFigureOut">
              <a:rPr lang="en-US" smtClean="0"/>
              <a:t>8/31/20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7395204-51AE-CC42-8CD4-5708E951C0DC}" type="slidenum">
              <a:rPr lang="en-US" smtClean="0"/>
              <a:t>‹#›</a:t>
            </a:fld>
            <a:endParaRPr lang="en-US" dirty="0"/>
          </a:p>
        </p:txBody>
      </p:sp>
    </p:spTree>
    <p:extLst>
      <p:ext uri="{BB962C8B-B14F-4D97-AF65-F5344CB8AC3E}">
        <p14:creationId xmlns:p14="http://schemas.microsoft.com/office/powerpoint/2010/main" val="8384224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A8DF3DB-A69E-7F4E-A6E3-77C6D9F954BF}" type="datetimeFigureOut">
              <a:rPr lang="en-US" smtClean="0"/>
              <a:t>8/31/20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7395204-51AE-CC42-8CD4-5708E951C0DC}" type="slidenum">
              <a:rPr lang="en-US" smtClean="0"/>
              <a:t>‹#›</a:t>
            </a:fld>
            <a:endParaRPr lang="en-US" dirty="0"/>
          </a:p>
        </p:txBody>
      </p:sp>
    </p:spTree>
    <p:extLst>
      <p:ext uri="{BB962C8B-B14F-4D97-AF65-F5344CB8AC3E}">
        <p14:creationId xmlns:p14="http://schemas.microsoft.com/office/powerpoint/2010/main" val="11872593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A8DF3DB-A69E-7F4E-A6E3-77C6D9F954BF}" type="datetimeFigureOut">
              <a:rPr lang="en-US" smtClean="0"/>
              <a:t>8/31/20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7395204-51AE-CC42-8CD4-5708E951C0DC}" type="slidenum">
              <a:rPr lang="en-US" smtClean="0"/>
              <a:t>‹#›</a:t>
            </a:fld>
            <a:endParaRPr lang="en-US" dirty="0"/>
          </a:p>
        </p:txBody>
      </p:sp>
    </p:spTree>
    <p:extLst>
      <p:ext uri="{BB962C8B-B14F-4D97-AF65-F5344CB8AC3E}">
        <p14:creationId xmlns:p14="http://schemas.microsoft.com/office/powerpoint/2010/main" val="34468443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A8DF3DB-A69E-7F4E-A6E3-77C6D9F954BF}" type="datetimeFigureOut">
              <a:rPr lang="en-US" smtClean="0"/>
              <a:t>8/31/20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7395204-51AE-CC42-8CD4-5708E951C0DC}" type="slidenum">
              <a:rPr lang="en-US" smtClean="0"/>
              <a:t>‹#›</a:t>
            </a:fld>
            <a:endParaRPr lang="en-US" dirty="0"/>
          </a:p>
        </p:txBody>
      </p:sp>
    </p:spTree>
    <p:extLst>
      <p:ext uri="{BB962C8B-B14F-4D97-AF65-F5344CB8AC3E}">
        <p14:creationId xmlns:p14="http://schemas.microsoft.com/office/powerpoint/2010/main" val="36041927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A8DF3DB-A69E-7F4E-A6E3-77C6D9F954BF}" type="datetimeFigureOut">
              <a:rPr lang="en-US" smtClean="0"/>
              <a:t>8/31/20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7395204-51AE-CC42-8CD4-5708E951C0DC}" type="slidenum">
              <a:rPr lang="en-US" smtClean="0"/>
              <a:t>‹#›</a:t>
            </a:fld>
            <a:endParaRPr lang="en-US" dirty="0"/>
          </a:p>
        </p:txBody>
      </p:sp>
    </p:spTree>
    <p:extLst>
      <p:ext uri="{BB962C8B-B14F-4D97-AF65-F5344CB8AC3E}">
        <p14:creationId xmlns:p14="http://schemas.microsoft.com/office/powerpoint/2010/main" val="16967961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A8DF3DB-A69E-7F4E-A6E3-77C6D9F954BF}" type="datetimeFigureOut">
              <a:rPr lang="en-US" smtClean="0"/>
              <a:t>8/31/20</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7395204-51AE-CC42-8CD4-5708E951C0DC}" type="slidenum">
              <a:rPr lang="en-US" smtClean="0"/>
              <a:t>‹#›</a:t>
            </a:fld>
            <a:endParaRPr lang="en-US" dirty="0"/>
          </a:p>
        </p:txBody>
      </p:sp>
    </p:spTree>
    <p:extLst>
      <p:ext uri="{BB962C8B-B14F-4D97-AF65-F5344CB8AC3E}">
        <p14:creationId xmlns:p14="http://schemas.microsoft.com/office/powerpoint/2010/main" val="3263218882"/>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130.svg"/><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132.svg"/><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hyperlink" Target="https://osf.io/84vdp/" TargetMode="External"/><Relationship Id="rId2" Type="http://schemas.openxmlformats.org/officeDocument/2006/relationships/hyperlink" Target="http://dx.doi.org/10.1037/xge0000781" TargetMode="External"/><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3" Type="http://schemas.openxmlformats.org/officeDocument/2006/relationships/hyperlink" Target="http://nickmichalak.com/" TargetMode="External"/><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12.xml"/><Relationship Id="rId1" Type="http://schemas.openxmlformats.org/officeDocument/2006/relationships/slideLayout" Target="../slideLayouts/slideLayout6.xml"/><Relationship Id="rId5" Type="http://schemas.openxmlformats.org/officeDocument/2006/relationships/image" Target="../media/image22.tiff"/><Relationship Id="rId4" Type="http://schemas.openxmlformats.org/officeDocument/2006/relationships/image" Target="../media/image21.tiff"/></Relationships>
</file>

<file path=ppt/slides/_rels/slide13.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notesSlide" Target="../notesSlides/notesSlide13.xml"/><Relationship Id="rId1" Type="http://schemas.openxmlformats.org/officeDocument/2006/relationships/slideLayout" Target="../slideLayouts/slideLayout6.xml"/><Relationship Id="rId5" Type="http://schemas.openxmlformats.org/officeDocument/2006/relationships/image" Target="../media/image22.tiff"/><Relationship Id="rId4" Type="http://schemas.openxmlformats.org/officeDocument/2006/relationships/image" Target="../media/image20.tiff"/></Relationships>
</file>

<file path=ppt/slides/_rels/slide14.xml.rels><?xml version="1.0" encoding="UTF-8" standalone="yes"?>
<Relationships xmlns="http://schemas.openxmlformats.org/package/2006/relationships"><Relationship Id="rId8" Type="http://schemas.openxmlformats.org/officeDocument/2006/relationships/image" Target="../media/image28.tiff"/><Relationship Id="rId3" Type="http://schemas.openxmlformats.org/officeDocument/2006/relationships/image" Target="../media/image23.tiff"/><Relationship Id="rId7" Type="http://schemas.openxmlformats.org/officeDocument/2006/relationships/image" Target="../media/image27.tiff"/><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image" Target="../media/image26.tiff"/><Relationship Id="rId11" Type="http://schemas.openxmlformats.org/officeDocument/2006/relationships/image" Target="../media/image31.tiff"/><Relationship Id="rId5" Type="http://schemas.openxmlformats.org/officeDocument/2006/relationships/image" Target="../media/image25.tiff"/><Relationship Id="rId10" Type="http://schemas.openxmlformats.org/officeDocument/2006/relationships/image" Target="../media/image30.tiff"/><Relationship Id="rId4" Type="http://schemas.openxmlformats.org/officeDocument/2006/relationships/image" Target="../media/image24.tiff"/><Relationship Id="rId9" Type="http://schemas.openxmlformats.org/officeDocument/2006/relationships/image" Target="../media/image29.tiff"/></Relationships>
</file>

<file path=ppt/slides/_rels/slide15.xml.rels><?xml version="1.0" encoding="UTF-8" standalone="yes"?>
<Relationships xmlns="http://schemas.openxmlformats.org/package/2006/relationships"><Relationship Id="rId3" Type="http://schemas.openxmlformats.org/officeDocument/2006/relationships/image" Target="../media/image32.tiff"/><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notesSlide" Target="../notesSlides/notesSlide17.xml"/><Relationship Id="rId1" Type="http://schemas.openxmlformats.org/officeDocument/2006/relationships/slideLayout" Target="../slideLayouts/slideLayout6.xml"/><Relationship Id="rId4" Type="http://schemas.openxmlformats.org/officeDocument/2006/relationships/image" Target="../media/image34.png"/></Relationships>
</file>

<file path=ppt/slides/_rels/slide18.xml.rels><?xml version="1.0" encoding="UTF-8" standalone="yes"?>
<Relationships xmlns="http://schemas.openxmlformats.org/package/2006/relationships"><Relationship Id="rId3" Type="http://schemas.openxmlformats.org/officeDocument/2006/relationships/image" Target="../media/image35.tiff"/><Relationship Id="rId2" Type="http://schemas.openxmlformats.org/officeDocument/2006/relationships/notesSlide" Target="../notesSlides/notesSlide18.xml"/><Relationship Id="rId1" Type="http://schemas.openxmlformats.org/officeDocument/2006/relationships/slideLayout" Target="../slideLayouts/slideLayout6.xml"/><Relationship Id="rId5" Type="http://schemas.openxmlformats.org/officeDocument/2006/relationships/image" Target="../media/image37.tiff"/><Relationship Id="rId4" Type="http://schemas.openxmlformats.org/officeDocument/2006/relationships/image" Target="../media/image36.tiff"/></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0.xml"/><Relationship Id="rId1" Type="http://schemas.openxmlformats.org/officeDocument/2006/relationships/slideLayout" Target="../slideLayouts/slideLayout6.xml"/><Relationship Id="rId4" Type="http://schemas.openxmlformats.org/officeDocument/2006/relationships/image" Target="../media/image7.svg"/></Relationships>
</file>

<file path=ppt/slides/_rels/slide21.xml.rels><?xml version="1.0" encoding="UTF-8" standalone="yes"?>
<Relationships xmlns="http://schemas.openxmlformats.org/package/2006/relationships"><Relationship Id="rId8" Type="http://schemas.openxmlformats.org/officeDocument/2006/relationships/image" Target="../media/image28.tiff"/><Relationship Id="rId3" Type="http://schemas.openxmlformats.org/officeDocument/2006/relationships/image" Target="../media/image23.tiff"/><Relationship Id="rId7" Type="http://schemas.openxmlformats.org/officeDocument/2006/relationships/image" Target="../media/image27.tiff"/><Relationship Id="rId2" Type="http://schemas.openxmlformats.org/officeDocument/2006/relationships/notesSlide" Target="../notesSlides/notesSlide21.xml"/><Relationship Id="rId1" Type="http://schemas.openxmlformats.org/officeDocument/2006/relationships/slideLayout" Target="../slideLayouts/slideLayout8.xml"/><Relationship Id="rId6" Type="http://schemas.openxmlformats.org/officeDocument/2006/relationships/image" Target="../media/image26.tiff"/><Relationship Id="rId11" Type="http://schemas.openxmlformats.org/officeDocument/2006/relationships/image" Target="../media/image31.tiff"/><Relationship Id="rId5" Type="http://schemas.openxmlformats.org/officeDocument/2006/relationships/image" Target="../media/image25.tiff"/><Relationship Id="rId10" Type="http://schemas.openxmlformats.org/officeDocument/2006/relationships/image" Target="../media/image30.tiff"/><Relationship Id="rId4" Type="http://schemas.openxmlformats.org/officeDocument/2006/relationships/image" Target="../media/image24.tiff"/><Relationship Id="rId9" Type="http://schemas.openxmlformats.org/officeDocument/2006/relationships/image" Target="../media/image29.tiff"/></Relationships>
</file>

<file path=ppt/slides/_rels/slide22.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22.xml"/><Relationship Id="rId1" Type="http://schemas.openxmlformats.org/officeDocument/2006/relationships/slideLayout" Target="../slideLayouts/slideLayout6.xml"/><Relationship Id="rId5" Type="http://schemas.openxmlformats.org/officeDocument/2006/relationships/image" Target="../media/image41.jpeg"/><Relationship Id="rId4" Type="http://schemas.openxmlformats.org/officeDocument/2006/relationships/image" Target="../media/image40.jpeg"/></Relationships>
</file>

<file path=ppt/slides/_rels/slide23.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23.xml"/><Relationship Id="rId1" Type="http://schemas.openxmlformats.org/officeDocument/2006/relationships/slideLayout" Target="../slideLayouts/slideLayout6.xml"/><Relationship Id="rId5" Type="http://schemas.openxmlformats.org/officeDocument/2006/relationships/image" Target="../media/image35.tiff"/><Relationship Id="rId4" Type="http://schemas.openxmlformats.org/officeDocument/2006/relationships/image" Target="../media/image43.jpeg"/></Relationships>
</file>

<file path=ppt/slides/_rels/slide2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7.svg"/></Relationships>
</file>

<file path=ppt/slides/_rels/slide3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0.xml"/><Relationship Id="rId1" Type="http://schemas.openxmlformats.org/officeDocument/2006/relationships/slideLayout" Target="../slideLayouts/slideLayout6.xml"/><Relationship Id="rId4" Type="http://schemas.openxmlformats.org/officeDocument/2006/relationships/image" Target="../media/image50.svg"/></Relationships>
</file>

<file path=ppt/slides/_rels/slide31.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notesSlide" Target="../notesSlides/notesSlide31.xml"/><Relationship Id="rId1" Type="http://schemas.openxmlformats.org/officeDocument/2006/relationships/slideLayout" Target="../slideLayouts/slideLayout6.xml"/><Relationship Id="rId6" Type="http://schemas.openxmlformats.org/officeDocument/2006/relationships/image" Target="../media/image54.jpg"/><Relationship Id="rId5" Type="http://schemas.openxmlformats.org/officeDocument/2006/relationships/image" Target="../media/image53.jpg"/><Relationship Id="rId4" Type="http://schemas.openxmlformats.org/officeDocument/2006/relationships/image" Target="../media/image52.jp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52.jpg"/><Relationship Id="rId5" Type="http://schemas.openxmlformats.org/officeDocument/2006/relationships/image" Target="../media/image51.jpg"/><Relationship Id="rId4" Type="http://schemas.openxmlformats.org/officeDocument/2006/relationships/image" Target="../media/image53.jpg"/></Relationships>
</file>

<file path=ppt/slides/_rels/slide3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6.xml"/><Relationship Id="rId1" Type="http://schemas.openxmlformats.org/officeDocument/2006/relationships/slideLayout" Target="../slideLayouts/slideLayout6.xml"/><Relationship Id="rId4" Type="http://schemas.openxmlformats.org/officeDocument/2006/relationships/image" Target="../media/image56.png"/></Relationships>
</file>

<file path=ppt/slides/_rels/slide3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0.xml"/><Relationship Id="rId1" Type="http://schemas.openxmlformats.org/officeDocument/2006/relationships/slideLayout" Target="../slideLayouts/slideLayout6.xml"/><Relationship Id="rId4" Type="http://schemas.openxmlformats.org/officeDocument/2006/relationships/image" Target="../media/image60.sv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3.xml"/><Relationship Id="rId1" Type="http://schemas.openxmlformats.org/officeDocument/2006/relationships/slideLayout" Target="../slideLayouts/slideLayout6.xml"/><Relationship Id="rId4" Type="http://schemas.openxmlformats.org/officeDocument/2006/relationships/image" Target="../media/image62.svg"/></Relationships>
</file>

<file path=ppt/slides/_rels/slide4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4.xml"/><Relationship Id="rId1" Type="http://schemas.openxmlformats.org/officeDocument/2006/relationships/slideLayout" Target="../slideLayouts/slideLayout6.xml"/><Relationship Id="rId4" Type="http://schemas.openxmlformats.org/officeDocument/2006/relationships/image" Target="../media/image64.svg"/></Relationships>
</file>

<file path=ppt/slides/_rels/slide45.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45.xml"/><Relationship Id="rId1" Type="http://schemas.openxmlformats.org/officeDocument/2006/relationships/slideLayout" Target="../slideLayouts/slideLayout6.xml"/><Relationship Id="rId4" Type="http://schemas.openxmlformats.org/officeDocument/2006/relationships/image" Target="../media/image66.jpe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9.xml"/><Relationship Id="rId1" Type="http://schemas.openxmlformats.org/officeDocument/2006/relationships/slideLayout" Target="../slideLayouts/slideLayout6.xml"/><Relationship Id="rId6" Type="http://schemas.openxmlformats.org/officeDocument/2006/relationships/image" Target="../media/image72.svg"/><Relationship Id="rId5" Type="http://schemas.openxmlformats.org/officeDocument/2006/relationships/image" Target="../media/image71.png"/><Relationship Id="rId4" Type="http://schemas.openxmlformats.org/officeDocument/2006/relationships/image" Target="../media/image70.svg"/></Relationships>
</file>

<file path=ppt/slides/_rels/slide5.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10.tiff"/></Relationships>
</file>

<file path=ppt/slides/_rels/slide50.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51.xml.rels><?xml version="1.0" encoding="UTF-8" standalone="yes"?>
<Relationships xmlns="http://schemas.openxmlformats.org/package/2006/relationships"><Relationship Id="rId8" Type="http://schemas.openxmlformats.org/officeDocument/2006/relationships/image" Target="../media/image78.svg"/><Relationship Id="rId3" Type="http://schemas.openxmlformats.org/officeDocument/2006/relationships/image" Target="../media/image73.png"/><Relationship Id="rId7" Type="http://schemas.openxmlformats.org/officeDocument/2006/relationships/image" Target="../media/image77.png"/><Relationship Id="rId2" Type="http://schemas.openxmlformats.org/officeDocument/2006/relationships/notesSlide" Target="../notesSlides/notesSlide51.xml"/><Relationship Id="rId1" Type="http://schemas.openxmlformats.org/officeDocument/2006/relationships/slideLayout" Target="../slideLayouts/slideLayout6.xml"/><Relationship Id="rId6" Type="http://schemas.openxmlformats.org/officeDocument/2006/relationships/image" Target="../media/image76.svg"/><Relationship Id="rId5" Type="http://schemas.openxmlformats.org/officeDocument/2006/relationships/image" Target="../media/image75.png"/><Relationship Id="rId4" Type="http://schemas.openxmlformats.org/officeDocument/2006/relationships/image" Target="../media/image74.svg"/></Relationships>
</file>

<file path=ppt/slides/_rels/slide5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80.svg"/></Relationships>
</file>

<file path=ppt/slides/_rels/slide53.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5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54.xml"/><Relationship Id="rId1" Type="http://schemas.openxmlformats.org/officeDocument/2006/relationships/slideLayout" Target="../slideLayouts/slideLayout2.xml"/><Relationship Id="rId6" Type="http://schemas.openxmlformats.org/officeDocument/2006/relationships/image" Target="../media/image72.svg"/><Relationship Id="rId5" Type="http://schemas.openxmlformats.org/officeDocument/2006/relationships/image" Target="../media/image71.png"/><Relationship Id="rId4" Type="http://schemas.openxmlformats.org/officeDocument/2006/relationships/image" Target="../media/image82.svg"/></Relationships>
</file>

<file path=ppt/slides/_rels/slide55.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55.xml"/><Relationship Id="rId1" Type="http://schemas.openxmlformats.org/officeDocument/2006/relationships/slideLayout" Target="../slideLayouts/slideLayout2.xml"/><Relationship Id="rId6" Type="http://schemas.openxmlformats.org/officeDocument/2006/relationships/image" Target="../media/image72.svg"/><Relationship Id="rId5" Type="http://schemas.openxmlformats.org/officeDocument/2006/relationships/image" Target="../media/image71.png"/><Relationship Id="rId4" Type="http://schemas.openxmlformats.org/officeDocument/2006/relationships/image" Target="../media/image84.svg"/></Relationships>
</file>

<file path=ppt/slides/_rels/slide56.xml.rels><?xml version="1.0" encoding="UTF-8" standalone="yes"?>
<Relationships xmlns="http://schemas.openxmlformats.org/package/2006/relationships"><Relationship Id="rId3" Type="http://schemas.openxmlformats.org/officeDocument/2006/relationships/image" Target="../media/image85.tiff"/><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87.sv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ags" Target="../tags/tag1.xml"/><Relationship Id="rId4" Type="http://schemas.openxmlformats.org/officeDocument/2006/relationships/image" Target="../media/image11.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62.xml"/><Relationship Id="rId1" Type="http://schemas.openxmlformats.org/officeDocument/2006/relationships/slideLayout" Target="../slideLayouts/slideLayout6.xml"/><Relationship Id="rId4" Type="http://schemas.openxmlformats.org/officeDocument/2006/relationships/image" Target="../media/image89.svg"/></Relationships>
</file>

<file path=ppt/slides/_rels/slide63.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69.xml"/><Relationship Id="rId1" Type="http://schemas.openxmlformats.org/officeDocument/2006/relationships/slideLayout" Target="../slideLayouts/slideLayout7.xml"/><Relationship Id="rId4" Type="http://schemas.openxmlformats.org/officeDocument/2006/relationships/image" Target="../media/image93.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13.png"/></Relationships>
</file>

<file path=ppt/slides/_rels/slide70.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70.xml"/><Relationship Id="rId1" Type="http://schemas.openxmlformats.org/officeDocument/2006/relationships/slideLayout" Target="../slideLayouts/slideLayout6.xml"/><Relationship Id="rId4" Type="http://schemas.openxmlformats.org/officeDocument/2006/relationships/image" Target="../media/image95.svg"/></Relationships>
</file>

<file path=ppt/slides/_rels/slide71.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71.xml"/><Relationship Id="rId1" Type="http://schemas.openxmlformats.org/officeDocument/2006/relationships/slideLayout" Target="../slideLayouts/slideLayout6.xml"/><Relationship Id="rId4" Type="http://schemas.openxmlformats.org/officeDocument/2006/relationships/image" Target="../media/image97.svg"/></Relationships>
</file>

<file path=ppt/slides/_rels/slide72.xml.rels><?xml version="1.0" encoding="UTF-8" standalone="yes"?>
<Relationships xmlns="http://schemas.openxmlformats.org/package/2006/relationships"><Relationship Id="rId3" Type="http://schemas.openxmlformats.org/officeDocument/2006/relationships/image" Target="../media/image98.jpeg"/><Relationship Id="rId2" Type="http://schemas.openxmlformats.org/officeDocument/2006/relationships/notesSlide" Target="../notesSlides/notesSlide72.xml"/><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73.xml"/><Relationship Id="rId1" Type="http://schemas.openxmlformats.org/officeDocument/2006/relationships/slideLayout" Target="../slideLayouts/slideLayout6.xml"/><Relationship Id="rId4" Type="http://schemas.openxmlformats.org/officeDocument/2006/relationships/image" Target="../media/image99.svg"/></Relationships>
</file>

<file path=ppt/slides/_rels/slide74.xml.rels><?xml version="1.0" encoding="UTF-8" standalone="yes"?>
<Relationships xmlns="http://schemas.openxmlformats.org/package/2006/relationships"><Relationship Id="rId3" Type="http://schemas.openxmlformats.org/officeDocument/2006/relationships/image" Target="../media/image100.jpeg"/><Relationship Id="rId2" Type="http://schemas.openxmlformats.org/officeDocument/2006/relationships/notesSlide" Target="../notesSlides/notesSlide74.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76.xml"/><Relationship Id="rId1" Type="http://schemas.openxmlformats.org/officeDocument/2006/relationships/slideLayout" Target="../slideLayouts/slideLayout2.xml"/><Relationship Id="rId4" Type="http://schemas.openxmlformats.org/officeDocument/2006/relationships/image" Target="../media/image102.svg"/></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3" Type="http://schemas.openxmlformats.org/officeDocument/2006/relationships/image" Target="../media/image103.JPG"/><Relationship Id="rId2" Type="http://schemas.openxmlformats.org/officeDocument/2006/relationships/notesSlide" Target="../notesSlides/notesSlide78.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104.tiff"/><Relationship Id="rId2" Type="http://schemas.openxmlformats.org/officeDocument/2006/relationships/notesSlide" Target="../notesSlides/notesSlide79.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80.xml"/><Relationship Id="rId1" Type="http://schemas.openxmlformats.org/officeDocument/2006/relationships/slideLayout" Target="../slideLayouts/slideLayout6.xml"/><Relationship Id="rId4" Type="http://schemas.openxmlformats.org/officeDocument/2006/relationships/image" Target="../media/image106.svg"/></Relationships>
</file>

<file path=ppt/slides/_rels/slide81.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81.xml"/><Relationship Id="rId1" Type="http://schemas.openxmlformats.org/officeDocument/2006/relationships/slideLayout" Target="../slideLayouts/slideLayout7.xml"/><Relationship Id="rId4" Type="http://schemas.openxmlformats.org/officeDocument/2006/relationships/image" Target="../media/image108.png"/></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83.xml"/><Relationship Id="rId1" Type="http://schemas.openxmlformats.org/officeDocument/2006/relationships/slideLayout" Target="../slideLayouts/slideLayout7.xml"/><Relationship Id="rId4" Type="http://schemas.openxmlformats.org/officeDocument/2006/relationships/image" Target="../media/image108.png"/></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8" Type="http://schemas.openxmlformats.org/officeDocument/2006/relationships/image" Target="../media/image114.svg"/><Relationship Id="rId3" Type="http://schemas.openxmlformats.org/officeDocument/2006/relationships/image" Target="../media/image109.png"/><Relationship Id="rId7" Type="http://schemas.openxmlformats.org/officeDocument/2006/relationships/image" Target="../media/image113.png"/><Relationship Id="rId2" Type="http://schemas.openxmlformats.org/officeDocument/2006/relationships/notesSlide" Target="../notesSlides/notesSlide86.xml"/><Relationship Id="rId1" Type="http://schemas.openxmlformats.org/officeDocument/2006/relationships/slideLayout" Target="../slideLayouts/slideLayout6.xml"/><Relationship Id="rId6" Type="http://schemas.openxmlformats.org/officeDocument/2006/relationships/image" Target="../media/image112.svg"/><Relationship Id="rId5" Type="http://schemas.openxmlformats.org/officeDocument/2006/relationships/image" Target="../media/image111.png"/><Relationship Id="rId4" Type="http://schemas.openxmlformats.org/officeDocument/2006/relationships/image" Target="../media/image110.svg"/></Relationships>
</file>

<file path=ppt/slides/_rels/slide87.xml.rels><?xml version="1.0" encoding="UTF-8" standalone="yes"?>
<Relationships xmlns="http://schemas.openxmlformats.org/package/2006/relationships"><Relationship Id="rId3" Type="http://schemas.openxmlformats.org/officeDocument/2006/relationships/image" Target="../media/image115.png"/><Relationship Id="rId7" Type="http://schemas.openxmlformats.org/officeDocument/2006/relationships/image" Target="../media/image119.png"/><Relationship Id="rId2" Type="http://schemas.openxmlformats.org/officeDocument/2006/relationships/notesSlide" Target="../notesSlides/notesSlide87.xml"/><Relationship Id="rId1" Type="http://schemas.openxmlformats.org/officeDocument/2006/relationships/slideLayout" Target="../slideLayouts/slideLayout6.xml"/><Relationship Id="rId6" Type="http://schemas.openxmlformats.org/officeDocument/2006/relationships/image" Target="../media/image118.png"/><Relationship Id="rId5" Type="http://schemas.openxmlformats.org/officeDocument/2006/relationships/image" Target="../media/image117.png"/><Relationship Id="rId4" Type="http://schemas.openxmlformats.org/officeDocument/2006/relationships/image" Target="../media/image116.png"/></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89.xml"/><Relationship Id="rId1" Type="http://schemas.openxmlformats.org/officeDocument/2006/relationships/slideLayout" Target="../slideLayouts/slideLayout2.xml"/><Relationship Id="rId4" Type="http://schemas.openxmlformats.org/officeDocument/2006/relationships/image" Target="../media/image118.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17.svg"/></Relationships>
</file>

<file path=ppt/slides/_rels/slide90.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121.jpeg"/><Relationship Id="rId2" Type="http://schemas.openxmlformats.org/officeDocument/2006/relationships/notesSlide" Target="../notesSlides/notesSlide91.xml"/><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92.xml"/><Relationship Id="rId1" Type="http://schemas.openxmlformats.org/officeDocument/2006/relationships/slideLayout" Target="../slideLayouts/slideLayout2.xml"/><Relationship Id="rId4" Type="http://schemas.openxmlformats.org/officeDocument/2006/relationships/image" Target="../media/image116.png"/></Relationships>
</file>

<file path=ppt/slides/_rels/slide93.xml.rels><?xml version="1.0" encoding="UTF-8" standalone="yes"?>
<Relationships xmlns="http://schemas.openxmlformats.org/package/2006/relationships"><Relationship Id="rId3" Type="http://schemas.openxmlformats.org/officeDocument/2006/relationships/image" Target="../media/image122.jpeg"/><Relationship Id="rId2" Type="http://schemas.openxmlformats.org/officeDocument/2006/relationships/notesSlide" Target="../notesSlides/notesSlide93.xml"/><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123.jpe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95.xml"/><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96.xml"/><Relationship Id="rId1" Type="http://schemas.openxmlformats.org/officeDocument/2006/relationships/slideLayout" Target="../slideLayouts/slideLayout2.xml"/><Relationship Id="rId4" Type="http://schemas.openxmlformats.org/officeDocument/2006/relationships/image" Target="../media/image126.svg"/></Relationships>
</file>

<file path=ppt/slides/_rels/slide99.xml.rels><?xml version="1.0" encoding="UTF-8" standalone="yes"?>
<Relationships xmlns="http://schemas.openxmlformats.org/package/2006/relationships"><Relationship Id="rId3" Type="http://schemas.openxmlformats.org/officeDocument/2006/relationships/image" Target="../media/image128.svg"/><Relationship Id="rId2" Type="http://schemas.openxmlformats.org/officeDocument/2006/relationships/image" Target="../media/image12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1ED8053C-AF28-403A-90F2-67A100EDEC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10BCDCE7-03A4-438B-9B4A-0F5E37C4C1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2677" y="456020"/>
            <a:ext cx="6737282" cy="6032228"/>
          </a:xfrm>
          <a:custGeom>
            <a:avLst/>
            <a:gdLst>
              <a:gd name="connsiteX0" fmla="*/ 3069307 w 6737282"/>
              <a:gd name="connsiteY0" fmla="*/ 4550727 h 6032228"/>
              <a:gd name="connsiteX1" fmla="*/ 3741218 w 6737282"/>
              <a:gd name="connsiteY1" fmla="*/ 4550727 h 6032228"/>
              <a:gd name="connsiteX2" fmla="*/ 3772850 w 6737282"/>
              <a:gd name="connsiteY2" fmla="*/ 4554928 h 6032228"/>
              <a:gd name="connsiteX3" fmla="*/ 3794605 w 6737282"/>
              <a:gd name="connsiteY3" fmla="*/ 4564050 h 6032228"/>
              <a:gd name="connsiteX4" fmla="*/ 3781310 w 6737282"/>
              <a:gd name="connsiteY4" fmla="*/ 4587045 h 6032228"/>
              <a:gd name="connsiteX5" fmla="*/ 3310252 w 6737282"/>
              <a:gd name="connsiteY5" fmla="*/ 5401750 h 6032228"/>
              <a:gd name="connsiteX6" fmla="*/ 3029607 w 6737282"/>
              <a:gd name="connsiteY6" fmla="*/ 5564857 h 6032228"/>
              <a:gd name="connsiteX7" fmla="*/ 2804017 w 6737282"/>
              <a:gd name="connsiteY7" fmla="*/ 5564857 h 6032228"/>
              <a:gd name="connsiteX8" fmla="*/ 2777701 w 6737282"/>
              <a:gd name="connsiteY8" fmla="*/ 5564857 h 6032228"/>
              <a:gd name="connsiteX9" fmla="*/ 2752589 w 6737282"/>
              <a:gd name="connsiteY9" fmla="*/ 5521614 h 6032228"/>
              <a:gd name="connsiteX10" fmla="*/ 2629590 w 6737282"/>
              <a:gd name="connsiteY10" fmla="*/ 5309799 h 6032228"/>
              <a:gd name="connsiteX11" fmla="*/ 2629590 w 6737282"/>
              <a:gd name="connsiteY11" fmla="*/ 5191240 h 6032228"/>
              <a:gd name="connsiteX12" fmla="*/ 2966272 w 6737282"/>
              <a:gd name="connsiteY12" fmla="*/ 4611452 h 6032228"/>
              <a:gd name="connsiteX13" fmla="*/ 3069307 w 6737282"/>
              <a:gd name="connsiteY13" fmla="*/ 4550727 h 6032228"/>
              <a:gd name="connsiteX14" fmla="*/ 1224899 w 6737282"/>
              <a:gd name="connsiteY14" fmla="*/ 1805663 h 6032228"/>
              <a:gd name="connsiteX15" fmla="*/ 3029607 w 6737282"/>
              <a:gd name="connsiteY15" fmla="*/ 1805663 h 6032228"/>
              <a:gd name="connsiteX16" fmla="*/ 3310252 w 6737282"/>
              <a:gd name="connsiteY16" fmla="*/ 1968768 h 6032228"/>
              <a:gd name="connsiteX17" fmla="*/ 4210657 w 6737282"/>
              <a:gd name="connsiteY17" fmla="*/ 3526038 h 6032228"/>
              <a:gd name="connsiteX18" fmla="*/ 4210657 w 6737282"/>
              <a:gd name="connsiteY18" fmla="*/ 3844482 h 6032228"/>
              <a:gd name="connsiteX19" fmla="*/ 3876331 w 6737282"/>
              <a:gd name="connsiteY19" fmla="*/ 4422707 h 6032228"/>
              <a:gd name="connsiteX20" fmla="*/ 3848154 w 6737282"/>
              <a:gd name="connsiteY20" fmla="*/ 4471437 h 6032228"/>
              <a:gd name="connsiteX21" fmla="*/ 3849146 w 6737282"/>
              <a:gd name="connsiteY21" fmla="*/ 4471853 h 6032228"/>
              <a:gd name="connsiteX22" fmla="*/ 3898870 w 6737282"/>
              <a:gd name="connsiteY22" fmla="*/ 4522003 h 6032228"/>
              <a:gd name="connsiteX23" fmla="*/ 4277006 w 6737282"/>
              <a:gd name="connsiteY23" fmla="*/ 5175999 h 6032228"/>
              <a:gd name="connsiteX24" fmla="*/ 4277006 w 6737282"/>
              <a:gd name="connsiteY24" fmla="*/ 5309735 h 6032228"/>
              <a:gd name="connsiteX25" fmla="*/ 3898870 w 6737282"/>
              <a:gd name="connsiteY25" fmla="*/ 5963729 h 6032228"/>
              <a:gd name="connsiteX26" fmla="*/ 3781007 w 6737282"/>
              <a:gd name="connsiteY26" fmla="*/ 6032228 h 6032228"/>
              <a:gd name="connsiteX27" fmla="*/ 3023096 w 6737282"/>
              <a:gd name="connsiteY27" fmla="*/ 6032228 h 6032228"/>
              <a:gd name="connsiteX28" fmla="*/ 2906872 w 6737282"/>
              <a:gd name="connsiteY28" fmla="*/ 5963729 h 6032228"/>
              <a:gd name="connsiteX29" fmla="*/ 2703170 w 6737282"/>
              <a:gd name="connsiteY29" fmla="*/ 5612942 h 6032228"/>
              <a:gd name="connsiteX30" fmla="*/ 2680159 w 6737282"/>
              <a:gd name="connsiteY30" fmla="*/ 5573313 h 6032228"/>
              <a:gd name="connsiteX31" fmla="*/ 2698265 w 6737282"/>
              <a:gd name="connsiteY31" fmla="*/ 5573313 h 6032228"/>
              <a:gd name="connsiteX32" fmla="*/ 2783846 w 6737282"/>
              <a:gd name="connsiteY32" fmla="*/ 5573313 h 6032228"/>
              <a:gd name="connsiteX33" fmla="*/ 2821023 w 6737282"/>
              <a:gd name="connsiteY33" fmla="*/ 5637336 h 6032228"/>
              <a:gd name="connsiteX34" fmla="*/ 2963060 w 6737282"/>
              <a:gd name="connsiteY34" fmla="*/ 5881934 h 6032228"/>
              <a:gd name="connsiteX35" fmla="*/ 3066097 w 6737282"/>
              <a:gd name="connsiteY35" fmla="*/ 5942660 h 6032228"/>
              <a:gd name="connsiteX36" fmla="*/ 3738008 w 6737282"/>
              <a:gd name="connsiteY36" fmla="*/ 5942660 h 6032228"/>
              <a:gd name="connsiteX37" fmla="*/ 3842494 w 6737282"/>
              <a:gd name="connsiteY37" fmla="*/ 5881934 h 6032228"/>
              <a:gd name="connsiteX38" fmla="*/ 4177724 w 6737282"/>
              <a:gd name="connsiteY38" fmla="*/ 5302148 h 6032228"/>
              <a:gd name="connsiteX39" fmla="*/ 4177724 w 6737282"/>
              <a:gd name="connsiteY39" fmla="*/ 5183586 h 6032228"/>
              <a:gd name="connsiteX40" fmla="*/ 3842494 w 6737282"/>
              <a:gd name="connsiteY40" fmla="*/ 4603800 h 6032228"/>
              <a:gd name="connsiteX41" fmla="*/ 3798414 w 6737282"/>
              <a:gd name="connsiteY41" fmla="*/ 4559340 h 6032228"/>
              <a:gd name="connsiteX42" fmla="*/ 3793313 w 6737282"/>
              <a:gd name="connsiteY42" fmla="*/ 4557203 h 6032228"/>
              <a:gd name="connsiteX43" fmla="*/ 3820657 w 6737282"/>
              <a:gd name="connsiteY43" fmla="*/ 4509913 h 6032228"/>
              <a:gd name="connsiteX44" fmla="*/ 3840991 w 6737282"/>
              <a:gd name="connsiteY44" fmla="*/ 4474742 h 6032228"/>
              <a:gd name="connsiteX45" fmla="*/ 3819900 w 6737282"/>
              <a:gd name="connsiteY45" fmla="*/ 4465898 h 6032228"/>
              <a:gd name="connsiteX46" fmla="*/ 3784219 w 6737282"/>
              <a:gd name="connsiteY46" fmla="*/ 4461158 h 6032228"/>
              <a:gd name="connsiteX47" fmla="*/ 3026307 w 6737282"/>
              <a:gd name="connsiteY47" fmla="*/ 4461158 h 6032228"/>
              <a:gd name="connsiteX48" fmla="*/ 2910084 w 6737282"/>
              <a:gd name="connsiteY48" fmla="*/ 4529655 h 6032228"/>
              <a:gd name="connsiteX49" fmla="*/ 2530310 w 6737282"/>
              <a:gd name="connsiteY49" fmla="*/ 5183651 h 6032228"/>
              <a:gd name="connsiteX50" fmla="*/ 2530310 w 6737282"/>
              <a:gd name="connsiteY50" fmla="*/ 5317387 h 6032228"/>
              <a:gd name="connsiteX51" fmla="*/ 2655664 w 6737282"/>
              <a:gd name="connsiteY51" fmla="*/ 5533256 h 6032228"/>
              <a:gd name="connsiteX52" fmla="*/ 2674015 w 6737282"/>
              <a:gd name="connsiteY52" fmla="*/ 5564857 h 6032228"/>
              <a:gd name="connsiteX53" fmla="*/ 2589005 w 6737282"/>
              <a:gd name="connsiteY53" fmla="*/ 5564857 h 6032228"/>
              <a:gd name="connsiteX54" fmla="*/ 1224899 w 6737282"/>
              <a:gd name="connsiteY54" fmla="*/ 5564857 h 6032228"/>
              <a:gd name="connsiteX55" fmla="*/ 948151 w 6737282"/>
              <a:gd name="connsiteY55" fmla="*/ 5401750 h 6032228"/>
              <a:gd name="connsiteX56" fmla="*/ 43851 w 6737282"/>
              <a:gd name="connsiteY56" fmla="*/ 3844482 h 6032228"/>
              <a:gd name="connsiteX57" fmla="*/ 43851 w 6737282"/>
              <a:gd name="connsiteY57" fmla="*/ 3526038 h 6032228"/>
              <a:gd name="connsiteX58" fmla="*/ 948151 w 6737282"/>
              <a:gd name="connsiteY58" fmla="*/ 1968768 h 6032228"/>
              <a:gd name="connsiteX59" fmla="*/ 1224899 w 6737282"/>
              <a:gd name="connsiteY59" fmla="*/ 1805663 h 6032228"/>
              <a:gd name="connsiteX60" fmla="*/ 4371720 w 6737282"/>
              <a:gd name="connsiteY60" fmla="*/ 257854 h 6032228"/>
              <a:gd name="connsiteX61" fmla="*/ 5796146 w 6737282"/>
              <a:gd name="connsiteY61" fmla="*/ 257854 h 6032228"/>
              <a:gd name="connsiteX62" fmla="*/ 5999634 w 6737282"/>
              <a:gd name="connsiteY62" fmla="*/ 374270 h 6032228"/>
              <a:gd name="connsiteX63" fmla="*/ 6711846 w 6737282"/>
              <a:gd name="connsiteY63" fmla="*/ 1628971 h 6032228"/>
              <a:gd name="connsiteX64" fmla="*/ 6711846 w 6737282"/>
              <a:gd name="connsiteY64" fmla="*/ 1870427 h 6032228"/>
              <a:gd name="connsiteX65" fmla="*/ 5999634 w 6737282"/>
              <a:gd name="connsiteY65" fmla="*/ 3125126 h 6032228"/>
              <a:gd name="connsiteX66" fmla="*/ 5796146 w 6737282"/>
              <a:gd name="connsiteY66" fmla="*/ 3241542 h 6032228"/>
              <a:gd name="connsiteX67" fmla="*/ 4371720 w 6737282"/>
              <a:gd name="connsiteY67" fmla="*/ 3241542 h 6032228"/>
              <a:gd name="connsiteX68" fmla="*/ 4168233 w 6737282"/>
              <a:gd name="connsiteY68" fmla="*/ 3125126 h 6032228"/>
              <a:gd name="connsiteX69" fmla="*/ 3456020 w 6737282"/>
              <a:gd name="connsiteY69" fmla="*/ 1870427 h 6032228"/>
              <a:gd name="connsiteX70" fmla="*/ 3456020 w 6737282"/>
              <a:gd name="connsiteY70" fmla="*/ 1628971 h 6032228"/>
              <a:gd name="connsiteX71" fmla="*/ 4168233 w 6737282"/>
              <a:gd name="connsiteY71" fmla="*/ 374270 h 6032228"/>
              <a:gd name="connsiteX72" fmla="*/ 4371720 w 6737282"/>
              <a:gd name="connsiteY72" fmla="*/ 257854 h 6032228"/>
              <a:gd name="connsiteX73" fmla="*/ 2350132 w 6737282"/>
              <a:gd name="connsiteY73" fmla="*/ 0 h 6032228"/>
              <a:gd name="connsiteX74" fmla="*/ 3150522 w 6737282"/>
              <a:gd name="connsiteY74" fmla="*/ 0 h 6032228"/>
              <a:gd name="connsiteX75" fmla="*/ 3264863 w 6737282"/>
              <a:gd name="connsiteY75" fmla="*/ 65415 h 6032228"/>
              <a:gd name="connsiteX76" fmla="*/ 3665057 w 6737282"/>
              <a:gd name="connsiteY76" fmla="*/ 770436 h 6032228"/>
              <a:gd name="connsiteX77" fmla="*/ 3665057 w 6737282"/>
              <a:gd name="connsiteY77" fmla="*/ 906111 h 6032228"/>
              <a:gd name="connsiteX78" fmla="*/ 3264863 w 6737282"/>
              <a:gd name="connsiteY78" fmla="*/ 1611131 h 6032228"/>
              <a:gd name="connsiteX79" fmla="*/ 3150522 w 6737282"/>
              <a:gd name="connsiteY79" fmla="*/ 1676547 h 6032228"/>
              <a:gd name="connsiteX80" fmla="*/ 2350132 w 6737282"/>
              <a:gd name="connsiteY80" fmla="*/ 1676547 h 6032228"/>
              <a:gd name="connsiteX81" fmla="*/ 2235791 w 6737282"/>
              <a:gd name="connsiteY81" fmla="*/ 1611131 h 6032228"/>
              <a:gd name="connsiteX82" fmla="*/ 1835596 w 6737282"/>
              <a:gd name="connsiteY82" fmla="*/ 906111 h 6032228"/>
              <a:gd name="connsiteX83" fmla="*/ 1835596 w 6737282"/>
              <a:gd name="connsiteY83" fmla="*/ 770436 h 6032228"/>
              <a:gd name="connsiteX84" fmla="*/ 2235791 w 6737282"/>
              <a:gd name="connsiteY84" fmla="*/ 65415 h 6032228"/>
              <a:gd name="connsiteX85" fmla="*/ 2350132 w 6737282"/>
              <a:gd name="connsiteY85" fmla="*/ 0 h 6032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6737282" h="6032228">
                <a:moveTo>
                  <a:pt x="3069307" y="4550727"/>
                </a:moveTo>
                <a:cubicBezTo>
                  <a:pt x="3069307" y="4550727"/>
                  <a:pt x="3069307" y="4550727"/>
                  <a:pt x="3741218" y="4550727"/>
                </a:cubicBezTo>
                <a:cubicBezTo>
                  <a:pt x="3752102" y="4550727"/>
                  <a:pt x="3762715" y="4552172"/>
                  <a:pt x="3772850" y="4554928"/>
                </a:cubicBezTo>
                <a:lnTo>
                  <a:pt x="3794605" y="4564050"/>
                </a:lnTo>
                <a:lnTo>
                  <a:pt x="3781310" y="4587045"/>
                </a:lnTo>
                <a:cubicBezTo>
                  <a:pt x="3661093" y="4794962"/>
                  <a:pt x="3507216" y="5061097"/>
                  <a:pt x="3310252" y="5401750"/>
                </a:cubicBezTo>
                <a:cubicBezTo>
                  <a:pt x="3251786" y="5502720"/>
                  <a:pt x="3146542" y="5564857"/>
                  <a:pt x="3029607" y="5564857"/>
                </a:cubicBezTo>
                <a:cubicBezTo>
                  <a:pt x="3029607" y="5564857"/>
                  <a:pt x="3029607" y="5564857"/>
                  <a:pt x="2804017" y="5564857"/>
                </a:cubicBezTo>
                <a:lnTo>
                  <a:pt x="2777701" y="5564857"/>
                </a:lnTo>
                <a:lnTo>
                  <a:pt x="2752589" y="5521614"/>
                </a:lnTo>
                <a:cubicBezTo>
                  <a:pt x="2717623" y="5461398"/>
                  <a:pt x="2676936" y="5391332"/>
                  <a:pt x="2629590" y="5309799"/>
                </a:cubicBezTo>
                <a:cubicBezTo>
                  <a:pt x="2607824" y="5273652"/>
                  <a:pt x="2607824" y="5227386"/>
                  <a:pt x="2629590" y="5191240"/>
                </a:cubicBezTo>
                <a:cubicBezTo>
                  <a:pt x="2629590" y="5191240"/>
                  <a:pt x="2629590" y="5191240"/>
                  <a:pt x="2966272" y="4611452"/>
                </a:cubicBezTo>
                <a:cubicBezTo>
                  <a:pt x="2986590" y="4573861"/>
                  <a:pt x="3027221" y="4550727"/>
                  <a:pt x="3069307" y="4550727"/>
                </a:cubicBezTo>
                <a:close/>
                <a:moveTo>
                  <a:pt x="1224899" y="1805663"/>
                </a:moveTo>
                <a:cubicBezTo>
                  <a:pt x="1224899" y="1805663"/>
                  <a:pt x="1224899" y="1805663"/>
                  <a:pt x="3029607" y="1805663"/>
                </a:cubicBezTo>
                <a:cubicBezTo>
                  <a:pt x="3146542" y="1805663"/>
                  <a:pt x="3251786" y="1867798"/>
                  <a:pt x="3310252" y="1968768"/>
                </a:cubicBezTo>
                <a:cubicBezTo>
                  <a:pt x="3310252" y="1968768"/>
                  <a:pt x="3310252" y="1968768"/>
                  <a:pt x="4210657" y="3526038"/>
                </a:cubicBezTo>
                <a:cubicBezTo>
                  <a:pt x="4269126" y="3623125"/>
                  <a:pt x="4269126" y="3747395"/>
                  <a:pt x="4210657" y="3844482"/>
                </a:cubicBezTo>
                <a:cubicBezTo>
                  <a:pt x="4210657" y="3844482"/>
                  <a:pt x="4210657" y="3844482"/>
                  <a:pt x="3876331" y="4422707"/>
                </a:cubicBezTo>
                <a:lnTo>
                  <a:pt x="3848154" y="4471437"/>
                </a:lnTo>
                <a:lnTo>
                  <a:pt x="3849146" y="4471853"/>
                </a:lnTo>
                <a:cubicBezTo>
                  <a:pt x="3869404" y="4483677"/>
                  <a:pt x="3886591" y="4500801"/>
                  <a:pt x="3898870" y="4522003"/>
                </a:cubicBezTo>
                <a:cubicBezTo>
                  <a:pt x="3898870" y="4522003"/>
                  <a:pt x="3898870" y="4522003"/>
                  <a:pt x="4277006" y="5175999"/>
                </a:cubicBezTo>
                <a:cubicBezTo>
                  <a:pt x="4301561" y="5216772"/>
                  <a:pt x="4301561" y="5268961"/>
                  <a:pt x="4277006" y="5309735"/>
                </a:cubicBezTo>
                <a:cubicBezTo>
                  <a:pt x="4277006" y="5309735"/>
                  <a:pt x="4277006" y="5309735"/>
                  <a:pt x="3898870" y="5963729"/>
                </a:cubicBezTo>
                <a:cubicBezTo>
                  <a:pt x="3874314" y="6006133"/>
                  <a:pt x="3830116" y="6032228"/>
                  <a:pt x="3781007" y="6032228"/>
                </a:cubicBezTo>
                <a:cubicBezTo>
                  <a:pt x="3781007" y="6032228"/>
                  <a:pt x="3781007" y="6032228"/>
                  <a:pt x="3023096" y="6032228"/>
                </a:cubicBezTo>
                <a:cubicBezTo>
                  <a:pt x="2975623" y="6032228"/>
                  <a:pt x="2929790" y="6006133"/>
                  <a:pt x="2906872" y="5963729"/>
                </a:cubicBezTo>
                <a:cubicBezTo>
                  <a:pt x="2906872" y="5963729"/>
                  <a:pt x="2906872" y="5963729"/>
                  <a:pt x="2703170" y="5612942"/>
                </a:cubicBezTo>
                <a:lnTo>
                  <a:pt x="2680159" y="5573313"/>
                </a:lnTo>
                <a:lnTo>
                  <a:pt x="2698265" y="5573313"/>
                </a:lnTo>
                <a:lnTo>
                  <a:pt x="2783846" y="5573313"/>
                </a:lnTo>
                <a:lnTo>
                  <a:pt x="2821023" y="5637336"/>
                </a:lnTo>
                <a:cubicBezTo>
                  <a:pt x="2963060" y="5881934"/>
                  <a:pt x="2963060" y="5881934"/>
                  <a:pt x="2963060" y="5881934"/>
                </a:cubicBezTo>
                <a:cubicBezTo>
                  <a:pt x="2983378" y="5919525"/>
                  <a:pt x="3024012" y="5942660"/>
                  <a:pt x="3066097" y="5942660"/>
                </a:cubicBezTo>
                <a:cubicBezTo>
                  <a:pt x="3738008" y="5942660"/>
                  <a:pt x="3738008" y="5942660"/>
                  <a:pt x="3738008" y="5942660"/>
                </a:cubicBezTo>
                <a:cubicBezTo>
                  <a:pt x="3781543" y="5942660"/>
                  <a:pt x="3820726" y="5919525"/>
                  <a:pt x="3842494" y="5881934"/>
                </a:cubicBezTo>
                <a:cubicBezTo>
                  <a:pt x="4177724" y="5302148"/>
                  <a:pt x="4177724" y="5302148"/>
                  <a:pt x="4177724" y="5302148"/>
                </a:cubicBezTo>
                <a:cubicBezTo>
                  <a:pt x="4199492" y="5266000"/>
                  <a:pt x="4199492" y="5219733"/>
                  <a:pt x="4177724" y="5183586"/>
                </a:cubicBezTo>
                <a:cubicBezTo>
                  <a:pt x="3842494" y="4603800"/>
                  <a:pt x="3842494" y="4603800"/>
                  <a:pt x="3842494" y="4603800"/>
                </a:cubicBezTo>
                <a:cubicBezTo>
                  <a:pt x="3831610" y="4585003"/>
                  <a:pt x="3816372" y="4569821"/>
                  <a:pt x="3798414" y="4559340"/>
                </a:cubicBezTo>
                <a:lnTo>
                  <a:pt x="3793313" y="4557203"/>
                </a:lnTo>
                <a:lnTo>
                  <a:pt x="3820657" y="4509913"/>
                </a:lnTo>
                <a:lnTo>
                  <a:pt x="3840991" y="4474742"/>
                </a:lnTo>
                <a:lnTo>
                  <a:pt x="3819900" y="4465898"/>
                </a:lnTo>
                <a:cubicBezTo>
                  <a:pt x="3808466" y="4462788"/>
                  <a:pt x="3796496" y="4461158"/>
                  <a:pt x="3784219" y="4461158"/>
                </a:cubicBezTo>
                <a:cubicBezTo>
                  <a:pt x="3026307" y="4461158"/>
                  <a:pt x="3026307" y="4461158"/>
                  <a:pt x="3026307" y="4461158"/>
                </a:cubicBezTo>
                <a:cubicBezTo>
                  <a:pt x="2978836" y="4461158"/>
                  <a:pt x="2933001" y="4487252"/>
                  <a:pt x="2910084" y="4529655"/>
                </a:cubicBezTo>
                <a:cubicBezTo>
                  <a:pt x="2530310" y="5183651"/>
                  <a:pt x="2530310" y="5183651"/>
                  <a:pt x="2530310" y="5183651"/>
                </a:cubicBezTo>
                <a:cubicBezTo>
                  <a:pt x="2505754" y="5224424"/>
                  <a:pt x="2505754" y="5276613"/>
                  <a:pt x="2530310" y="5317387"/>
                </a:cubicBezTo>
                <a:cubicBezTo>
                  <a:pt x="2577781" y="5399135"/>
                  <a:pt x="2619318" y="5470667"/>
                  <a:pt x="2655664" y="5533256"/>
                </a:cubicBezTo>
                <a:lnTo>
                  <a:pt x="2674015" y="5564857"/>
                </a:lnTo>
                <a:lnTo>
                  <a:pt x="2589005" y="5564857"/>
                </a:lnTo>
                <a:cubicBezTo>
                  <a:pt x="2324644" y="5564857"/>
                  <a:pt x="1901666" y="5564857"/>
                  <a:pt x="1224899" y="5564857"/>
                </a:cubicBezTo>
                <a:cubicBezTo>
                  <a:pt x="1111863" y="5564857"/>
                  <a:pt x="1002722" y="5502720"/>
                  <a:pt x="948151" y="5401750"/>
                </a:cubicBezTo>
                <a:cubicBezTo>
                  <a:pt x="948151" y="5401750"/>
                  <a:pt x="948151" y="5401750"/>
                  <a:pt x="43851" y="3844482"/>
                </a:cubicBezTo>
                <a:cubicBezTo>
                  <a:pt x="-14618" y="3747395"/>
                  <a:pt x="-14618" y="3623125"/>
                  <a:pt x="43851" y="3526038"/>
                </a:cubicBezTo>
                <a:cubicBezTo>
                  <a:pt x="43851" y="3526038"/>
                  <a:pt x="43851" y="3526038"/>
                  <a:pt x="948151" y="1968768"/>
                </a:cubicBezTo>
                <a:cubicBezTo>
                  <a:pt x="1002722" y="1867798"/>
                  <a:pt x="1111863" y="1805663"/>
                  <a:pt x="1224899" y="1805663"/>
                </a:cubicBezTo>
                <a:close/>
                <a:moveTo>
                  <a:pt x="4371720" y="257854"/>
                </a:moveTo>
                <a:cubicBezTo>
                  <a:pt x="5796146" y="257854"/>
                  <a:pt x="5796146" y="257854"/>
                  <a:pt x="5796146" y="257854"/>
                </a:cubicBezTo>
                <a:cubicBezTo>
                  <a:pt x="5868214" y="257854"/>
                  <a:pt x="5961481" y="309594"/>
                  <a:pt x="5999634" y="374270"/>
                </a:cubicBezTo>
                <a:cubicBezTo>
                  <a:pt x="6711846" y="1628971"/>
                  <a:pt x="6711846" y="1628971"/>
                  <a:pt x="6711846" y="1628971"/>
                </a:cubicBezTo>
                <a:cubicBezTo>
                  <a:pt x="6745761" y="1697958"/>
                  <a:pt x="6745761" y="1801438"/>
                  <a:pt x="6711846" y="1870427"/>
                </a:cubicBezTo>
                <a:cubicBezTo>
                  <a:pt x="5999634" y="3125126"/>
                  <a:pt x="5999634" y="3125126"/>
                  <a:pt x="5999634" y="3125126"/>
                </a:cubicBezTo>
                <a:cubicBezTo>
                  <a:pt x="5961481" y="3189803"/>
                  <a:pt x="5868214" y="3241542"/>
                  <a:pt x="5796146" y="3241542"/>
                </a:cubicBezTo>
                <a:lnTo>
                  <a:pt x="4371720" y="3241542"/>
                </a:lnTo>
                <a:cubicBezTo>
                  <a:pt x="4295413" y="3241542"/>
                  <a:pt x="4202148" y="3189803"/>
                  <a:pt x="4168233" y="3125126"/>
                </a:cubicBezTo>
                <a:cubicBezTo>
                  <a:pt x="3456020" y="1870427"/>
                  <a:pt x="3456020" y="1870427"/>
                  <a:pt x="3456020" y="1870427"/>
                </a:cubicBezTo>
                <a:cubicBezTo>
                  <a:pt x="3417865" y="1801438"/>
                  <a:pt x="3417865" y="1697958"/>
                  <a:pt x="3456020" y="1628971"/>
                </a:cubicBezTo>
                <a:cubicBezTo>
                  <a:pt x="4168233" y="374270"/>
                  <a:pt x="4168233" y="374270"/>
                  <a:pt x="4168233" y="374270"/>
                </a:cubicBezTo>
                <a:cubicBezTo>
                  <a:pt x="4202148" y="309594"/>
                  <a:pt x="4295413" y="257854"/>
                  <a:pt x="4371720" y="257854"/>
                </a:cubicBezTo>
                <a:close/>
                <a:moveTo>
                  <a:pt x="2350132" y="0"/>
                </a:moveTo>
                <a:cubicBezTo>
                  <a:pt x="3150522" y="0"/>
                  <a:pt x="3150522" y="0"/>
                  <a:pt x="3150522" y="0"/>
                </a:cubicBezTo>
                <a:cubicBezTo>
                  <a:pt x="3191018" y="0"/>
                  <a:pt x="3243425" y="29073"/>
                  <a:pt x="3264863" y="65415"/>
                </a:cubicBezTo>
                <a:cubicBezTo>
                  <a:pt x="3665057" y="770436"/>
                  <a:pt x="3665057" y="770436"/>
                  <a:pt x="3665057" y="770436"/>
                </a:cubicBezTo>
                <a:cubicBezTo>
                  <a:pt x="3684115" y="809200"/>
                  <a:pt x="3684115" y="867346"/>
                  <a:pt x="3665057" y="906111"/>
                </a:cubicBezTo>
                <a:cubicBezTo>
                  <a:pt x="3264863" y="1611131"/>
                  <a:pt x="3264863" y="1611131"/>
                  <a:pt x="3264863" y="1611131"/>
                </a:cubicBezTo>
                <a:cubicBezTo>
                  <a:pt x="3243425" y="1647474"/>
                  <a:pt x="3191018" y="1676547"/>
                  <a:pt x="3150522" y="1676547"/>
                </a:cubicBezTo>
                <a:lnTo>
                  <a:pt x="2350132" y="1676547"/>
                </a:lnTo>
                <a:cubicBezTo>
                  <a:pt x="2307254" y="1676547"/>
                  <a:pt x="2254848" y="1647474"/>
                  <a:pt x="2235791" y="1611131"/>
                </a:cubicBezTo>
                <a:cubicBezTo>
                  <a:pt x="1835596" y="906111"/>
                  <a:pt x="1835596" y="906111"/>
                  <a:pt x="1835596" y="906111"/>
                </a:cubicBezTo>
                <a:cubicBezTo>
                  <a:pt x="1814157" y="867346"/>
                  <a:pt x="1814157" y="809200"/>
                  <a:pt x="1835596" y="770436"/>
                </a:cubicBezTo>
                <a:cubicBezTo>
                  <a:pt x="2235791" y="65415"/>
                  <a:pt x="2235791" y="65415"/>
                  <a:pt x="2235791" y="65415"/>
                </a:cubicBezTo>
                <a:cubicBezTo>
                  <a:pt x="2254848" y="29073"/>
                  <a:pt x="2307254" y="0"/>
                  <a:pt x="2350132" y="0"/>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222D4E2D-F8E1-694B-A606-D46B0F27D3EB}"/>
              </a:ext>
            </a:extLst>
          </p:cNvPr>
          <p:cNvSpPr>
            <a:spLocks noGrp="1"/>
          </p:cNvSpPr>
          <p:nvPr>
            <p:ph type="title"/>
          </p:nvPr>
        </p:nvSpPr>
        <p:spPr>
          <a:xfrm>
            <a:off x="4937760" y="3865615"/>
            <a:ext cx="6757415" cy="1748006"/>
          </a:xfrm>
        </p:spPr>
        <p:txBody>
          <a:bodyPr vert="horz" lIns="91440" tIns="45720" rIns="91440" bIns="45720" rtlCol="0" anchor="t">
            <a:normAutofit fontScale="90000"/>
          </a:bodyPr>
          <a:lstStyle/>
          <a:p>
            <a:pPr algn="r"/>
            <a:r>
              <a:rPr lang="en-US" sz="4000" dirty="0"/>
              <a:t>A multimethod approach to measuring mental representations of threatening others</a:t>
            </a:r>
          </a:p>
        </p:txBody>
      </p:sp>
      <p:sp>
        <p:nvSpPr>
          <p:cNvPr id="3" name="Content Placeholder 2">
            <a:extLst>
              <a:ext uri="{FF2B5EF4-FFF2-40B4-BE49-F238E27FC236}">
                <a16:creationId xmlns:a16="http://schemas.microsoft.com/office/drawing/2014/main" id="{AE1C4B33-5443-BA45-84C9-A6F79134441C}"/>
              </a:ext>
            </a:extLst>
          </p:cNvPr>
          <p:cNvSpPr>
            <a:spLocks noGrp="1"/>
          </p:cNvSpPr>
          <p:nvPr>
            <p:ph idx="1"/>
          </p:nvPr>
        </p:nvSpPr>
        <p:spPr>
          <a:xfrm>
            <a:off x="7516365" y="917226"/>
            <a:ext cx="4178808" cy="2948389"/>
          </a:xfrm>
        </p:spPr>
        <p:txBody>
          <a:bodyPr vert="horz" lIns="91440" tIns="45720" rIns="91440" bIns="45720" rtlCol="0" anchor="b">
            <a:normAutofit/>
          </a:bodyPr>
          <a:lstStyle/>
          <a:p>
            <a:pPr marL="0" indent="0" algn="r">
              <a:buNone/>
            </a:pPr>
            <a:r>
              <a:rPr lang="en-US" sz="2400"/>
              <a:t>Nick Michalak and Josh Ackerman</a:t>
            </a:r>
          </a:p>
        </p:txBody>
      </p:sp>
      <p:pic>
        <p:nvPicPr>
          <p:cNvPr id="13" name="Graphic 12" descr="Confused face outline">
            <a:extLst>
              <a:ext uri="{FF2B5EF4-FFF2-40B4-BE49-F238E27FC236}">
                <a16:creationId xmlns:a16="http://schemas.microsoft.com/office/drawing/2014/main" id="{EDEA667A-A920-3D45-9A16-3C40EE336E6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53914" y="2934031"/>
            <a:ext cx="2433099" cy="2433099"/>
          </a:xfrm>
          <a:prstGeom prst="rect">
            <a:avLst/>
          </a:prstGeom>
        </p:spPr>
      </p:pic>
      <p:pic>
        <p:nvPicPr>
          <p:cNvPr id="9" name="Graphic 8" descr="Angry face with solid fill">
            <a:extLst>
              <a:ext uri="{FF2B5EF4-FFF2-40B4-BE49-F238E27FC236}">
                <a16:creationId xmlns:a16="http://schemas.microsoft.com/office/drawing/2014/main" id="{7C971309-B349-6647-B233-BE7BBA37581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577477" y="1138176"/>
            <a:ext cx="2135083" cy="2135083"/>
          </a:xfrm>
          <a:prstGeom prst="rect">
            <a:avLst/>
          </a:prstGeom>
        </p:spPr>
      </p:pic>
    </p:spTree>
    <p:extLst>
      <p:ext uri="{BB962C8B-B14F-4D97-AF65-F5344CB8AC3E}">
        <p14:creationId xmlns:p14="http://schemas.microsoft.com/office/powerpoint/2010/main" val="32983785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5" name="Rectangle 134">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314" name="Picture 2" descr="Does the Immune System Differ between Men and Women?">
            <a:extLst>
              <a:ext uri="{FF2B5EF4-FFF2-40B4-BE49-F238E27FC236}">
                <a16:creationId xmlns:a16="http://schemas.microsoft.com/office/drawing/2014/main" id="{B250B6AD-9B93-8D4D-97F3-B70D2A1E9F7F}"/>
              </a:ext>
            </a:extLst>
          </p:cNvPr>
          <p:cNvPicPr>
            <a:picLocks noChangeAspect="1" noChangeArrowheads="1"/>
          </p:cNvPicPr>
          <p:nvPr/>
        </p:nvPicPr>
        <p:blipFill rotWithShape="1">
          <a:blip r:embed="rId3">
            <a:alphaModFix amt="35000"/>
            <a:extLst>
              <a:ext uri="{28A0092B-C50C-407E-A947-70E740481C1C}">
                <a14:useLocalDpi xmlns:a14="http://schemas.microsoft.com/office/drawing/2010/main" val="0"/>
              </a:ext>
            </a:extLst>
          </a:blip>
          <a:srcRect l="1778" r="1" b="1"/>
          <a:stretch/>
        </p:blipFill>
        <p:spPr bwMode="auto">
          <a:xfrm>
            <a:off x="-1" y="10"/>
            <a:ext cx="1219200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BBFAC8C0-EC1F-454B-87A3-33E638A5B6FF}"/>
              </a:ext>
            </a:extLst>
          </p:cNvPr>
          <p:cNvSpPr>
            <a:spLocks noGrp="1"/>
          </p:cNvSpPr>
          <p:nvPr>
            <p:ph type="title"/>
          </p:nvPr>
        </p:nvSpPr>
        <p:spPr>
          <a:xfrm>
            <a:off x="838201" y="1065862"/>
            <a:ext cx="3313164" cy="4726276"/>
          </a:xfrm>
        </p:spPr>
        <p:txBody>
          <a:bodyPr>
            <a:normAutofit/>
          </a:bodyPr>
          <a:lstStyle/>
          <a:p>
            <a:pPr algn="r"/>
            <a:r>
              <a:rPr lang="en-US" sz="4000">
                <a:solidFill>
                  <a:srgbClr val="FFFFFF"/>
                </a:solidFill>
              </a:rPr>
              <a:t>The behavioral immune system</a:t>
            </a:r>
          </a:p>
        </p:txBody>
      </p:sp>
      <p:cxnSp>
        <p:nvCxnSpPr>
          <p:cNvPr id="137" name="Straight Connector 136">
            <a:extLst>
              <a:ext uri="{FF2B5EF4-FFF2-40B4-BE49-F238E27FC236}">
                <a16:creationId xmlns:a16="http://schemas.microsoft.com/office/drawing/2014/main" id="{67182200-4859-4C8D-BCBB-55B245C28B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372"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1146F906-23CE-7842-9B44-BAA20A52584D}"/>
              </a:ext>
            </a:extLst>
          </p:cNvPr>
          <p:cNvSpPr>
            <a:spLocks noGrp="1"/>
          </p:cNvSpPr>
          <p:nvPr>
            <p:ph idx="1"/>
          </p:nvPr>
        </p:nvSpPr>
        <p:spPr>
          <a:xfrm>
            <a:off x="5155379" y="1065862"/>
            <a:ext cx="5744685" cy="4726276"/>
          </a:xfrm>
        </p:spPr>
        <p:txBody>
          <a:bodyPr anchor="ctr">
            <a:normAutofit/>
          </a:bodyPr>
          <a:lstStyle/>
          <a:p>
            <a:pPr marL="0" indent="0">
              <a:buNone/>
            </a:pPr>
            <a:r>
              <a:rPr lang="en-US" sz="3600"/>
              <a:t>A suite of </a:t>
            </a:r>
            <a:r>
              <a:rPr lang="en-US" sz="3600">
                <a:solidFill>
                  <a:schemeClr val="accent4"/>
                </a:solidFill>
              </a:rPr>
              <a:t>psychological and behavioral mechanisms </a:t>
            </a:r>
            <a:r>
              <a:rPr lang="en-US" sz="3600"/>
              <a:t>designed to </a:t>
            </a:r>
            <a:r>
              <a:rPr lang="en-US" sz="3600">
                <a:solidFill>
                  <a:schemeClr val="accent4"/>
                </a:solidFill>
              </a:rPr>
              <a:t>detect</a:t>
            </a:r>
            <a:r>
              <a:rPr lang="en-US" sz="3600"/>
              <a:t> the presence of </a:t>
            </a:r>
            <a:r>
              <a:rPr lang="en-US" sz="3600">
                <a:solidFill>
                  <a:schemeClr val="accent4"/>
                </a:solidFill>
              </a:rPr>
              <a:t>pathogens</a:t>
            </a:r>
            <a:r>
              <a:rPr lang="en-US" sz="3600"/>
              <a:t> and engage appropriate cognitive, emotional, and behavioral responses to </a:t>
            </a:r>
            <a:r>
              <a:rPr lang="en-US" sz="3600">
                <a:solidFill>
                  <a:schemeClr val="accent4"/>
                </a:solidFill>
              </a:rPr>
              <a:t>avoid them</a:t>
            </a:r>
          </a:p>
        </p:txBody>
      </p:sp>
    </p:spTree>
    <p:extLst>
      <p:ext uri="{BB962C8B-B14F-4D97-AF65-F5344CB8AC3E}">
        <p14:creationId xmlns:p14="http://schemas.microsoft.com/office/powerpoint/2010/main" val="15137832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EC3532-6F2D-BC45-BEA5-6F40DD08671D}"/>
              </a:ext>
            </a:extLst>
          </p:cNvPr>
          <p:cNvSpPr>
            <a:spLocks noGrp="1"/>
          </p:cNvSpPr>
          <p:nvPr>
            <p:ph type="title"/>
          </p:nvPr>
        </p:nvSpPr>
        <p:spPr>
          <a:xfrm>
            <a:off x="960100" y="978102"/>
            <a:ext cx="10588434" cy="1062644"/>
          </a:xfrm>
        </p:spPr>
        <p:txBody>
          <a:bodyPr anchor="b">
            <a:normAutofit/>
          </a:bodyPr>
          <a:lstStyle/>
          <a:p>
            <a:r>
              <a:rPr lang="en-US" dirty="0"/>
              <a:t>Methods Takeaways</a:t>
            </a:r>
          </a:p>
        </p:txBody>
      </p:sp>
      <p:cxnSp>
        <p:nvCxnSpPr>
          <p:cNvPr id="10" name="Straight Connector 9">
            <a:extLst>
              <a:ext uri="{FF2B5EF4-FFF2-40B4-BE49-F238E27FC236}">
                <a16:creationId xmlns:a16="http://schemas.microsoft.com/office/drawing/2014/main" id="{39B7FDC9-F0CE-43A7-9F2A-83DD09DC345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47624" y="2265037"/>
            <a:ext cx="10125012" cy="0"/>
          </a:xfrm>
          <a:prstGeom prst="line">
            <a:avLst/>
          </a:prstGeom>
          <a:ln w="158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5" name="Graphic 4" descr="Puzzle">
            <a:extLst>
              <a:ext uri="{FF2B5EF4-FFF2-40B4-BE49-F238E27FC236}">
                <a16:creationId xmlns:a16="http://schemas.microsoft.com/office/drawing/2014/main" id="{297EEF63-9BDC-1B4C-89FF-8BCE4AD5984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333206" y="2811104"/>
            <a:ext cx="2928114" cy="2928114"/>
          </a:xfrm>
          <a:prstGeom prst="rect">
            <a:avLst/>
          </a:prstGeom>
        </p:spPr>
      </p:pic>
      <p:sp>
        <p:nvSpPr>
          <p:cNvPr id="3" name="Content Placeholder 2">
            <a:extLst>
              <a:ext uri="{FF2B5EF4-FFF2-40B4-BE49-F238E27FC236}">
                <a16:creationId xmlns:a16="http://schemas.microsoft.com/office/drawing/2014/main" id="{3381E539-2B0C-CA41-8E49-DB0655361371}"/>
              </a:ext>
            </a:extLst>
          </p:cNvPr>
          <p:cNvSpPr>
            <a:spLocks noGrp="1"/>
          </p:cNvSpPr>
          <p:nvPr>
            <p:ph idx="1"/>
          </p:nvPr>
        </p:nvSpPr>
        <p:spPr>
          <a:xfrm>
            <a:off x="4955354" y="2682433"/>
            <a:ext cx="6282169" cy="3215749"/>
          </a:xfrm>
        </p:spPr>
        <p:txBody>
          <a:bodyPr>
            <a:normAutofit/>
          </a:bodyPr>
          <a:lstStyle/>
          <a:p>
            <a:pPr marL="0" indent="0">
              <a:buNone/>
            </a:pPr>
            <a:r>
              <a:rPr lang="en-US" sz="2200" dirty="0"/>
              <a:t>Trait listing and drawings tasks seemed to elicit expectation-driven results</a:t>
            </a:r>
          </a:p>
          <a:p>
            <a:pPr marL="0" indent="0">
              <a:buNone/>
            </a:pPr>
            <a:endParaRPr lang="en-US" sz="2200" dirty="0"/>
          </a:p>
          <a:p>
            <a:pPr marL="0" indent="0">
              <a:buNone/>
            </a:pPr>
            <a:r>
              <a:rPr lang="en-US" sz="2200" dirty="0"/>
              <a:t>Reverse correlation tasks seemed to elicit less expectation-driven results</a:t>
            </a:r>
          </a:p>
          <a:p>
            <a:pPr marL="0" indent="0">
              <a:buNone/>
            </a:pPr>
            <a:endParaRPr lang="en-US" sz="2200" dirty="0"/>
          </a:p>
          <a:p>
            <a:pPr marL="0" indent="0">
              <a:buNone/>
            </a:pPr>
            <a:r>
              <a:rPr lang="en-US" sz="2200" dirty="0"/>
              <a:t>Different mental representation methods can yield hard-to-reconcile results</a:t>
            </a:r>
          </a:p>
        </p:txBody>
      </p:sp>
    </p:spTree>
    <p:extLst>
      <p:ext uri="{BB962C8B-B14F-4D97-AF65-F5344CB8AC3E}">
        <p14:creationId xmlns:p14="http://schemas.microsoft.com/office/powerpoint/2010/main" val="201419004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EC3532-6F2D-BC45-BEA5-6F40DD08671D}"/>
              </a:ext>
            </a:extLst>
          </p:cNvPr>
          <p:cNvSpPr>
            <a:spLocks noGrp="1"/>
          </p:cNvSpPr>
          <p:nvPr>
            <p:ph type="title"/>
          </p:nvPr>
        </p:nvSpPr>
        <p:spPr>
          <a:xfrm>
            <a:off x="960100" y="978102"/>
            <a:ext cx="10588434" cy="1062644"/>
          </a:xfrm>
        </p:spPr>
        <p:txBody>
          <a:bodyPr anchor="b">
            <a:normAutofit/>
          </a:bodyPr>
          <a:lstStyle/>
          <a:p>
            <a:r>
              <a:rPr lang="en-US" dirty="0"/>
              <a:t>Theoretical Takeaways</a:t>
            </a:r>
          </a:p>
        </p:txBody>
      </p:sp>
      <p:cxnSp>
        <p:nvCxnSpPr>
          <p:cNvPr id="10" name="Straight Connector 9">
            <a:extLst>
              <a:ext uri="{FF2B5EF4-FFF2-40B4-BE49-F238E27FC236}">
                <a16:creationId xmlns:a16="http://schemas.microsoft.com/office/drawing/2014/main" id="{39B7FDC9-F0CE-43A7-9F2A-83DD09DC345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47624" y="2265037"/>
            <a:ext cx="10125012" cy="0"/>
          </a:xfrm>
          <a:prstGeom prst="line">
            <a:avLst/>
          </a:prstGeom>
          <a:ln w="158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5" name="Graphic 4" descr="Couch">
            <a:extLst>
              <a:ext uri="{FF2B5EF4-FFF2-40B4-BE49-F238E27FC236}">
                <a16:creationId xmlns:a16="http://schemas.microsoft.com/office/drawing/2014/main" id="{EE934CDA-28CD-FA46-9946-D48FDDE5AB1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333206" y="2811104"/>
            <a:ext cx="2928114" cy="2928114"/>
          </a:xfrm>
          <a:prstGeom prst="rect">
            <a:avLst/>
          </a:prstGeom>
        </p:spPr>
      </p:pic>
      <p:sp>
        <p:nvSpPr>
          <p:cNvPr id="3" name="Content Placeholder 2">
            <a:extLst>
              <a:ext uri="{FF2B5EF4-FFF2-40B4-BE49-F238E27FC236}">
                <a16:creationId xmlns:a16="http://schemas.microsoft.com/office/drawing/2014/main" id="{3381E539-2B0C-CA41-8E49-DB0655361371}"/>
              </a:ext>
            </a:extLst>
          </p:cNvPr>
          <p:cNvSpPr>
            <a:spLocks noGrp="1"/>
          </p:cNvSpPr>
          <p:nvPr>
            <p:ph idx="1"/>
          </p:nvPr>
        </p:nvSpPr>
        <p:spPr>
          <a:xfrm>
            <a:off x="4955354" y="2682433"/>
            <a:ext cx="6282169" cy="3215749"/>
          </a:xfrm>
        </p:spPr>
        <p:txBody>
          <a:bodyPr>
            <a:normAutofit/>
          </a:bodyPr>
          <a:lstStyle/>
          <a:p>
            <a:pPr marL="0" indent="0">
              <a:buNone/>
            </a:pPr>
            <a:r>
              <a:rPr lang="en-US" sz="2400" dirty="0"/>
              <a:t>People can mentally distinguish between different kinds of threatening others</a:t>
            </a:r>
          </a:p>
          <a:p>
            <a:pPr marL="0" indent="0">
              <a:buNone/>
            </a:pPr>
            <a:endParaRPr lang="en-US" sz="2400" dirty="0"/>
          </a:p>
          <a:p>
            <a:pPr marL="0" indent="0">
              <a:buNone/>
            </a:pPr>
            <a:r>
              <a:rPr lang="en-US" sz="2400" dirty="0"/>
              <a:t>“Constrained” or “Implicit” or “Automatic” mental representations of threats could be less threat-specific</a:t>
            </a:r>
          </a:p>
        </p:txBody>
      </p:sp>
    </p:spTree>
    <p:extLst>
      <p:ext uri="{BB962C8B-B14F-4D97-AF65-F5344CB8AC3E}">
        <p14:creationId xmlns:p14="http://schemas.microsoft.com/office/powerpoint/2010/main" val="383781609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68A4132F-DEC6-4332-A00C-A11AD4519B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descr="Blograrian: VREs and the Open Era: Open Science Framework for Research  Collaboration and Visibility">
            <a:extLst>
              <a:ext uri="{FF2B5EF4-FFF2-40B4-BE49-F238E27FC236}">
                <a16:creationId xmlns:a16="http://schemas.microsoft.com/office/drawing/2014/main" id="{BF2238B8-CB0E-9344-8665-5B718FE0A310}"/>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390796" y="1445583"/>
            <a:ext cx="4378880" cy="2295137"/>
          </a:xfrm>
          <a:prstGeom prst="rect">
            <a:avLst/>
          </a:prstGeom>
          <a:noFill/>
          <a:extLst>
            <a:ext uri="{909E8E84-426E-40DD-AFC4-6F175D3DCCD1}">
              <a14:hiddenFill xmlns:a14="http://schemas.microsoft.com/office/drawing/2010/main">
                <a:solidFill>
                  <a:srgbClr val="FFFFFF"/>
                </a:solidFill>
              </a14:hiddenFill>
            </a:ext>
          </a:extLst>
        </p:spPr>
      </p:pic>
      <p:sp>
        <p:nvSpPr>
          <p:cNvPr id="73" name="Freeform: Shape 72">
            <a:extLst>
              <a:ext uri="{FF2B5EF4-FFF2-40B4-BE49-F238E27FC236}">
                <a16:creationId xmlns:a16="http://schemas.microsoft.com/office/drawing/2014/main" id="{9B38642C-62C4-4E31-A5D3-BB1DD8CA39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663583" cy="6858478"/>
          </a:xfrm>
          <a:custGeom>
            <a:avLst/>
            <a:gdLst>
              <a:gd name="connsiteX0" fmla="*/ 0 w 8663583"/>
              <a:gd name="connsiteY0" fmla="*/ 0 h 6858478"/>
              <a:gd name="connsiteX1" fmla="*/ 480486 w 8663583"/>
              <a:gd name="connsiteY1" fmla="*/ 0 h 6858478"/>
              <a:gd name="connsiteX2" fmla="*/ 4415403 w 8663583"/>
              <a:gd name="connsiteY2" fmla="*/ 0 h 6858478"/>
              <a:gd name="connsiteX3" fmla="*/ 5481631 w 8663583"/>
              <a:gd name="connsiteY3" fmla="*/ 0 h 6858478"/>
              <a:gd name="connsiteX4" fmla="*/ 5487208 w 8663583"/>
              <a:gd name="connsiteY4" fmla="*/ 0 h 6858478"/>
              <a:gd name="connsiteX5" fmla="*/ 8663583 w 8663583"/>
              <a:gd name="connsiteY5" fmla="*/ 6858478 h 6858478"/>
              <a:gd name="connsiteX6" fmla="*/ 1239028 w 8663583"/>
              <a:gd name="connsiteY6" fmla="*/ 6858478 h 6858478"/>
              <a:gd name="connsiteX7" fmla="*/ 1239288 w 8663583"/>
              <a:gd name="connsiteY7" fmla="*/ 6857916 h 6858478"/>
              <a:gd name="connsiteX8" fmla="*/ 480486 w 8663583"/>
              <a:gd name="connsiteY8" fmla="*/ 6857916 h 6858478"/>
              <a:gd name="connsiteX9" fmla="*/ 480486 w 8663583"/>
              <a:gd name="connsiteY9" fmla="*/ 6858000 h 6858478"/>
              <a:gd name="connsiteX10" fmla="*/ 0 w 8663583"/>
              <a:gd name="connsiteY10" fmla="*/ 685800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663583" h="6858478">
                <a:moveTo>
                  <a:pt x="0" y="0"/>
                </a:moveTo>
                <a:lnTo>
                  <a:pt x="480486" y="0"/>
                </a:lnTo>
                <a:lnTo>
                  <a:pt x="4415403" y="0"/>
                </a:lnTo>
                <a:lnTo>
                  <a:pt x="5481631" y="0"/>
                </a:lnTo>
                <a:lnTo>
                  <a:pt x="5487208" y="0"/>
                </a:lnTo>
                <a:lnTo>
                  <a:pt x="8663583" y="6858478"/>
                </a:lnTo>
                <a:lnTo>
                  <a:pt x="1239028" y="6858478"/>
                </a:lnTo>
                <a:lnTo>
                  <a:pt x="1239288" y="6857916"/>
                </a:lnTo>
                <a:lnTo>
                  <a:pt x="480486" y="6857916"/>
                </a:lnTo>
                <a:lnTo>
                  <a:pt x="480486" y="6858000"/>
                </a:lnTo>
                <a:lnTo>
                  <a:pt x="0" y="685800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5" name="Freeform: Shape 74">
            <a:extLst>
              <a:ext uri="{FF2B5EF4-FFF2-40B4-BE49-F238E27FC236}">
                <a16:creationId xmlns:a16="http://schemas.microsoft.com/office/drawing/2014/main" id="{A9F66240-8C38-4069-A5C9-2D3FCD97ED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234957" cy="6858478"/>
          </a:xfrm>
          <a:custGeom>
            <a:avLst/>
            <a:gdLst>
              <a:gd name="connsiteX0" fmla="*/ 156905 w 8234957"/>
              <a:gd name="connsiteY0" fmla="*/ 0 h 6858478"/>
              <a:gd name="connsiteX1" fmla="*/ 3986777 w 8234957"/>
              <a:gd name="connsiteY1" fmla="*/ 0 h 6858478"/>
              <a:gd name="connsiteX2" fmla="*/ 5053005 w 8234957"/>
              <a:gd name="connsiteY2" fmla="*/ 0 h 6858478"/>
              <a:gd name="connsiteX3" fmla="*/ 5058582 w 8234957"/>
              <a:gd name="connsiteY3" fmla="*/ 0 h 6858478"/>
              <a:gd name="connsiteX4" fmla="*/ 8234957 w 8234957"/>
              <a:gd name="connsiteY4" fmla="*/ 6858478 h 6858478"/>
              <a:gd name="connsiteX5" fmla="*/ 810402 w 8234957"/>
              <a:gd name="connsiteY5" fmla="*/ 6858478 h 6858478"/>
              <a:gd name="connsiteX6" fmla="*/ 810662 w 8234957"/>
              <a:gd name="connsiteY6" fmla="*/ 6857916 h 6858478"/>
              <a:gd name="connsiteX7" fmla="*/ 156905 w 8234957"/>
              <a:gd name="connsiteY7" fmla="*/ 6857916 h 6858478"/>
              <a:gd name="connsiteX8" fmla="*/ 156905 w 8234957"/>
              <a:gd name="connsiteY8" fmla="*/ 6858478 h 6858478"/>
              <a:gd name="connsiteX9" fmla="*/ 0 w 8234957"/>
              <a:gd name="connsiteY9" fmla="*/ 6858478 h 6858478"/>
              <a:gd name="connsiteX10" fmla="*/ 0 w 8234957"/>
              <a:gd name="connsiteY10" fmla="*/ 479 h 6858478"/>
              <a:gd name="connsiteX11" fmla="*/ 156905 w 8234957"/>
              <a:gd name="connsiteY11" fmla="*/ 479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234957" h="6858478">
                <a:moveTo>
                  <a:pt x="156905" y="0"/>
                </a:moveTo>
                <a:lnTo>
                  <a:pt x="3986777" y="0"/>
                </a:lnTo>
                <a:lnTo>
                  <a:pt x="5053005" y="0"/>
                </a:lnTo>
                <a:lnTo>
                  <a:pt x="5058582" y="0"/>
                </a:lnTo>
                <a:lnTo>
                  <a:pt x="8234957" y="6858478"/>
                </a:lnTo>
                <a:lnTo>
                  <a:pt x="810402" y="6858478"/>
                </a:lnTo>
                <a:lnTo>
                  <a:pt x="810662" y="6857916"/>
                </a:lnTo>
                <a:lnTo>
                  <a:pt x="156905" y="6857916"/>
                </a:lnTo>
                <a:lnTo>
                  <a:pt x="156905" y="6858478"/>
                </a:lnTo>
                <a:lnTo>
                  <a:pt x="0" y="6858478"/>
                </a:lnTo>
                <a:lnTo>
                  <a:pt x="0" y="479"/>
                </a:lnTo>
                <a:lnTo>
                  <a:pt x="156905" y="479"/>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B34F6333-71ED-DB46-B78A-454181736674}"/>
              </a:ext>
            </a:extLst>
          </p:cNvPr>
          <p:cNvSpPr>
            <a:spLocks noGrp="1"/>
          </p:cNvSpPr>
          <p:nvPr>
            <p:ph type="title"/>
          </p:nvPr>
        </p:nvSpPr>
        <p:spPr>
          <a:xfrm>
            <a:off x="804672" y="365125"/>
            <a:ext cx="4378881" cy="1325563"/>
          </a:xfrm>
        </p:spPr>
        <p:txBody>
          <a:bodyPr>
            <a:normAutofit/>
          </a:bodyPr>
          <a:lstStyle/>
          <a:p>
            <a:r>
              <a:rPr lang="en-US" dirty="0"/>
              <a:t>Open Science</a:t>
            </a:r>
          </a:p>
        </p:txBody>
      </p:sp>
      <p:sp>
        <p:nvSpPr>
          <p:cNvPr id="3" name="Content Placeholder 2">
            <a:extLst>
              <a:ext uri="{FF2B5EF4-FFF2-40B4-BE49-F238E27FC236}">
                <a16:creationId xmlns:a16="http://schemas.microsoft.com/office/drawing/2014/main" id="{A399AA15-D0A2-8B4F-8989-9BB3414AB9DC}"/>
              </a:ext>
            </a:extLst>
          </p:cNvPr>
          <p:cNvSpPr>
            <a:spLocks noGrp="1"/>
          </p:cNvSpPr>
          <p:nvPr>
            <p:ph idx="1"/>
          </p:nvPr>
        </p:nvSpPr>
        <p:spPr>
          <a:xfrm>
            <a:off x="804672" y="2020824"/>
            <a:ext cx="5076090" cy="4151376"/>
          </a:xfrm>
        </p:spPr>
        <p:txBody>
          <a:bodyPr>
            <a:normAutofit lnSpcReduction="10000"/>
          </a:bodyPr>
          <a:lstStyle/>
          <a:p>
            <a:pPr marL="0" indent="0">
              <a:buNone/>
            </a:pPr>
            <a:r>
              <a:rPr lang="en-US" sz="2400" dirty="0"/>
              <a:t>Theoretically-motivated exploratory studies</a:t>
            </a:r>
          </a:p>
          <a:p>
            <a:pPr marL="0" indent="0">
              <a:buNone/>
            </a:pPr>
            <a:endParaRPr lang="en-US" sz="2400" dirty="0"/>
          </a:p>
          <a:p>
            <a:pPr marL="0" indent="0">
              <a:buNone/>
            </a:pPr>
            <a:r>
              <a:rPr lang="en-US" sz="2400" dirty="0"/>
              <a:t>We preregistered nearly every study</a:t>
            </a:r>
          </a:p>
          <a:p>
            <a:pPr marL="0" indent="0">
              <a:buNone/>
            </a:pPr>
            <a:endParaRPr lang="en-US" sz="2400" dirty="0"/>
          </a:p>
          <a:p>
            <a:pPr marL="0" indent="0">
              <a:buNone/>
            </a:pPr>
            <a:r>
              <a:rPr lang="en-US" sz="2400" dirty="0"/>
              <a:t>We’ve made all our preregistrations, materials, data, and analysis scripts available in an online repository</a:t>
            </a:r>
          </a:p>
          <a:p>
            <a:pPr marL="0" indent="0">
              <a:buNone/>
            </a:pPr>
            <a:endParaRPr lang="en-US" sz="2400" dirty="0"/>
          </a:p>
          <a:p>
            <a:pPr marL="0" indent="0">
              <a:buNone/>
            </a:pPr>
            <a:r>
              <a:rPr lang="en-US" sz="2400" dirty="0"/>
              <a:t>None of this make the studies better, just </a:t>
            </a:r>
            <a:r>
              <a:rPr lang="en-US" sz="2400" dirty="0">
                <a:solidFill>
                  <a:schemeClr val="accent2"/>
                </a:solidFill>
              </a:rPr>
              <a:t>more</a:t>
            </a:r>
            <a:r>
              <a:rPr lang="en-US" sz="2400" dirty="0"/>
              <a:t> </a:t>
            </a:r>
            <a:r>
              <a:rPr lang="en-US" sz="2400" dirty="0">
                <a:solidFill>
                  <a:schemeClr val="accent2"/>
                </a:solidFill>
              </a:rPr>
              <a:t>verifiable</a:t>
            </a:r>
          </a:p>
          <a:p>
            <a:pPr marL="0" indent="0">
              <a:buNone/>
            </a:pPr>
            <a:endParaRPr lang="en-US" sz="2400" dirty="0"/>
          </a:p>
        </p:txBody>
      </p:sp>
    </p:spTree>
    <p:extLst>
      <p:ext uri="{BB962C8B-B14F-4D97-AF65-F5344CB8AC3E}">
        <p14:creationId xmlns:p14="http://schemas.microsoft.com/office/powerpoint/2010/main" val="374182012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3E5445C6-DD42-4979-86FF-03730E8C6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734" y="321733"/>
            <a:ext cx="11573488" cy="6214534"/>
          </a:xfrm>
          <a:prstGeom prst="rect">
            <a:avLst/>
          </a:prstGeom>
          <a:solidFill>
            <a:schemeClr val="bg1">
              <a:lumMod val="75000"/>
              <a:lumOff val="25000"/>
            </a:schemeClr>
          </a:solidFill>
          <a:ln w="127000" cap="sq" cmpd="thinThick">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D9144AF3-74EB-0348-9A2A-5D4E7852067F}"/>
              </a:ext>
            </a:extLst>
          </p:cNvPr>
          <p:cNvSpPr>
            <a:spLocks noGrp="1"/>
          </p:cNvSpPr>
          <p:nvPr>
            <p:ph type="title"/>
          </p:nvPr>
        </p:nvSpPr>
        <p:spPr>
          <a:xfrm>
            <a:off x="1524000" y="1122362"/>
            <a:ext cx="9144000" cy="2840037"/>
          </a:xfrm>
        </p:spPr>
        <p:txBody>
          <a:bodyPr vert="horz" lIns="91440" tIns="45720" rIns="91440" bIns="45720" rtlCol="0" anchor="b">
            <a:normAutofit/>
          </a:bodyPr>
          <a:lstStyle/>
          <a:p>
            <a:pPr algn="ctr"/>
            <a:r>
              <a:rPr lang="en-US" sz="2300" b="1" kern="1200" dirty="0">
                <a:solidFill>
                  <a:schemeClr val="tx1"/>
                </a:solidFill>
                <a:latin typeface="+mj-lt"/>
                <a:ea typeface="+mj-ea"/>
                <a:cs typeface="+mj-cs"/>
              </a:rPr>
              <a:t>Michalak, N. M., &amp; Ackerman, J. M. (2020).  A Multimethod Approach to Measuring Mental Representations of Threatening Others. </a:t>
            </a:r>
            <a:r>
              <a:rPr lang="en-US" sz="2300" b="1" i="1" kern="1200" dirty="0">
                <a:solidFill>
                  <a:schemeClr val="tx1"/>
                </a:solidFill>
                <a:latin typeface="+mj-lt"/>
                <a:ea typeface="+mj-ea"/>
                <a:cs typeface="+mj-cs"/>
              </a:rPr>
              <a:t>Journal of Experimental Psychology: General</a:t>
            </a:r>
            <a:r>
              <a:rPr lang="en-US" sz="2300" b="1" kern="1200" dirty="0">
                <a:solidFill>
                  <a:schemeClr val="tx1"/>
                </a:solidFill>
                <a:latin typeface="+mj-lt"/>
                <a:ea typeface="+mj-ea"/>
                <a:cs typeface="+mj-cs"/>
              </a:rPr>
              <a:t>. </a:t>
            </a:r>
            <a:r>
              <a:rPr lang="en-US" sz="2300" kern="1200" dirty="0">
                <a:solidFill>
                  <a:schemeClr val="tx1"/>
                </a:solidFill>
                <a:latin typeface="+mj-lt"/>
                <a:ea typeface="+mj-ea"/>
                <a:cs typeface="+mj-cs"/>
                <a:hlinkClick r:id="rId2"/>
              </a:rPr>
              <a:t>http://dx.doi.org/10.1037/xge0000781</a:t>
            </a:r>
            <a:br>
              <a:rPr lang="en-US" sz="2300" kern="1200" dirty="0">
                <a:solidFill>
                  <a:schemeClr val="tx1"/>
                </a:solidFill>
                <a:latin typeface="+mj-lt"/>
                <a:ea typeface="+mj-ea"/>
                <a:cs typeface="+mj-cs"/>
              </a:rPr>
            </a:br>
            <a:br>
              <a:rPr lang="en-US" sz="2300" kern="1200" dirty="0">
                <a:solidFill>
                  <a:schemeClr val="tx1"/>
                </a:solidFill>
                <a:latin typeface="+mj-lt"/>
                <a:ea typeface="+mj-ea"/>
                <a:cs typeface="+mj-cs"/>
              </a:rPr>
            </a:br>
            <a:r>
              <a:rPr lang="en-US" sz="2300" b="1" kern="1200" dirty="0">
                <a:solidFill>
                  <a:schemeClr val="tx1"/>
                </a:solidFill>
                <a:latin typeface="+mj-lt"/>
                <a:ea typeface="+mj-ea"/>
                <a:cs typeface="+mj-cs"/>
              </a:rPr>
              <a:t>Online Repository </a:t>
            </a:r>
            <a:r>
              <a:rPr lang="en-US" sz="2300" kern="1200" dirty="0">
                <a:solidFill>
                  <a:schemeClr val="tx1"/>
                </a:solidFill>
                <a:latin typeface="+mj-lt"/>
                <a:ea typeface="+mj-ea"/>
                <a:cs typeface="+mj-cs"/>
                <a:hlinkClick r:id="rId3"/>
              </a:rPr>
              <a:t>https://osf.io/84vdp/</a:t>
            </a:r>
            <a:r>
              <a:rPr lang="en-US" sz="2300" kern="1200" dirty="0">
                <a:solidFill>
                  <a:schemeClr val="tx1"/>
                </a:solidFill>
                <a:latin typeface="+mj-lt"/>
                <a:ea typeface="+mj-ea"/>
                <a:cs typeface="+mj-cs"/>
              </a:rPr>
              <a:t> </a:t>
            </a:r>
            <a:br>
              <a:rPr lang="en-US" sz="2300" kern="1200" dirty="0">
                <a:solidFill>
                  <a:schemeClr val="tx1"/>
                </a:solidFill>
                <a:latin typeface="+mj-lt"/>
                <a:ea typeface="+mj-ea"/>
                <a:cs typeface="+mj-cs"/>
              </a:rPr>
            </a:br>
            <a:endParaRPr lang="en-US" sz="2300" kern="1200" dirty="0">
              <a:solidFill>
                <a:schemeClr val="tx1"/>
              </a:solidFill>
              <a:latin typeface="+mj-lt"/>
              <a:ea typeface="+mj-ea"/>
              <a:cs typeface="+mj-cs"/>
            </a:endParaRPr>
          </a:p>
        </p:txBody>
      </p:sp>
      <p:cxnSp>
        <p:nvCxnSpPr>
          <p:cNvPr id="35" name="Straight Connector 34">
            <a:extLst>
              <a:ext uri="{FF2B5EF4-FFF2-40B4-BE49-F238E27FC236}">
                <a16:creationId xmlns:a16="http://schemas.microsoft.com/office/drawing/2014/main" id="{45000665-DFC7-417E-8FD7-516A0F15C9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4109417"/>
            <a:ext cx="2743200" cy="0"/>
          </a:xfrm>
          <a:prstGeom prst="line">
            <a:avLst/>
          </a:prstGeom>
          <a:ln w="127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997681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E5445C6-DD42-4979-86FF-03730E8C6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734" y="321733"/>
            <a:ext cx="11573488" cy="6214534"/>
          </a:xfrm>
          <a:prstGeom prst="rect">
            <a:avLst/>
          </a:prstGeom>
          <a:solidFill>
            <a:schemeClr val="bg1">
              <a:lumMod val="75000"/>
              <a:lumOff val="25000"/>
            </a:schemeClr>
          </a:solidFill>
          <a:ln w="127000" cap="sq" cmpd="thinThick">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A711A3B-8D51-BC4E-99E0-FAE0F0F19BAC}"/>
              </a:ext>
            </a:extLst>
          </p:cNvPr>
          <p:cNvSpPr>
            <a:spLocks noGrp="1"/>
          </p:cNvSpPr>
          <p:nvPr>
            <p:ph type="title"/>
          </p:nvPr>
        </p:nvSpPr>
        <p:spPr>
          <a:xfrm>
            <a:off x="1524000" y="1122362"/>
            <a:ext cx="9144000" cy="2840037"/>
          </a:xfrm>
        </p:spPr>
        <p:txBody>
          <a:bodyPr vert="horz" lIns="91440" tIns="45720" rIns="91440" bIns="45720" rtlCol="0" anchor="b">
            <a:normAutofit/>
          </a:bodyPr>
          <a:lstStyle/>
          <a:p>
            <a:pPr algn="ctr"/>
            <a:r>
              <a:rPr lang="en-US" sz="5800" kern="1200" dirty="0">
                <a:solidFill>
                  <a:schemeClr val="tx1"/>
                </a:solidFill>
                <a:latin typeface="+mj-lt"/>
                <a:ea typeface="+mj-ea"/>
                <a:cs typeface="+mj-cs"/>
              </a:rPr>
              <a:t>Thank you</a:t>
            </a:r>
          </a:p>
        </p:txBody>
      </p:sp>
      <p:sp>
        <p:nvSpPr>
          <p:cNvPr id="3" name="Content Placeholder 2">
            <a:extLst>
              <a:ext uri="{FF2B5EF4-FFF2-40B4-BE49-F238E27FC236}">
                <a16:creationId xmlns:a16="http://schemas.microsoft.com/office/drawing/2014/main" id="{0F1EF7B8-D7CE-4842-80A1-731039E70C39}"/>
              </a:ext>
            </a:extLst>
          </p:cNvPr>
          <p:cNvSpPr>
            <a:spLocks noGrp="1"/>
          </p:cNvSpPr>
          <p:nvPr>
            <p:ph idx="1"/>
          </p:nvPr>
        </p:nvSpPr>
        <p:spPr>
          <a:xfrm>
            <a:off x="1524000" y="4256436"/>
            <a:ext cx="9144000" cy="1600818"/>
          </a:xfrm>
        </p:spPr>
        <p:txBody>
          <a:bodyPr vert="horz" lIns="91440" tIns="45720" rIns="91440" bIns="45720" rtlCol="0">
            <a:normAutofit/>
          </a:bodyPr>
          <a:lstStyle/>
          <a:p>
            <a:pPr marL="0" indent="0" algn="ctr">
              <a:buNone/>
            </a:pPr>
            <a:r>
              <a:rPr lang="en-US" sz="2400" kern="1200" dirty="0">
                <a:solidFill>
                  <a:schemeClr val="accent1">
                    <a:lumMod val="60000"/>
                    <a:lumOff val="40000"/>
                  </a:schemeClr>
                </a:solidFill>
                <a:latin typeface="+mn-lt"/>
                <a:ea typeface="+mn-ea"/>
                <a:cs typeface="+mn-cs"/>
                <a:hlinkClick r:id="rId3"/>
              </a:rPr>
              <a:t>nickmichalak.com</a:t>
            </a:r>
            <a:endParaRPr lang="en-US" sz="2400" kern="1200" dirty="0">
              <a:solidFill>
                <a:schemeClr val="accent1">
                  <a:lumMod val="60000"/>
                  <a:lumOff val="40000"/>
                </a:schemeClr>
              </a:solidFill>
              <a:latin typeface="+mn-lt"/>
              <a:ea typeface="+mn-ea"/>
              <a:cs typeface="+mn-cs"/>
            </a:endParaRPr>
          </a:p>
        </p:txBody>
      </p:sp>
      <p:cxnSp>
        <p:nvCxnSpPr>
          <p:cNvPr id="12" name="Straight Connector 11">
            <a:extLst>
              <a:ext uri="{FF2B5EF4-FFF2-40B4-BE49-F238E27FC236}">
                <a16:creationId xmlns:a16="http://schemas.microsoft.com/office/drawing/2014/main" id="{45000665-DFC7-417E-8FD7-516A0F15C9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4109417"/>
            <a:ext cx="2743200" cy="0"/>
          </a:xfrm>
          <a:prstGeom prst="line">
            <a:avLst/>
          </a:prstGeom>
          <a:ln w="127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507845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5362" name="Picture 2">
            <a:extLst>
              <a:ext uri="{FF2B5EF4-FFF2-40B4-BE49-F238E27FC236}">
                <a16:creationId xmlns:a16="http://schemas.microsoft.com/office/drawing/2014/main" id="{6896C67A-D595-E344-9AAD-D513ECCC89E8}"/>
              </a:ext>
            </a:extLst>
          </p:cNvPr>
          <p:cNvPicPr>
            <a:picLocks noGrp="1" noChangeAspect="1" noChangeArrowheads="1"/>
          </p:cNvPicPr>
          <p:nvPr>
            <p:ph idx="4294967295"/>
          </p:nvPr>
        </p:nvPicPr>
        <p:blipFill rotWithShape="1">
          <a:blip r:embed="rId3">
            <a:extLst>
              <a:ext uri="{28A0092B-C50C-407E-A947-70E740481C1C}">
                <a14:useLocalDpi xmlns:a14="http://schemas.microsoft.com/office/drawing/2010/main" val="0"/>
              </a:ext>
            </a:extLst>
          </a:blip>
          <a:srcRect l="1778" r="1" b="1"/>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71" name="Freeform 5">
            <a:extLst>
              <a:ext uri="{FF2B5EF4-FFF2-40B4-BE49-F238E27FC236}">
                <a16:creationId xmlns:a16="http://schemas.microsoft.com/office/drawing/2014/main" id="{87CC2527-562A-4F69-B487-4371E5B24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7488621" y="2277613"/>
            <a:ext cx="4703379" cy="4580387"/>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0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2" name="Title 1">
            <a:extLst>
              <a:ext uri="{FF2B5EF4-FFF2-40B4-BE49-F238E27FC236}">
                <a16:creationId xmlns:a16="http://schemas.microsoft.com/office/drawing/2014/main" id="{C97BF5BF-221B-F345-8473-F9C843FC4FFD}"/>
              </a:ext>
            </a:extLst>
          </p:cNvPr>
          <p:cNvSpPr>
            <a:spLocks noGrp="1"/>
          </p:cNvSpPr>
          <p:nvPr>
            <p:ph type="title"/>
          </p:nvPr>
        </p:nvSpPr>
        <p:spPr>
          <a:xfrm>
            <a:off x="8022021" y="3231931"/>
            <a:ext cx="3852041" cy="1834056"/>
          </a:xfrm>
        </p:spPr>
        <p:txBody>
          <a:bodyPr vert="horz" lIns="91440" tIns="45720" rIns="91440" bIns="45720" rtlCol="0" anchor="b">
            <a:normAutofit/>
          </a:bodyPr>
          <a:lstStyle/>
          <a:p>
            <a:pPr algn="ctr"/>
            <a:r>
              <a:rPr lang="en-US" sz="4000"/>
              <a:t>People can’t see pathogenic infections directly</a:t>
            </a:r>
          </a:p>
        </p:txBody>
      </p:sp>
      <p:cxnSp>
        <p:nvCxnSpPr>
          <p:cNvPr id="73" name="Straight Connector 72">
            <a:extLst>
              <a:ext uri="{FF2B5EF4-FFF2-40B4-BE49-F238E27FC236}">
                <a16:creationId xmlns:a16="http://schemas.microsoft.com/office/drawing/2014/main" id="{BCDAEC91-5BCE-4B55-9CC0-43EF94CB73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480331" y="5123793"/>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
        <p:nvSpPr>
          <p:cNvPr id="5" name="Left Bracket 4">
            <a:extLst>
              <a:ext uri="{FF2B5EF4-FFF2-40B4-BE49-F238E27FC236}">
                <a16:creationId xmlns:a16="http://schemas.microsoft.com/office/drawing/2014/main" id="{7042D79D-AA2A-8545-B745-7746D3B3CFFA}"/>
              </a:ext>
            </a:extLst>
          </p:cNvPr>
          <p:cNvSpPr/>
          <p:nvPr/>
        </p:nvSpPr>
        <p:spPr>
          <a:xfrm rot="16200000">
            <a:off x="2815891" y="2882116"/>
            <a:ext cx="328743" cy="3646774"/>
          </a:xfrm>
          <a:prstGeom prst="leftBracket">
            <a:avLst/>
          </a:prstGeom>
          <a:ln w="57150">
            <a:solidFill>
              <a:schemeClr val="accent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TextBox 5">
            <a:extLst>
              <a:ext uri="{FF2B5EF4-FFF2-40B4-BE49-F238E27FC236}">
                <a16:creationId xmlns:a16="http://schemas.microsoft.com/office/drawing/2014/main" id="{79674D70-A5E5-8941-9563-4E54F335C0F1}"/>
              </a:ext>
            </a:extLst>
          </p:cNvPr>
          <p:cNvSpPr txBox="1"/>
          <p:nvPr/>
        </p:nvSpPr>
        <p:spPr>
          <a:xfrm>
            <a:off x="1601140" y="5065987"/>
            <a:ext cx="3029997" cy="954107"/>
          </a:xfrm>
          <a:prstGeom prst="rect">
            <a:avLst/>
          </a:prstGeom>
          <a:noFill/>
        </p:spPr>
        <p:txBody>
          <a:bodyPr wrap="none" rtlCol="0">
            <a:spAutoFit/>
          </a:bodyPr>
          <a:lstStyle/>
          <a:p>
            <a:pPr algn="ctr"/>
            <a:r>
              <a:rPr lang="en-US" sz="2800">
                <a:solidFill>
                  <a:schemeClr val="bg1"/>
                </a:solidFill>
              </a:rPr>
              <a:t>80-120 nanometers</a:t>
            </a:r>
          </a:p>
          <a:p>
            <a:pPr algn="ctr"/>
            <a:r>
              <a:rPr lang="en-US" sz="2800">
                <a:solidFill>
                  <a:schemeClr val="bg1"/>
                </a:solidFill>
              </a:rPr>
              <a:t>Influenza A</a:t>
            </a:r>
          </a:p>
        </p:txBody>
      </p:sp>
    </p:spTree>
    <p:extLst>
      <p:ext uri="{BB962C8B-B14F-4D97-AF65-F5344CB8AC3E}">
        <p14:creationId xmlns:p14="http://schemas.microsoft.com/office/powerpoint/2010/main" val="17788540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99AE2756-0FC4-4155-83E7-58AAAB63E7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65689" y="477749"/>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247AB924-1B87-43FC-B7C7-B112D5C51A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463354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A9B940A-2BD6-8C48-A774-A06E0E93BEC4}"/>
              </a:ext>
            </a:extLst>
          </p:cNvPr>
          <p:cNvSpPr>
            <a:spLocks noGrp="1"/>
          </p:cNvSpPr>
          <p:nvPr>
            <p:ph type="title"/>
          </p:nvPr>
        </p:nvSpPr>
        <p:spPr>
          <a:xfrm>
            <a:off x="527538" y="4756638"/>
            <a:ext cx="11139854" cy="930447"/>
          </a:xfrm>
        </p:spPr>
        <p:txBody>
          <a:bodyPr vert="horz" lIns="91440" tIns="45720" rIns="91440" bIns="45720" rtlCol="0" anchor="b">
            <a:normAutofit/>
          </a:bodyPr>
          <a:lstStyle/>
          <a:p>
            <a:pPr algn="ctr"/>
            <a:r>
              <a:rPr lang="en-US" sz="4200">
                <a:solidFill>
                  <a:srgbClr val="FFFFFF"/>
                </a:solidFill>
              </a:rPr>
              <a:t>People infer the presence of infection from cues</a:t>
            </a:r>
          </a:p>
        </p:txBody>
      </p:sp>
      <p:pic>
        <p:nvPicPr>
          <p:cNvPr id="3" name="Picture 2">
            <a:extLst>
              <a:ext uri="{FF2B5EF4-FFF2-40B4-BE49-F238E27FC236}">
                <a16:creationId xmlns:a16="http://schemas.microsoft.com/office/drawing/2014/main" id="{75294ABB-F544-BC48-9DAE-06E004E73CB9}"/>
              </a:ext>
            </a:extLst>
          </p:cNvPr>
          <p:cNvPicPr>
            <a:picLocks noChangeAspect="1"/>
          </p:cNvPicPr>
          <p:nvPr/>
        </p:nvPicPr>
        <p:blipFill>
          <a:blip r:embed="rId3"/>
          <a:stretch>
            <a:fillRect/>
          </a:stretch>
        </p:blipFill>
        <p:spPr>
          <a:xfrm>
            <a:off x="320040" y="1206073"/>
            <a:ext cx="3425609" cy="2200953"/>
          </a:xfrm>
          <a:prstGeom prst="rect">
            <a:avLst/>
          </a:prstGeom>
        </p:spPr>
      </p:pic>
      <p:pic>
        <p:nvPicPr>
          <p:cNvPr id="4" name="Picture 3">
            <a:extLst>
              <a:ext uri="{FF2B5EF4-FFF2-40B4-BE49-F238E27FC236}">
                <a16:creationId xmlns:a16="http://schemas.microsoft.com/office/drawing/2014/main" id="{7A8159CD-A004-3C45-8AE6-01D5021B915B}"/>
              </a:ext>
            </a:extLst>
          </p:cNvPr>
          <p:cNvPicPr>
            <a:picLocks noChangeAspect="1"/>
          </p:cNvPicPr>
          <p:nvPr/>
        </p:nvPicPr>
        <p:blipFill>
          <a:blip r:embed="rId4"/>
          <a:stretch>
            <a:fillRect/>
          </a:stretch>
        </p:blipFill>
        <p:spPr>
          <a:xfrm>
            <a:off x="4385729" y="1310886"/>
            <a:ext cx="3433324" cy="1991327"/>
          </a:xfrm>
          <a:prstGeom prst="rect">
            <a:avLst/>
          </a:prstGeom>
        </p:spPr>
      </p:pic>
      <p:cxnSp>
        <p:nvCxnSpPr>
          <p:cNvPr id="14" name="Straight Connector 13">
            <a:extLst>
              <a:ext uri="{FF2B5EF4-FFF2-40B4-BE49-F238E27FC236}">
                <a16:creationId xmlns:a16="http://schemas.microsoft.com/office/drawing/2014/main" id="{818DC98F-4057-4645-B948-F604F39A9CF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53400" y="477749"/>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8B676F2E-C151-BB40-A45E-04F4F69269AE}"/>
              </a:ext>
            </a:extLst>
          </p:cNvPr>
          <p:cNvPicPr>
            <a:picLocks noChangeAspect="1"/>
          </p:cNvPicPr>
          <p:nvPr/>
        </p:nvPicPr>
        <p:blipFill>
          <a:blip r:embed="rId5"/>
          <a:stretch>
            <a:fillRect/>
          </a:stretch>
        </p:blipFill>
        <p:spPr>
          <a:xfrm>
            <a:off x="8449725" y="1164732"/>
            <a:ext cx="3423916" cy="2328262"/>
          </a:xfrm>
          <a:prstGeom prst="rect">
            <a:avLst/>
          </a:prstGeom>
        </p:spPr>
      </p:pic>
      <p:cxnSp>
        <p:nvCxnSpPr>
          <p:cNvPr id="16" name="Straight Connector 15">
            <a:extLst>
              <a:ext uri="{FF2B5EF4-FFF2-40B4-BE49-F238E27FC236}">
                <a16:creationId xmlns:a16="http://schemas.microsoft.com/office/drawing/2014/main" id="{DAD2B705-4A9B-408D-AA80-4F41045E09D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573869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9F379E8-2C3D-0940-9635-1178D6791AD6}"/>
              </a:ext>
            </a:extLst>
          </p:cNvPr>
          <p:cNvSpPr txBox="1"/>
          <p:nvPr/>
        </p:nvSpPr>
        <p:spPr>
          <a:xfrm>
            <a:off x="1374651" y="3407026"/>
            <a:ext cx="1316386" cy="523220"/>
          </a:xfrm>
          <a:prstGeom prst="rect">
            <a:avLst/>
          </a:prstGeom>
          <a:noFill/>
        </p:spPr>
        <p:txBody>
          <a:bodyPr wrap="none" rtlCol="0">
            <a:spAutoFit/>
          </a:bodyPr>
          <a:lstStyle/>
          <a:p>
            <a:r>
              <a:rPr lang="en-US" sz="2800">
                <a:solidFill>
                  <a:schemeClr val="accent6"/>
                </a:solidFill>
              </a:rPr>
              <a:t>Measles</a:t>
            </a:r>
          </a:p>
        </p:txBody>
      </p:sp>
      <p:sp>
        <p:nvSpPr>
          <p:cNvPr id="11" name="TextBox 10">
            <a:extLst>
              <a:ext uri="{FF2B5EF4-FFF2-40B4-BE49-F238E27FC236}">
                <a16:creationId xmlns:a16="http://schemas.microsoft.com/office/drawing/2014/main" id="{BC48D771-A4A1-B748-884E-7CA3A929D38A}"/>
              </a:ext>
            </a:extLst>
          </p:cNvPr>
          <p:cNvSpPr txBox="1"/>
          <p:nvPr/>
        </p:nvSpPr>
        <p:spPr>
          <a:xfrm>
            <a:off x="5476279" y="3302213"/>
            <a:ext cx="1239442" cy="523220"/>
          </a:xfrm>
          <a:prstGeom prst="rect">
            <a:avLst/>
          </a:prstGeom>
          <a:noFill/>
        </p:spPr>
        <p:txBody>
          <a:bodyPr wrap="none" rtlCol="0">
            <a:spAutoFit/>
          </a:bodyPr>
          <a:lstStyle/>
          <a:p>
            <a:r>
              <a:rPr lang="en-US" sz="2800">
                <a:solidFill>
                  <a:schemeClr val="accent6"/>
                </a:solidFill>
              </a:rPr>
              <a:t>Mumps</a:t>
            </a:r>
          </a:p>
        </p:txBody>
      </p:sp>
      <p:sp>
        <p:nvSpPr>
          <p:cNvPr id="13" name="TextBox 12">
            <a:extLst>
              <a:ext uri="{FF2B5EF4-FFF2-40B4-BE49-F238E27FC236}">
                <a16:creationId xmlns:a16="http://schemas.microsoft.com/office/drawing/2014/main" id="{A68BAF22-FCC0-534D-ACC5-C1C9DD861DF6}"/>
              </a:ext>
            </a:extLst>
          </p:cNvPr>
          <p:cNvSpPr txBox="1"/>
          <p:nvPr/>
        </p:nvSpPr>
        <p:spPr>
          <a:xfrm>
            <a:off x="9147270" y="3497066"/>
            <a:ext cx="2028825" cy="523220"/>
          </a:xfrm>
          <a:prstGeom prst="rect">
            <a:avLst/>
          </a:prstGeom>
          <a:noFill/>
        </p:spPr>
        <p:txBody>
          <a:bodyPr wrap="none" rtlCol="0">
            <a:spAutoFit/>
          </a:bodyPr>
          <a:lstStyle/>
          <a:p>
            <a:r>
              <a:rPr lang="en-US" sz="2800">
                <a:solidFill>
                  <a:schemeClr val="accent6"/>
                </a:solidFill>
              </a:rPr>
              <a:t>Yellow Fever</a:t>
            </a:r>
          </a:p>
        </p:txBody>
      </p:sp>
    </p:spTree>
    <p:extLst>
      <p:ext uri="{BB962C8B-B14F-4D97-AF65-F5344CB8AC3E}">
        <p14:creationId xmlns:p14="http://schemas.microsoft.com/office/powerpoint/2010/main" val="22197229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9B940A-2BD6-8C48-A774-A06E0E93BEC4}"/>
              </a:ext>
            </a:extLst>
          </p:cNvPr>
          <p:cNvSpPr>
            <a:spLocks noGrp="1"/>
          </p:cNvSpPr>
          <p:nvPr>
            <p:ph type="title"/>
          </p:nvPr>
        </p:nvSpPr>
        <p:spPr>
          <a:xfrm>
            <a:off x="642996" y="4571216"/>
            <a:ext cx="10906008" cy="1115415"/>
          </a:xfrm>
        </p:spPr>
        <p:txBody>
          <a:bodyPr vert="horz" lIns="91440" tIns="45720" rIns="91440" bIns="45720" rtlCol="0" anchor="b">
            <a:normAutofit/>
          </a:bodyPr>
          <a:lstStyle/>
          <a:p>
            <a:pPr algn="ctr"/>
            <a:r>
              <a:rPr lang="en-US" sz="2400" kern="1200">
                <a:solidFill>
                  <a:schemeClr val="tx1"/>
                </a:solidFill>
                <a:latin typeface="+mj-lt"/>
                <a:ea typeface="+mj-ea"/>
                <a:cs typeface="+mj-cs"/>
              </a:rPr>
              <a:t>23/25 (92%) of most deadly infectious diseases cause symptoms visible in the face</a:t>
            </a:r>
            <a:endParaRPr lang="en-US" sz="2400" b="1" kern="1200">
              <a:solidFill>
                <a:schemeClr val="accent6"/>
              </a:solidFill>
              <a:latin typeface="+mj-lt"/>
              <a:ea typeface="+mj-ea"/>
              <a:cs typeface="+mj-cs"/>
            </a:endParaRPr>
          </a:p>
        </p:txBody>
      </p:sp>
      <p:pic>
        <p:nvPicPr>
          <p:cNvPr id="4" name="Picture 3" descr="A close up of a boy&#10;&#10;Description automatically generated">
            <a:extLst>
              <a:ext uri="{FF2B5EF4-FFF2-40B4-BE49-F238E27FC236}">
                <a16:creationId xmlns:a16="http://schemas.microsoft.com/office/drawing/2014/main" id="{7A8159CD-A004-3C45-8AE6-01D5021B915B}"/>
              </a:ext>
            </a:extLst>
          </p:cNvPr>
          <p:cNvPicPr>
            <a:picLocks noChangeAspect="1"/>
          </p:cNvPicPr>
          <p:nvPr/>
        </p:nvPicPr>
        <p:blipFill rotWithShape="1">
          <a:blip r:embed="rId3"/>
          <a:srcRect l="29549" r="14461" b="1"/>
          <a:stretch/>
        </p:blipFill>
        <p:spPr>
          <a:xfrm>
            <a:off x="321628" y="320511"/>
            <a:ext cx="3794760" cy="3930978"/>
          </a:xfrm>
          <a:prstGeom prst="rect">
            <a:avLst/>
          </a:prstGeom>
        </p:spPr>
      </p:pic>
      <p:pic>
        <p:nvPicPr>
          <p:cNvPr id="3" name="Picture 2" descr="A picture containing person, teeth, person, indoor&#10;&#10;Description automatically generated">
            <a:extLst>
              <a:ext uri="{FF2B5EF4-FFF2-40B4-BE49-F238E27FC236}">
                <a16:creationId xmlns:a16="http://schemas.microsoft.com/office/drawing/2014/main" id="{75294ABB-F544-BC48-9DAE-06E004E73CB9}"/>
              </a:ext>
            </a:extLst>
          </p:cNvPr>
          <p:cNvPicPr>
            <a:picLocks noChangeAspect="1"/>
          </p:cNvPicPr>
          <p:nvPr/>
        </p:nvPicPr>
        <p:blipFill rotWithShape="1">
          <a:blip r:embed="rId4"/>
          <a:srcRect l="23472" r="14506" b="2"/>
          <a:stretch/>
        </p:blipFill>
        <p:spPr>
          <a:xfrm>
            <a:off x="4198385" y="320511"/>
            <a:ext cx="3794760" cy="3930978"/>
          </a:xfrm>
          <a:prstGeom prst="rect">
            <a:avLst/>
          </a:prstGeom>
        </p:spPr>
      </p:pic>
      <p:pic>
        <p:nvPicPr>
          <p:cNvPr id="5" name="Picture 4" descr="A close up of a persons eyes&#10;&#10;Description automatically generated">
            <a:extLst>
              <a:ext uri="{FF2B5EF4-FFF2-40B4-BE49-F238E27FC236}">
                <a16:creationId xmlns:a16="http://schemas.microsoft.com/office/drawing/2014/main" id="{8B676F2E-C151-BB40-A45E-04F4F69269AE}"/>
              </a:ext>
            </a:extLst>
          </p:cNvPr>
          <p:cNvPicPr>
            <a:picLocks noChangeAspect="1"/>
          </p:cNvPicPr>
          <p:nvPr/>
        </p:nvPicPr>
        <p:blipFill rotWithShape="1">
          <a:blip r:embed="rId5"/>
          <a:srcRect l="15062" r="19296" b="3"/>
          <a:stretch/>
        </p:blipFill>
        <p:spPr>
          <a:xfrm>
            <a:off x="8075142" y="320511"/>
            <a:ext cx="3794760" cy="3930978"/>
          </a:xfrm>
          <a:prstGeom prst="rect">
            <a:avLst/>
          </a:prstGeom>
        </p:spPr>
      </p:pic>
      <p:cxnSp>
        <p:nvCxnSpPr>
          <p:cNvPr id="15" name="Straight Connector 14">
            <a:extLst>
              <a:ext uri="{FF2B5EF4-FFF2-40B4-BE49-F238E27FC236}">
                <a16:creationId xmlns:a16="http://schemas.microsoft.com/office/drawing/2014/main" id="{60188E89-AF78-40F6-B787-E9BD9C62568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524000" y="5778706"/>
            <a:ext cx="9144000" cy="0"/>
          </a:xfrm>
          <a:prstGeom prst="line">
            <a:avLst/>
          </a:prstGeom>
          <a:ln w="19050">
            <a:solidFill>
              <a:srgbClr val="C7705A"/>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075F3F5-78FD-B34C-84AD-0F3BC61B6387}"/>
              </a:ext>
            </a:extLst>
          </p:cNvPr>
          <p:cNvSpPr txBox="1"/>
          <p:nvPr/>
        </p:nvSpPr>
        <p:spPr>
          <a:xfrm>
            <a:off x="134112" y="6352823"/>
            <a:ext cx="6989734" cy="369332"/>
          </a:xfrm>
          <a:prstGeom prst="rect">
            <a:avLst/>
          </a:prstGeom>
          <a:noFill/>
        </p:spPr>
        <p:txBody>
          <a:bodyPr wrap="none" rtlCol="0">
            <a:spAutoFit/>
          </a:bodyPr>
          <a:lstStyle/>
          <a:p>
            <a:r>
              <a:rPr lang="en-US">
                <a:solidFill>
                  <a:schemeClr val="accent6"/>
                </a:solidFill>
              </a:rPr>
              <a:t>Ryan, Oaten, Stevenson, &amp; Case, 2012;  Wolfe, Panosian, &amp; Diamond, 2007</a:t>
            </a:r>
          </a:p>
        </p:txBody>
      </p:sp>
      <p:sp>
        <p:nvSpPr>
          <p:cNvPr id="13" name="TextBox 12">
            <a:extLst>
              <a:ext uri="{FF2B5EF4-FFF2-40B4-BE49-F238E27FC236}">
                <a16:creationId xmlns:a16="http://schemas.microsoft.com/office/drawing/2014/main" id="{6F515BD7-D183-1241-808F-A3050F50847F}"/>
              </a:ext>
            </a:extLst>
          </p:cNvPr>
          <p:cNvSpPr txBox="1"/>
          <p:nvPr/>
        </p:nvSpPr>
        <p:spPr>
          <a:xfrm>
            <a:off x="1560815" y="4270114"/>
            <a:ext cx="1316386" cy="523220"/>
          </a:xfrm>
          <a:prstGeom prst="rect">
            <a:avLst/>
          </a:prstGeom>
          <a:noFill/>
        </p:spPr>
        <p:txBody>
          <a:bodyPr wrap="none" rtlCol="0">
            <a:spAutoFit/>
          </a:bodyPr>
          <a:lstStyle/>
          <a:p>
            <a:r>
              <a:rPr lang="en-US" sz="2800">
                <a:solidFill>
                  <a:schemeClr val="accent6"/>
                </a:solidFill>
              </a:rPr>
              <a:t>Measles</a:t>
            </a:r>
          </a:p>
        </p:txBody>
      </p:sp>
      <p:sp>
        <p:nvSpPr>
          <p:cNvPr id="17" name="TextBox 16">
            <a:extLst>
              <a:ext uri="{FF2B5EF4-FFF2-40B4-BE49-F238E27FC236}">
                <a16:creationId xmlns:a16="http://schemas.microsoft.com/office/drawing/2014/main" id="{A57D17E8-87EC-AF4C-950F-86E60E8C7090}"/>
              </a:ext>
            </a:extLst>
          </p:cNvPr>
          <p:cNvSpPr txBox="1"/>
          <p:nvPr/>
        </p:nvSpPr>
        <p:spPr>
          <a:xfrm>
            <a:off x="5476044" y="4270114"/>
            <a:ext cx="1239442" cy="523220"/>
          </a:xfrm>
          <a:prstGeom prst="rect">
            <a:avLst/>
          </a:prstGeom>
          <a:noFill/>
        </p:spPr>
        <p:txBody>
          <a:bodyPr wrap="none" rtlCol="0">
            <a:spAutoFit/>
          </a:bodyPr>
          <a:lstStyle/>
          <a:p>
            <a:r>
              <a:rPr lang="en-US" sz="2800">
                <a:solidFill>
                  <a:schemeClr val="accent6"/>
                </a:solidFill>
              </a:rPr>
              <a:t>Mumps</a:t>
            </a:r>
          </a:p>
        </p:txBody>
      </p:sp>
      <p:sp>
        <p:nvSpPr>
          <p:cNvPr id="18" name="TextBox 17">
            <a:extLst>
              <a:ext uri="{FF2B5EF4-FFF2-40B4-BE49-F238E27FC236}">
                <a16:creationId xmlns:a16="http://schemas.microsoft.com/office/drawing/2014/main" id="{60CD7F22-8EEA-5B4C-9A6A-0BA69F6A34A0}"/>
              </a:ext>
            </a:extLst>
          </p:cNvPr>
          <p:cNvSpPr txBox="1"/>
          <p:nvPr/>
        </p:nvSpPr>
        <p:spPr>
          <a:xfrm>
            <a:off x="8958109" y="4343564"/>
            <a:ext cx="2028825" cy="523220"/>
          </a:xfrm>
          <a:prstGeom prst="rect">
            <a:avLst/>
          </a:prstGeom>
          <a:noFill/>
        </p:spPr>
        <p:txBody>
          <a:bodyPr wrap="none" rtlCol="0">
            <a:spAutoFit/>
          </a:bodyPr>
          <a:lstStyle/>
          <a:p>
            <a:r>
              <a:rPr lang="en-US" sz="2800">
                <a:solidFill>
                  <a:schemeClr val="accent6"/>
                </a:solidFill>
              </a:rPr>
              <a:t>Yellow Fever</a:t>
            </a:r>
          </a:p>
        </p:txBody>
      </p:sp>
    </p:spTree>
    <p:extLst>
      <p:ext uri="{BB962C8B-B14F-4D97-AF65-F5344CB8AC3E}">
        <p14:creationId xmlns:p14="http://schemas.microsoft.com/office/powerpoint/2010/main" val="9169159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85BE9513-0324-3543-A03A-570DFE27D117}"/>
              </a:ext>
            </a:extLst>
          </p:cNvPr>
          <p:cNvSpPr>
            <a:spLocks noChangeAspect="1"/>
          </p:cNvSpPr>
          <p:nvPr/>
        </p:nvSpPr>
        <p:spPr>
          <a:xfrm>
            <a:off x="489858" y="228600"/>
            <a:ext cx="6400800" cy="6400800"/>
          </a:xfrm>
          <a:prstGeom prst="ellipse">
            <a:avLst/>
          </a:prstGeom>
          <a:noFill/>
          <a:ln w="28575">
            <a:solidFill>
              <a:schemeClr val="tx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77"/>
            </a:endParaRPr>
          </a:p>
        </p:txBody>
      </p:sp>
      <p:sp>
        <p:nvSpPr>
          <p:cNvPr id="4" name="TextBox 3">
            <a:extLst>
              <a:ext uri="{FF2B5EF4-FFF2-40B4-BE49-F238E27FC236}">
                <a16:creationId xmlns:a16="http://schemas.microsoft.com/office/drawing/2014/main" id="{DC079A8B-F13C-394C-9747-FF01EADAB43A}"/>
              </a:ext>
            </a:extLst>
          </p:cNvPr>
          <p:cNvSpPr txBox="1"/>
          <p:nvPr/>
        </p:nvSpPr>
        <p:spPr>
          <a:xfrm>
            <a:off x="2515036" y="551427"/>
            <a:ext cx="2296013" cy="461665"/>
          </a:xfrm>
          <a:prstGeom prst="rect">
            <a:avLst/>
          </a:prstGeom>
          <a:noFill/>
        </p:spPr>
        <p:txBody>
          <a:bodyPr wrap="none" rtlCol="0">
            <a:spAutoFit/>
          </a:bodyPr>
          <a:lstStyle/>
          <a:p>
            <a:r>
              <a:rPr lang="en-US" sz="2400" b="1">
                <a:solidFill>
                  <a:schemeClr val="accent4"/>
                </a:solidFill>
                <a:latin typeface="Gill Sans MT" panose="020B0502020104020203" pitchFamily="34" charset="77"/>
              </a:rPr>
              <a:t>Looks Infected</a:t>
            </a:r>
          </a:p>
        </p:txBody>
      </p:sp>
      <p:sp>
        <p:nvSpPr>
          <p:cNvPr id="5" name="Oval 4">
            <a:extLst>
              <a:ext uri="{FF2B5EF4-FFF2-40B4-BE49-F238E27FC236}">
                <a16:creationId xmlns:a16="http://schemas.microsoft.com/office/drawing/2014/main" id="{F257E431-DEE2-A544-8445-D16A37D8482E}"/>
              </a:ext>
            </a:extLst>
          </p:cNvPr>
          <p:cNvSpPr>
            <a:spLocks noChangeAspect="1"/>
          </p:cNvSpPr>
          <p:nvPr/>
        </p:nvSpPr>
        <p:spPr>
          <a:xfrm>
            <a:off x="3663043" y="2348202"/>
            <a:ext cx="2743200" cy="2743200"/>
          </a:xfrm>
          <a:prstGeom prst="ellipse">
            <a:avLst/>
          </a:prstGeom>
          <a:noFill/>
          <a:ln w="28575">
            <a:solidFill>
              <a:schemeClr val="tx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77"/>
            </a:endParaRPr>
          </a:p>
        </p:txBody>
      </p:sp>
      <p:sp>
        <p:nvSpPr>
          <p:cNvPr id="6" name="TextBox 5">
            <a:extLst>
              <a:ext uri="{FF2B5EF4-FFF2-40B4-BE49-F238E27FC236}">
                <a16:creationId xmlns:a16="http://schemas.microsoft.com/office/drawing/2014/main" id="{9F5495CB-6684-1744-ADCD-086B75719F28}"/>
              </a:ext>
            </a:extLst>
          </p:cNvPr>
          <p:cNvSpPr txBox="1"/>
          <p:nvPr/>
        </p:nvSpPr>
        <p:spPr>
          <a:xfrm>
            <a:off x="4443166" y="2609370"/>
            <a:ext cx="1182953" cy="338554"/>
          </a:xfrm>
          <a:prstGeom prst="rect">
            <a:avLst/>
          </a:prstGeom>
          <a:noFill/>
        </p:spPr>
        <p:txBody>
          <a:bodyPr wrap="none" rtlCol="0">
            <a:spAutoFit/>
          </a:bodyPr>
          <a:lstStyle/>
          <a:p>
            <a:r>
              <a:rPr lang="en-US" sz="1600" b="1">
                <a:solidFill>
                  <a:schemeClr val="accent6"/>
                </a:solidFill>
                <a:latin typeface="Gill Sans MT" panose="020B0502020104020203" pitchFamily="34" charset="77"/>
              </a:rPr>
              <a:t>Is Infected</a:t>
            </a:r>
          </a:p>
        </p:txBody>
      </p:sp>
      <p:pic>
        <p:nvPicPr>
          <p:cNvPr id="7" name="Picture 6">
            <a:extLst>
              <a:ext uri="{FF2B5EF4-FFF2-40B4-BE49-F238E27FC236}">
                <a16:creationId xmlns:a16="http://schemas.microsoft.com/office/drawing/2014/main" id="{8E77BB62-30D4-7145-AD70-83833BD4A5A3}"/>
              </a:ext>
            </a:extLst>
          </p:cNvPr>
          <p:cNvPicPr>
            <a:picLocks noChangeAspect="1"/>
          </p:cNvPicPr>
          <p:nvPr/>
        </p:nvPicPr>
        <p:blipFill>
          <a:blip r:embed="rId3"/>
          <a:stretch>
            <a:fillRect/>
          </a:stretch>
        </p:blipFill>
        <p:spPr>
          <a:xfrm>
            <a:off x="3967544" y="3137349"/>
            <a:ext cx="685800" cy="914400"/>
          </a:xfrm>
          <a:prstGeom prst="rect">
            <a:avLst/>
          </a:prstGeom>
          <a:effectLst>
            <a:outerShdw blurRad="50800" dist="38100" dir="8100000" algn="tr" rotWithShape="0">
              <a:prstClr val="black">
                <a:alpha val="40000"/>
              </a:prstClr>
            </a:outerShdw>
          </a:effectLst>
        </p:spPr>
      </p:pic>
      <p:pic>
        <p:nvPicPr>
          <p:cNvPr id="8" name="Picture 7">
            <a:extLst>
              <a:ext uri="{FF2B5EF4-FFF2-40B4-BE49-F238E27FC236}">
                <a16:creationId xmlns:a16="http://schemas.microsoft.com/office/drawing/2014/main" id="{3AA5D528-1DA5-F94C-BF44-A6A1B30B2D06}"/>
              </a:ext>
            </a:extLst>
          </p:cNvPr>
          <p:cNvPicPr>
            <a:picLocks noChangeAspect="1"/>
          </p:cNvPicPr>
          <p:nvPr/>
        </p:nvPicPr>
        <p:blipFill rotWithShape="1">
          <a:blip r:embed="rId4"/>
          <a:srcRect t="8579" r="2758" b="7916"/>
          <a:stretch/>
        </p:blipFill>
        <p:spPr>
          <a:xfrm>
            <a:off x="4653344" y="4177002"/>
            <a:ext cx="914400" cy="588166"/>
          </a:xfrm>
          <a:prstGeom prst="rect">
            <a:avLst/>
          </a:prstGeom>
          <a:effectLst>
            <a:outerShdw blurRad="50800" dist="38100" dir="8100000" algn="tr" rotWithShape="0">
              <a:prstClr val="black">
                <a:alpha val="40000"/>
              </a:prstClr>
            </a:outerShdw>
          </a:effectLst>
        </p:spPr>
      </p:pic>
      <p:pic>
        <p:nvPicPr>
          <p:cNvPr id="9" name="Picture 8">
            <a:extLst>
              <a:ext uri="{FF2B5EF4-FFF2-40B4-BE49-F238E27FC236}">
                <a16:creationId xmlns:a16="http://schemas.microsoft.com/office/drawing/2014/main" id="{5998D38E-FBC0-964A-820A-F84985A3F8DC}"/>
              </a:ext>
            </a:extLst>
          </p:cNvPr>
          <p:cNvPicPr>
            <a:picLocks noChangeAspect="1"/>
          </p:cNvPicPr>
          <p:nvPr/>
        </p:nvPicPr>
        <p:blipFill>
          <a:blip r:embed="rId5"/>
          <a:stretch>
            <a:fillRect/>
          </a:stretch>
        </p:blipFill>
        <p:spPr>
          <a:xfrm>
            <a:off x="5015443" y="3046693"/>
            <a:ext cx="1028700" cy="914400"/>
          </a:xfrm>
          <a:prstGeom prst="rect">
            <a:avLst/>
          </a:prstGeom>
          <a:effectLst>
            <a:outerShdw blurRad="50800" dist="38100" dir="8100000" algn="tr" rotWithShape="0">
              <a:prstClr val="black">
                <a:alpha val="40000"/>
              </a:prstClr>
            </a:outerShdw>
          </a:effectLst>
        </p:spPr>
      </p:pic>
      <p:pic>
        <p:nvPicPr>
          <p:cNvPr id="10" name="Picture 9">
            <a:extLst>
              <a:ext uri="{FF2B5EF4-FFF2-40B4-BE49-F238E27FC236}">
                <a16:creationId xmlns:a16="http://schemas.microsoft.com/office/drawing/2014/main" id="{E774AEC7-5ED4-2A4D-BD5B-2E8C2B02C81B}"/>
              </a:ext>
            </a:extLst>
          </p:cNvPr>
          <p:cNvPicPr>
            <a:picLocks noChangeAspect="1"/>
          </p:cNvPicPr>
          <p:nvPr/>
        </p:nvPicPr>
        <p:blipFill>
          <a:blip r:embed="rId6"/>
          <a:stretch>
            <a:fillRect/>
          </a:stretch>
        </p:blipFill>
        <p:spPr>
          <a:xfrm>
            <a:off x="2199321" y="1168351"/>
            <a:ext cx="1463722" cy="914400"/>
          </a:xfrm>
          <a:prstGeom prst="rect">
            <a:avLst/>
          </a:prstGeom>
          <a:effectLst>
            <a:outerShdw blurRad="50800" dist="38100" dir="8100000" algn="tr" rotWithShape="0">
              <a:prstClr val="black">
                <a:alpha val="40000"/>
              </a:prstClr>
            </a:outerShdw>
          </a:effectLst>
        </p:spPr>
      </p:pic>
      <p:pic>
        <p:nvPicPr>
          <p:cNvPr id="11" name="Picture 10">
            <a:extLst>
              <a:ext uri="{FF2B5EF4-FFF2-40B4-BE49-F238E27FC236}">
                <a16:creationId xmlns:a16="http://schemas.microsoft.com/office/drawing/2014/main" id="{F5449E57-79F6-A943-A283-E9DB6806C900}"/>
              </a:ext>
            </a:extLst>
          </p:cNvPr>
          <p:cNvPicPr>
            <a:picLocks noChangeAspect="1"/>
          </p:cNvPicPr>
          <p:nvPr/>
        </p:nvPicPr>
        <p:blipFill>
          <a:blip r:embed="rId7"/>
          <a:stretch>
            <a:fillRect/>
          </a:stretch>
        </p:blipFill>
        <p:spPr>
          <a:xfrm>
            <a:off x="2522583" y="2514600"/>
            <a:ext cx="804672" cy="914400"/>
          </a:xfrm>
          <a:prstGeom prst="rect">
            <a:avLst/>
          </a:prstGeom>
          <a:effectLst>
            <a:outerShdw blurRad="50800" dist="38100" dir="8100000" algn="tr" rotWithShape="0">
              <a:prstClr val="black">
                <a:alpha val="40000"/>
              </a:prstClr>
            </a:outerShdw>
          </a:effectLst>
        </p:spPr>
      </p:pic>
      <p:pic>
        <p:nvPicPr>
          <p:cNvPr id="12" name="Picture 11">
            <a:extLst>
              <a:ext uri="{FF2B5EF4-FFF2-40B4-BE49-F238E27FC236}">
                <a16:creationId xmlns:a16="http://schemas.microsoft.com/office/drawing/2014/main" id="{AF883753-66F9-6943-B5F7-BD03BD702A17}"/>
              </a:ext>
            </a:extLst>
          </p:cNvPr>
          <p:cNvPicPr>
            <a:picLocks noChangeAspect="1"/>
          </p:cNvPicPr>
          <p:nvPr/>
        </p:nvPicPr>
        <p:blipFill>
          <a:blip r:embed="rId8"/>
          <a:stretch>
            <a:fillRect/>
          </a:stretch>
        </p:blipFill>
        <p:spPr>
          <a:xfrm>
            <a:off x="2536127" y="4471085"/>
            <a:ext cx="1066800" cy="914400"/>
          </a:xfrm>
          <a:prstGeom prst="rect">
            <a:avLst/>
          </a:prstGeom>
          <a:effectLst>
            <a:outerShdw blurRad="50800" dist="38100" dir="8100000" algn="tr" rotWithShape="0">
              <a:prstClr val="black">
                <a:alpha val="40000"/>
              </a:prstClr>
            </a:outerShdw>
          </a:effectLst>
        </p:spPr>
      </p:pic>
      <p:pic>
        <p:nvPicPr>
          <p:cNvPr id="13" name="Picture 12">
            <a:extLst>
              <a:ext uri="{FF2B5EF4-FFF2-40B4-BE49-F238E27FC236}">
                <a16:creationId xmlns:a16="http://schemas.microsoft.com/office/drawing/2014/main" id="{DC1B2737-C1A2-774E-B473-BA124EC0A459}"/>
              </a:ext>
            </a:extLst>
          </p:cNvPr>
          <p:cNvPicPr>
            <a:picLocks noChangeAspect="1"/>
          </p:cNvPicPr>
          <p:nvPr/>
        </p:nvPicPr>
        <p:blipFill>
          <a:blip r:embed="rId9"/>
          <a:stretch>
            <a:fillRect/>
          </a:stretch>
        </p:blipFill>
        <p:spPr>
          <a:xfrm>
            <a:off x="4691743" y="1307217"/>
            <a:ext cx="685800" cy="914400"/>
          </a:xfrm>
          <a:prstGeom prst="rect">
            <a:avLst/>
          </a:prstGeom>
          <a:effectLst>
            <a:outerShdw blurRad="50800" dist="38100" dir="8100000" algn="tr" rotWithShape="0">
              <a:prstClr val="black">
                <a:alpha val="40000"/>
              </a:prstClr>
            </a:outerShdw>
          </a:effectLst>
        </p:spPr>
      </p:pic>
      <p:sp>
        <p:nvSpPr>
          <p:cNvPr id="14" name="Title 17">
            <a:extLst>
              <a:ext uri="{FF2B5EF4-FFF2-40B4-BE49-F238E27FC236}">
                <a16:creationId xmlns:a16="http://schemas.microsoft.com/office/drawing/2014/main" id="{93823647-3ECC-0440-A047-C08A25912EB9}"/>
              </a:ext>
            </a:extLst>
          </p:cNvPr>
          <p:cNvSpPr>
            <a:spLocks noGrp="1"/>
          </p:cNvSpPr>
          <p:nvPr>
            <p:ph type="title"/>
          </p:nvPr>
        </p:nvSpPr>
        <p:spPr>
          <a:xfrm>
            <a:off x="7396542" y="228601"/>
            <a:ext cx="4305599" cy="6400800"/>
          </a:xfrm>
        </p:spPr>
        <p:txBody>
          <a:bodyPr anchor="ctr">
            <a:noAutofit/>
          </a:bodyPr>
          <a:lstStyle/>
          <a:p>
            <a:br>
              <a:rPr lang="en-US" sz="4000"/>
            </a:br>
            <a:br>
              <a:rPr lang="en-US" sz="4000"/>
            </a:br>
            <a:r>
              <a:rPr lang="en-US" sz="4000"/>
              <a:t>More facial features look like infection than are actually diagnostic of infection</a:t>
            </a:r>
            <a:br>
              <a:rPr lang="en-US" sz="4000"/>
            </a:br>
            <a:r>
              <a:rPr lang="en-US" sz="4000">
                <a:solidFill>
                  <a:schemeClr val="accent6"/>
                </a:solidFill>
              </a:rPr>
              <a:t>Barrett &amp; Kurzban, 2006; Schaller, 2015; Sperber, 1994</a:t>
            </a:r>
            <a:br>
              <a:rPr lang="en-US" sz="4000"/>
            </a:br>
            <a:br>
              <a:rPr lang="en-US" sz="4000"/>
            </a:br>
            <a:endParaRPr lang="en-US" sz="4000"/>
          </a:p>
        </p:txBody>
      </p:sp>
      <p:pic>
        <p:nvPicPr>
          <p:cNvPr id="15" name="Picture 14">
            <a:extLst>
              <a:ext uri="{FF2B5EF4-FFF2-40B4-BE49-F238E27FC236}">
                <a16:creationId xmlns:a16="http://schemas.microsoft.com/office/drawing/2014/main" id="{3FF9C9DC-1100-4046-8D83-37EABB701CBC}"/>
              </a:ext>
            </a:extLst>
          </p:cNvPr>
          <p:cNvPicPr>
            <a:picLocks noChangeAspect="1"/>
          </p:cNvPicPr>
          <p:nvPr/>
        </p:nvPicPr>
        <p:blipFill>
          <a:blip r:embed="rId10"/>
          <a:stretch>
            <a:fillRect/>
          </a:stretch>
        </p:blipFill>
        <p:spPr>
          <a:xfrm>
            <a:off x="3967544" y="5216655"/>
            <a:ext cx="659892" cy="914400"/>
          </a:xfrm>
          <a:prstGeom prst="rect">
            <a:avLst/>
          </a:prstGeom>
        </p:spPr>
      </p:pic>
      <p:pic>
        <p:nvPicPr>
          <p:cNvPr id="16" name="Picture 15">
            <a:extLst>
              <a:ext uri="{FF2B5EF4-FFF2-40B4-BE49-F238E27FC236}">
                <a16:creationId xmlns:a16="http://schemas.microsoft.com/office/drawing/2014/main" id="{90E99B58-CBF4-9D43-BD0B-B39E7FA2D437}"/>
              </a:ext>
            </a:extLst>
          </p:cNvPr>
          <p:cNvPicPr>
            <a:picLocks noChangeAspect="1"/>
          </p:cNvPicPr>
          <p:nvPr/>
        </p:nvPicPr>
        <p:blipFill>
          <a:blip r:embed="rId11"/>
          <a:stretch>
            <a:fillRect/>
          </a:stretch>
        </p:blipFill>
        <p:spPr>
          <a:xfrm>
            <a:off x="775635" y="3429000"/>
            <a:ext cx="1375900" cy="914400"/>
          </a:xfrm>
          <a:prstGeom prst="rect">
            <a:avLst/>
          </a:prstGeom>
        </p:spPr>
      </p:pic>
    </p:spTree>
    <p:extLst>
      <p:ext uri="{BB962C8B-B14F-4D97-AF65-F5344CB8AC3E}">
        <p14:creationId xmlns:p14="http://schemas.microsoft.com/office/powerpoint/2010/main" val="1957472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1268005D-C014-9349-9E9F-C48A74ADE6F6}"/>
              </a:ext>
            </a:extLst>
          </p:cNvPr>
          <p:cNvPicPr>
            <a:picLocks noChangeAspect="1"/>
          </p:cNvPicPr>
          <p:nvPr/>
        </p:nvPicPr>
        <p:blipFill rotWithShape="1">
          <a:blip r:embed="rId3"/>
          <a:srcRect t="9091" r="23585"/>
          <a:stretch/>
        </p:blipFill>
        <p:spPr>
          <a:xfrm>
            <a:off x="3523488" y="10"/>
            <a:ext cx="8668512" cy="6857990"/>
          </a:xfrm>
          <a:prstGeom prst="rect">
            <a:avLst/>
          </a:prstGeom>
        </p:spPr>
      </p:pic>
      <p:sp>
        <p:nvSpPr>
          <p:cNvPr id="21" name="Rectangle 20">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32C1C4B-5D59-C74A-AEF2-710BAC7B883F}"/>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2600"/>
              <a:t>Wide variability in infectious disease symptoms (and look-alikes)</a:t>
            </a:r>
            <a:br>
              <a:rPr lang="en-US" sz="2600"/>
            </a:br>
            <a:br>
              <a:rPr lang="en-US" sz="2600"/>
            </a:br>
            <a:r>
              <a:rPr lang="en-US" sz="2600"/>
              <a:t>Detection errors are inevitable</a:t>
            </a:r>
            <a:endParaRPr lang="en-US" sz="2600" b="1">
              <a:solidFill>
                <a:schemeClr val="accent6"/>
              </a:solidFill>
            </a:endParaRPr>
          </a:p>
        </p:txBody>
      </p:sp>
      <p:sp>
        <p:nvSpPr>
          <p:cNvPr id="23" name="Rectangle 22">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5" name="Rectangle 24">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F1923FD8-1419-8244-A2A4-AD26E7E749BD}"/>
              </a:ext>
            </a:extLst>
          </p:cNvPr>
          <p:cNvSpPr/>
          <p:nvPr/>
        </p:nvSpPr>
        <p:spPr>
          <a:xfrm>
            <a:off x="107926" y="5735637"/>
            <a:ext cx="4256809" cy="923330"/>
          </a:xfrm>
          <a:prstGeom prst="rect">
            <a:avLst/>
          </a:prstGeom>
        </p:spPr>
        <p:txBody>
          <a:bodyPr wrap="square">
            <a:spAutoFit/>
          </a:bodyPr>
          <a:lstStyle/>
          <a:p>
            <a:r>
              <a:rPr lang="en-US" b="1" err="1">
                <a:solidFill>
                  <a:schemeClr val="accent6"/>
                </a:solidFill>
              </a:rPr>
              <a:t>Haselton</a:t>
            </a:r>
            <a:r>
              <a:rPr lang="en-US" b="1">
                <a:solidFill>
                  <a:schemeClr val="accent6"/>
                </a:solidFill>
              </a:rPr>
              <a:t> et al., 2015; </a:t>
            </a:r>
            <a:r>
              <a:rPr lang="en-US" b="1" err="1">
                <a:solidFill>
                  <a:schemeClr val="accent6"/>
                </a:solidFill>
              </a:rPr>
              <a:t>Haselton</a:t>
            </a:r>
            <a:r>
              <a:rPr lang="en-US" b="1">
                <a:solidFill>
                  <a:schemeClr val="accent6"/>
                </a:solidFill>
              </a:rPr>
              <a:t> &amp; Buss, 2000; </a:t>
            </a:r>
            <a:r>
              <a:rPr lang="en-US" b="1" err="1">
                <a:solidFill>
                  <a:schemeClr val="accent6"/>
                </a:solidFill>
              </a:rPr>
              <a:t>Haselton</a:t>
            </a:r>
            <a:r>
              <a:rPr lang="en-US" b="1">
                <a:solidFill>
                  <a:schemeClr val="accent6"/>
                </a:solidFill>
              </a:rPr>
              <a:t> &amp; Nettle, 2006; McKay &amp; </a:t>
            </a:r>
            <a:r>
              <a:rPr lang="en-US" b="1" err="1">
                <a:solidFill>
                  <a:schemeClr val="accent6"/>
                </a:solidFill>
              </a:rPr>
              <a:t>Efferson</a:t>
            </a:r>
            <a:r>
              <a:rPr lang="en-US" b="1">
                <a:solidFill>
                  <a:schemeClr val="accent6"/>
                </a:solidFill>
              </a:rPr>
              <a:t>, 2010; </a:t>
            </a:r>
            <a:r>
              <a:rPr lang="en-US" b="1" err="1">
                <a:solidFill>
                  <a:schemeClr val="accent6"/>
                </a:solidFill>
              </a:rPr>
              <a:t>Nesse</a:t>
            </a:r>
            <a:r>
              <a:rPr lang="en-US" b="1">
                <a:solidFill>
                  <a:schemeClr val="accent6"/>
                </a:solidFill>
              </a:rPr>
              <a:t>, 2005</a:t>
            </a:r>
            <a:endParaRPr lang="en-US"/>
          </a:p>
        </p:txBody>
      </p:sp>
    </p:spTree>
    <p:extLst>
      <p:ext uri="{BB962C8B-B14F-4D97-AF65-F5344CB8AC3E}">
        <p14:creationId xmlns:p14="http://schemas.microsoft.com/office/powerpoint/2010/main" val="22805486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7">
            <a:extLst>
              <a:ext uri="{FF2B5EF4-FFF2-40B4-BE49-F238E27FC236}">
                <a16:creationId xmlns:a16="http://schemas.microsoft.com/office/drawing/2014/main" id="{EB270761-CC40-4F3F-A916-7E3BC3989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546613D-C243-7C44-B1C2-9C8A23F25FFC}"/>
              </a:ext>
            </a:extLst>
          </p:cNvPr>
          <p:cNvSpPr>
            <a:spLocks noGrp="1"/>
          </p:cNvSpPr>
          <p:nvPr>
            <p:ph type="title"/>
          </p:nvPr>
        </p:nvSpPr>
        <p:spPr>
          <a:xfrm>
            <a:off x="1366160" y="4376508"/>
            <a:ext cx="9623404" cy="1257202"/>
          </a:xfrm>
        </p:spPr>
        <p:txBody>
          <a:bodyPr vert="horz" lIns="91440" tIns="45720" rIns="91440" bIns="45720" rtlCol="0" anchor="b">
            <a:normAutofit/>
          </a:bodyPr>
          <a:lstStyle/>
          <a:p>
            <a:r>
              <a:rPr lang="en-US" sz="4100" kern="1200">
                <a:solidFill>
                  <a:schemeClr val="tx1"/>
                </a:solidFill>
                <a:latin typeface="+mj-lt"/>
                <a:ea typeface="+mj-ea"/>
                <a:cs typeface="+mj-cs"/>
              </a:rPr>
              <a:t>False negative errors are more costly than false positive errors</a:t>
            </a:r>
          </a:p>
        </p:txBody>
      </p:sp>
      <p:sp>
        <p:nvSpPr>
          <p:cNvPr id="19" name="Rectangle 9">
            <a:extLst>
              <a:ext uri="{FF2B5EF4-FFF2-40B4-BE49-F238E27FC236}">
                <a16:creationId xmlns:a16="http://schemas.microsoft.com/office/drawing/2014/main" id="{A2555B16-BE1D-4C33-A27C-FF0671B6C9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91540"/>
            <a:ext cx="722376" cy="5071110"/>
          </a:xfrm>
          <a:prstGeom prst="rect">
            <a:avLst/>
          </a:prstGeom>
          <a:solidFill>
            <a:srgbClr val="4C52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 name="Table 2">
            <a:extLst>
              <a:ext uri="{FF2B5EF4-FFF2-40B4-BE49-F238E27FC236}">
                <a16:creationId xmlns:a16="http://schemas.microsoft.com/office/drawing/2014/main" id="{8BE6E702-8689-314F-8F15-A0E5E3E9A499}"/>
              </a:ext>
            </a:extLst>
          </p:cNvPr>
          <p:cNvGraphicFramePr>
            <a:graphicFrameLocks noGrp="1"/>
          </p:cNvGraphicFramePr>
          <p:nvPr>
            <p:extLst>
              <p:ext uri="{D42A27DB-BD31-4B8C-83A1-F6EECF244321}">
                <p14:modId xmlns:p14="http://schemas.microsoft.com/office/powerpoint/2010/main" val="3449952891"/>
              </p:ext>
            </p:extLst>
          </p:nvPr>
        </p:nvGraphicFramePr>
        <p:xfrm>
          <a:off x="4169554" y="1343490"/>
          <a:ext cx="4327208" cy="2313432"/>
        </p:xfrm>
        <a:graphic>
          <a:graphicData uri="http://schemas.openxmlformats.org/drawingml/2006/table">
            <a:tbl>
              <a:tblPr firstRow="1" bandRow="1">
                <a:tableStyleId>{2D5ABB26-0587-4C30-8999-92F81FD0307C}</a:tableStyleId>
              </a:tblPr>
              <a:tblGrid>
                <a:gridCol w="2163604">
                  <a:extLst>
                    <a:ext uri="{9D8B030D-6E8A-4147-A177-3AD203B41FA5}">
                      <a16:colId xmlns:a16="http://schemas.microsoft.com/office/drawing/2014/main" val="1920213961"/>
                    </a:ext>
                  </a:extLst>
                </a:gridCol>
                <a:gridCol w="2163604">
                  <a:extLst>
                    <a:ext uri="{9D8B030D-6E8A-4147-A177-3AD203B41FA5}">
                      <a16:colId xmlns:a16="http://schemas.microsoft.com/office/drawing/2014/main" val="2666375159"/>
                    </a:ext>
                  </a:extLst>
                </a:gridCol>
              </a:tblGrid>
              <a:tr h="1156716">
                <a:tc>
                  <a:txBody>
                    <a:bodyPr/>
                    <a:lstStyle/>
                    <a:p>
                      <a:pPr algn="ctr"/>
                      <a:r>
                        <a:rPr lang="en-US" sz="3300" b="1">
                          <a:solidFill>
                            <a:schemeClr val="bg1"/>
                          </a:solidFill>
                        </a:rPr>
                        <a:t>True Positive</a:t>
                      </a:r>
                    </a:p>
                  </a:txBody>
                  <a:tcPr marL="107769" marR="107769" marT="53884" marB="53884" anchor="ctr">
                    <a:solidFill>
                      <a:schemeClr val="accent3"/>
                    </a:solidFill>
                  </a:tcPr>
                </a:tc>
                <a:tc>
                  <a:txBody>
                    <a:bodyPr/>
                    <a:lstStyle/>
                    <a:p>
                      <a:pPr algn="ctr"/>
                      <a:r>
                        <a:rPr lang="en-US" sz="3300" b="1">
                          <a:solidFill>
                            <a:schemeClr val="bg1"/>
                          </a:solidFill>
                        </a:rPr>
                        <a:t>False Positive</a:t>
                      </a:r>
                    </a:p>
                  </a:txBody>
                  <a:tcPr marL="107769" marR="107769" marT="53884" marB="53884" anchor="ctr">
                    <a:solidFill>
                      <a:schemeClr val="accent6"/>
                    </a:solidFill>
                  </a:tcPr>
                </a:tc>
                <a:extLst>
                  <a:ext uri="{0D108BD9-81ED-4DB2-BD59-A6C34878D82A}">
                    <a16:rowId xmlns:a16="http://schemas.microsoft.com/office/drawing/2014/main" val="2866733872"/>
                  </a:ext>
                </a:extLst>
              </a:tr>
              <a:tr h="1156716">
                <a:tc>
                  <a:txBody>
                    <a:bodyPr/>
                    <a:lstStyle/>
                    <a:p>
                      <a:pPr algn="ctr"/>
                      <a:r>
                        <a:rPr lang="en-US" sz="3300" b="1">
                          <a:solidFill>
                            <a:schemeClr val="bg1"/>
                          </a:solidFill>
                        </a:rPr>
                        <a:t>False Negative</a:t>
                      </a:r>
                    </a:p>
                  </a:txBody>
                  <a:tcPr marL="107769" marR="107769" marT="53884" marB="53884" anchor="ctr">
                    <a:solidFill>
                      <a:schemeClr val="accent6"/>
                    </a:solidFill>
                  </a:tcPr>
                </a:tc>
                <a:tc>
                  <a:txBody>
                    <a:bodyPr/>
                    <a:lstStyle/>
                    <a:p>
                      <a:pPr algn="ctr"/>
                      <a:r>
                        <a:rPr lang="en-US" sz="3300" b="1">
                          <a:solidFill>
                            <a:schemeClr val="bg1"/>
                          </a:solidFill>
                        </a:rPr>
                        <a:t>True Negative</a:t>
                      </a:r>
                    </a:p>
                  </a:txBody>
                  <a:tcPr marL="107769" marR="107769" marT="53884" marB="53884" anchor="ctr">
                    <a:solidFill>
                      <a:schemeClr val="accent3"/>
                    </a:solidFill>
                  </a:tcPr>
                </a:tc>
                <a:extLst>
                  <a:ext uri="{0D108BD9-81ED-4DB2-BD59-A6C34878D82A}">
                    <a16:rowId xmlns:a16="http://schemas.microsoft.com/office/drawing/2014/main" val="1534946141"/>
                  </a:ext>
                </a:extLst>
              </a:tr>
            </a:tbl>
          </a:graphicData>
        </a:graphic>
      </p:graphicFrame>
      <p:sp>
        <p:nvSpPr>
          <p:cNvPr id="15" name="TextBox 14">
            <a:extLst>
              <a:ext uri="{FF2B5EF4-FFF2-40B4-BE49-F238E27FC236}">
                <a16:creationId xmlns:a16="http://schemas.microsoft.com/office/drawing/2014/main" id="{94CAB411-6D11-2449-A111-C8B185939588}"/>
              </a:ext>
            </a:extLst>
          </p:cNvPr>
          <p:cNvSpPr txBox="1"/>
          <p:nvPr/>
        </p:nvSpPr>
        <p:spPr>
          <a:xfrm>
            <a:off x="2621377" y="1439126"/>
            <a:ext cx="1355753" cy="954107"/>
          </a:xfrm>
          <a:prstGeom prst="rect">
            <a:avLst/>
          </a:prstGeom>
          <a:noFill/>
        </p:spPr>
        <p:txBody>
          <a:bodyPr wrap="square" rtlCol="0">
            <a:spAutoFit/>
          </a:bodyPr>
          <a:lstStyle/>
          <a:p>
            <a:r>
              <a:rPr lang="en-US" sz="2800"/>
              <a:t>Treat as </a:t>
            </a:r>
            <a:r>
              <a:rPr lang="en-US" sz="2800">
                <a:solidFill>
                  <a:schemeClr val="accent6"/>
                </a:solidFill>
              </a:rPr>
              <a:t>infected</a:t>
            </a:r>
          </a:p>
        </p:txBody>
      </p:sp>
      <p:sp>
        <p:nvSpPr>
          <p:cNvPr id="17" name="TextBox 16">
            <a:extLst>
              <a:ext uri="{FF2B5EF4-FFF2-40B4-BE49-F238E27FC236}">
                <a16:creationId xmlns:a16="http://schemas.microsoft.com/office/drawing/2014/main" id="{44052672-DA74-1E40-8BA1-898C5FB2C99E}"/>
              </a:ext>
            </a:extLst>
          </p:cNvPr>
          <p:cNvSpPr txBox="1"/>
          <p:nvPr/>
        </p:nvSpPr>
        <p:spPr>
          <a:xfrm>
            <a:off x="2621376" y="2564419"/>
            <a:ext cx="1355753" cy="954107"/>
          </a:xfrm>
          <a:prstGeom prst="rect">
            <a:avLst/>
          </a:prstGeom>
          <a:noFill/>
        </p:spPr>
        <p:txBody>
          <a:bodyPr wrap="square" rtlCol="0">
            <a:spAutoFit/>
          </a:bodyPr>
          <a:lstStyle/>
          <a:p>
            <a:r>
              <a:rPr lang="en-US" sz="2800"/>
              <a:t>Treat as </a:t>
            </a:r>
            <a:r>
              <a:rPr lang="en-US" sz="2800">
                <a:solidFill>
                  <a:schemeClr val="accent4"/>
                </a:solidFill>
              </a:rPr>
              <a:t>benign</a:t>
            </a:r>
          </a:p>
        </p:txBody>
      </p:sp>
      <p:sp>
        <p:nvSpPr>
          <p:cNvPr id="20" name="TextBox 19">
            <a:extLst>
              <a:ext uri="{FF2B5EF4-FFF2-40B4-BE49-F238E27FC236}">
                <a16:creationId xmlns:a16="http://schemas.microsoft.com/office/drawing/2014/main" id="{EB29065A-2BAF-B24F-B88F-7AE4787AFE8F}"/>
              </a:ext>
            </a:extLst>
          </p:cNvPr>
          <p:cNvSpPr txBox="1"/>
          <p:nvPr/>
        </p:nvSpPr>
        <p:spPr>
          <a:xfrm>
            <a:off x="4447942" y="275273"/>
            <a:ext cx="1355752" cy="954107"/>
          </a:xfrm>
          <a:prstGeom prst="rect">
            <a:avLst/>
          </a:prstGeom>
          <a:noFill/>
        </p:spPr>
        <p:txBody>
          <a:bodyPr wrap="square" rtlCol="0">
            <a:spAutoFit/>
          </a:bodyPr>
          <a:lstStyle/>
          <a:p>
            <a:r>
              <a:rPr lang="en-US" sz="2800"/>
              <a:t>Truly </a:t>
            </a:r>
            <a:r>
              <a:rPr lang="en-US" sz="2800">
                <a:solidFill>
                  <a:schemeClr val="accent6"/>
                </a:solidFill>
              </a:rPr>
              <a:t>infected</a:t>
            </a:r>
          </a:p>
        </p:txBody>
      </p:sp>
      <p:sp>
        <p:nvSpPr>
          <p:cNvPr id="21" name="TextBox 20">
            <a:extLst>
              <a:ext uri="{FF2B5EF4-FFF2-40B4-BE49-F238E27FC236}">
                <a16:creationId xmlns:a16="http://schemas.microsoft.com/office/drawing/2014/main" id="{132C5FC8-7E0E-5E42-B6C8-93FEC9E9526A}"/>
              </a:ext>
            </a:extLst>
          </p:cNvPr>
          <p:cNvSpPr txBox="1"/>
          <p:nvPr/>
        </p:nvSpPr>
        <p:spPr>
          <a:xfrm>
            <a:off x="6964066" y="270183"/>
            <a:ext cx="1355752" cy="954107"/>
          </a:xfrm>
          <a:prstGeom prst="rect">
            <a:avLst/>
          </a:prstGeom>
          <a:noFill/>
        </p:spPr>
        <p:txBody>
          <a:bodyPr wrap="square" rtlCol="0">
            <a:spAutoFit/>
          </a:bodyPr>
          <a:lstStyle/>
          <a:p>
            <a:r>
              <a:rPr lang="en-US" sz="2800"/>
              <a:t>Truly </a:t>
            </a:r>
            <a:r>
              <a:rPr lang="en-US" sz="2800">
                <a:solidFill>
                  <a:schemeClr val="accent4"/>
                </a:solidFill>
              </a:rPr>
              <a:t>benign</a:t>
            </a:r>
          </a:p>
        </p:txBody>
      </p:sp>
    </p:spTree>
    <p:extLst>
      <p:ext uri="{BB962C8B-B14F-4D97-AF65-F5344CB8AC3E}">
        <p14:creationId xmlns:p14="http://schemas.microsoft.com/office/powerpoint/2010/main" val="1110448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white bowl&#10;&#10;Description automatically generated">
            <a:extLst>
              <a:ext uri="{FF2B5EF4-FFF2-40B4-BE49-F238E27FC236}">
                <a16:creationId xmlns:a16="http://schemas.microsoft.com/office/drawing/2014/main" id="{BD02B491-9F1D-2442-B17B-3F3378AC750F}"/>
              </a:ext>
            </a:extLst>
          </p:cNvPr>
          <p:cNvPicPr>
            <a:picLocks noChangeAspect="1"/>
          </p:cNvPicPr>
          <p:nvPr/>
        </p:nvPicPr>
        <p:blipFill rotWithShape="1">
          <a:blip r:embed="rId3"/>
          <a:srcRect t="25075" r="9091"/>
          <a:stretch/>
        </p:blipFill>
        <p:spPr>
          <a:xfrm>
            <a:off x="7758545" y="2198178"/>
            <a:ext cx="3789988" cy="2131868"/>
          </a:xfrm>
          <a:prstGeom prst="rect">
            <a:avLst/>
          </a:prstGeom>
        </p:spPr>
      </p:pic>
      <p:sp>
        <p:nvSpPr>
          <p:cNvPr id="8" name="Freeform 7">
            <a:extLst>
              <a:ext uri="{FF2B5EF4-FFF2-40B4-BE49-F238E27FC236}">
                <a16:creationId xmlns:a16="http://schemas.microsoft.com/office/drawing/2014/main" id="{94C3F6B3-69A5-4B7A-A963-2E85401776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078052" cy="6858478"/>
          </a:xfrm>
          <a:custGeom>
            <a:avLst/>
            <a:gdLst>
              <a:gd name="connsiteX0" fmla="*/ 0 w 8078052"/>
              <a:gd name="connsiteY0" fmla="*/ 0 h 6858478"/>
              <a:gd name="connsiteX1" fmla="*/ 3829872 w 8078052"/>
              <a:gd name="connsiteY1" fmla="*/ 0 h 6858478"/>
              <a:gd name="connsiteX2" fmla="*/ 4896100 w 8078052"/>
              <a:gd name="connsiteY2" fmla="*/ 0 h 6858478"/>
              <a:gd name="connsiteX3" fmla="*/ 4901677 w 8078052"/>
              <a:gd name="connsiteY3" fmla="*/ 0 h 6858478"/>
              <a:gd name="connsiteX4" fmla="*/ 8078052 w 8078052"/>
              <a:gd name="connsiteY4" fmla="*/ 6858478 h 6858478"/>
              <a:gd name="connsiteX5" fmla="*/ 653497 w 8078052"/>
              <a:gd name="connsiteY5" fmla="*/ 6858478 h 6858478"/>
              <a:gd name="connsiteX6" fmla="*/ 653757 w 8078052"/>
              <a:gd name="connsiteY6" fmla="*/ 6857916 h 6858478"/>
              <a:gd name="connsiteX7" fmla="*/ 0 w 8078052"/>
              <a:gd name="connsiteY7" fmla="*/ 6857916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78052" h="6858478">
                <a:moveTo>
                  <a:pt x="0" y="0"/>
                </a:moveTo>
                <a:lnTo>
                  <a:pt x="3829872" y="0"/>
                </a:lnTo>
                <a:lnTo>
                  <a:pt x="4896100" y="0"/>
                </a:lnTo>
                <a:lnTo>
                  <a:pt x="4901677" y="0"/>
                </a:lnTo>
                <a:lnTo>
                  <a:pt x="8078052" y="6858478"/>
                </a:lnTo>
                <a:lnTo>
                  <a:pt x="653497" y="6858478"/>
                </a:lnTo>
                <a:lnTo>
                  <a:pt x="653757" y="6857916"/>
                </a:lnTo>
                <a:lnTo>
                  <a:pt x="0" y="6857916"/>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E2DD32F-3F3A-5442-82D4-1BC83AFE795C}"/>
              </a:ext>
            </a:extLst>
          </p:cNvPr>
          <p:cNvSpPr>
            <a:spLocks noGrp="1"/>
          </p:cNvSpPr>
          <p:nvPr>
            <p:ph type="title"/>
          </p:nvPr>
        </p:nvSpPr>
        <p:spPr>
          <a:xfrm>
            <a:off x="733425" y="1543050"/>
            <a:ext cx="4648200" cy="3562350"/>
          </a:xfrm>
        </p:spPr>
        <p:txBody>
          <a:bodyPr>
            <a:normAutofit/>
          </a:bodyPr>
          <a:lstStyle/>
          <a:p>
            <a:r>
              <a:rPr lang="en-US" sz="3800">
                <a:solidFill>
                  <a:schemeClr val="bg1"/>
                </a:solidFill>
              </a:rPr>
              <a:t>Natural selection could have favored a cognitive bias toward over-perceiving pathogen threats in anomalous cues</a:t>
            </a:r>
          </a:p>
        </p:txBody>
      </p:sp>
      <p:sp>
        <p:nvSpPr>
          <p:cNvPr id="4" name="Rectangle 3">
            <a:extLst>
              <a:ext uri="{FF2B5EF4-FFF2-40B4-BE49-F238E27FC236}">
                <a16:creationId xmlns:a16="http://schemas.microsoft.com/office/drawing/2014/main" id="{AFC590C0-B2B9-A442-9B4F-FB74EA8940FC}"/>
              </a:ext>
            </a:extLst>
          </p:cNvPr>
          <p:cNvSpPr/>
          <p:nvPr/>
        </p:nvSpPr>
        <p:spPr>
          <a:xfrm>
            <a:off x="195072" y="5538823"/>
            <a:ext cx="6096000" cy="1200329"/>
          </a:xfrm>
          <a:prstGeom prst="rect">
            <a:avLst/>
          </a:prstGeom>
        </p:spPr>
        <p:txBody>
          <a:bodyPr>
            <a:spAutoFit/>
          </a:bodyPr>
          <a:lstStyle/>
          <a:p>
            <a:r>
              <a:rPr lang="en-US" sz="2400" b="1" err="1">
                <a:solidFill>
                  <a:schemeClr val="bg1"/>
                </a:solidFill>
              </a:rPr>
              <a:t>Haselton</a:t>
            </a:r>
            <a:r>
              <a:rPr lang="en-US" sz="2400" b="1">
                <a:solidFill>
                  <a:schemeClr val="bg1"/>
                </a:solidFill>
              </a:rPr>
              <a:t> et al., 2015; </a:t>
            </a:r>
            <a:r>
              <a:rPr lang="en-US" sz="2400" b="1" err="1">
                <a:solidFill>
                  <a:schemeClr val="bg1"/>
                </a:solidFill>
              </a:rPr>
              <a:t>Haselton</a:t>
            </a:r>
            <a:r>
              <a:rPr lang="en-US" sz="2400" b="1">
                <a:solidFill>
                  <a:schemeClr val="bg1"/>
                </a:solidFill>
              </a:rPr>
              <a:t> &amp; Buss, 2000; </a:t>
            </a:r>
            <a:r>
              <a:rPr lang="en-US" sz="2400" b="1" err="1">
                <a:solidFill>
                  <a:schemeClr val="bg1"/>
                </a:solidFill>
              </a:rPr>
              <a:t>Haselton</a:t>
            </a:r>
            <a:r>
              <a:rPr lang="en-US" sz="2400" b="1">
                <a:solidFill>
                  <a:schemeClr val="bg1"/>
                </a:solidFill>
              </a:rPr>
              <a:t> &amp; Nettle, 2006; McKay &amp; </a:t>
            </a:r>
            <a:r>
              <a:rPr lang="en-US" sz="2400" b="1" err="1">
                <a:solidFill>
                  <a:schemeClr val="bg1"/>
                </a:solidFill>
              </a:rPr>
              <a:t>Efferson</a:t>
            </a:r>
            <a:r>
              <a:rPr lang="en-US" sz="2400" b="1">
                <a:solidFill>
                  <a:schemeClr val="bg1"/>
                </a:solidFill>
              </a:rPr>
              <a:t>, 2010; </a:t>
            </a:r>
            <a:r>
              <a:rPr lang="en-US" sz="2400" b="1" err="1">
                <a:solidFill>
                  <a:schemeClr val="bg1"/>
                </a:solidFill>
              </a:rPr>
              <a:t>Nesse</a:t>
            </a:r>
            <a:r>
              <a:rPr lang="en-US" sz="2400" b="1">
                <a:solidFill>
                  <a:schemeClr val="bg1"/>
                </a:solidFill>
              </a:rPr>
              <a:t>, 2005</a:t>
            </a:r>
            <a:endParaRPr lang="en-US" sz="2400" b="1"/>
          </a:p>
        </p:txBody>
      </p:sp>
      <p:pic>
        <p:nvPicPr>
          <p:cNvPr id="16386" name="Picture 2" descr="Smoke Png Smoking Transparent Background 3">
            <a:extLst>
              <a:ext uri="{FF2B5EF4-FFF2-40B4-BE49-F238E27FC236}">
                <a16:creationId xmlns:a16="http://schemas.microsoft.com/office/drawing/2014/main" id="{FE14AE5C-015B-9E4D-8905-3D191CA1844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22524" y="4607284"/>
            <a:ext cx="3789988" cy="21318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12525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E47278-7693-C04D-9E84-4A7D7AEDDCE4}"/>
              </a:ext>
            </a:extLst>
          </p:cNvPr>
          <p:cNvSpPr>
            <a:spLocks noGrp="1"/>
          </p:cNvSpPr>
          <p:nvPr>
            <p:ph type="title"/>
          </p:nvPr>
        </p:nvSpPr>
        <p:spPr>
          <a:xfrm>
            <a:off x="642996" y="4571216"/>
            <a:ext cx="10906008" cy="1115415"/>
          </a:xfrm>
        </p:spPr>
        <p:txBody>
          <a:bodyPr vert="horz" lIns="91440" tIns="45720" rIns="91440" bIns="45720" rtlCol="0" anchor="b">
            <a:normAutofit/>
          </a:bodyPr>
          <a:lstStyle/>
          <a:p>
            <a:pPr algn="ctr"/>
            <a:r>
              <a:rPr lang="en-US" sz="3300"/>
              <a:t>Infection concerns may partly explain stigma directed toward some groups</a:t>
            </a:r>
          </a:p>
        </p:txBody>
      </p:sp>
      <p:pic>
        <p:nvPicPr>
          <p:cNvPr id="3" name="Picture 2">
            <a:extLst>
              <a:ext uri="{FF2B5EF4-FFF2-40B4-BE49-F238E27FC236}">
                <a16:creationId xmlns:a16="http://schemas.microsoft.com/office/drawing/2014/main" id="{4A99F807-F2C3-2E4D-8024-19B1DE0C044B}"/>
              </a:ext>
            </a:extLst>
          </p:cNvPr>
          <p:cNvPicPr>
            <a:picLocks noChangeAspect="1"/>
          </p:cNvPicPr>
          <p:nvPr/>
        </p:nvPicPr>
        <p:blipFill>
          <a:blip r:embed="rId3"/>
          <a:stretch>
            <a:fillRect/>
          </a:stretch>
        </p:blipFill>
        <p:spPr>
          <a:xfrm>
            <a:off x="481946" y="1190602"/>
            <a:ext cx="3529109" cy="2346857"/>
          </a:xfrm>
          <a:prstGeom prst="rect">
            <a:avLst/>
          </a:prstGeom>
        </p:spPr>
      </p:pic>
      <p:pic>
        <p:nvPicPr>
          <p:cNvPr id="4" name="Picture 3">
            <a:extLst>
              <a:ext uri="{FF2B5EF4-FFF2-40B4-BE49-F238E27FC236}">
                <a16:creationId xmlns:a16="http://schemas.microsoft.com/office/drawing/2014/main" id="{B4C14B3E-F23E-934A-87AC-0D0EE4A76A4F}"/>
              </a:ext>
            </a:extLst>
          </p:cNvPr>
          <p:cNvPicPr>
            <a:picLocks noChangeAspect="1"/>
          </p:cNvPicPr>
          <p:nvPr/>
        </p:nvPicPr>
        <p:blipFill rotWithShape="1">
          <a:blip r:embed="rId4"/>
          <a:srcRect l="1045"/>
          <a:stretch/>
        </p:blipFill>
        <p:spPr>
          <a:xfrm>
            <a:off x="4332788" y="1174658"/>
            <a:ext cx="3526424" cy="2378745"/>
          </a:xfrm>
          <a:prstGeom prst="rect">
            <a:avLst/>
          </a:prstGeom>
        </p:spPr>
      </p:pic>
      <p:pic>
        <p:nvPicPr>
          <p:cNvPr id="5" name="Picture 4">
            <a:extLst>
              <a:ext uri="{FF2B5EF4-FFF2-40B4-BE49-F238E27FC236}">
                <a16:creationId xmlns:a16="http://schemas.microsoft.com/office/drawing/2014/main" id="{B98DB6E7-71D9-8342-994F-D869F68BF38A}"/>
              </a:ext>
            </a:extLst>
          </p:cNvPr>
          <p:cNvPicPr>
            <a:picLocks noChangeAspect="1"/>
          </p:cNvPicPr>
          <p:nvPr/>
        </p:nvPicPr>
        <p:blipFill>
          <a:blip r:embed="rId5"/>
          <a:stretch>
            <a:fillRect/>
          </a:stretch>
        </p:blipFill>
        <p:spPr>
          <a:xfrm>
            <a:off x="8153400" y="1217876"/>
            <a:ext cx="3553968" cy="2292309"/>
          </a:xfrm>
          <a:prstGeom prst="rect">
            <a:avLst/>
          </a:prstGeom>
        </p:spPr>
      </p:pic>
      <p:cxnSp>
        <p:nvCxnSpPr>
          <p:cNvPr id="10" name="Straight Connector 9">
            <a:extLst>
              <a:ext uri="{FF2B5EF4-FFF2-40B4-BE49-F238E27FC236}">
                <a16:creationId xmlns:a16="http://schemas.microsoft.com/office/drawing/2014/main" id="{8F880EF2-DF79-4D9D-8F11-E91D48C7974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524000" y="5778706"/>
            <a:ext cx="9144000" cy="0"/>
          </a:xfrm>
          <a:prstGeom prst="line">
            <a:avLst/>
          </a:prstGeom>
          <a:ln w="19050">
            <a:solidFill>
              <a:srgbClr val="A7533D"/>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350EDD79-F1BD-2441-829C-4A06F6FE3E0A}"/>
              </a:ext>
            </a:extLst>
          </p:cNvPr>
          <p:cNvSpPr txBox="1"/>
          <p:nvPr/>
        </p:nvSpPr>
        <p:spPr>
          <a:xfrm>
            <a:off x="481946" y="3740349"/>
            <a:ext cx="3529109" cy="400110"/>
          </a:xfrm>
          <a:prstGeom prst="rect">
            <a:avLst/>
          </a:prstGeom>
          <a:noFill/>
        </p:spPr>
        <p:txBody>
          <a:bodyPr wrap="square" rtlCol="0">
            <a:spAutoFit/>
          </a:bodyPr>
          <a:lstStyle/>
          <a:p>
            <a:r>
              <a:rPr lang="en-US" sz="2000">
                <a:solidFill>
                  <a:schemeClr val="accent6"/>
                </a:solidFill>
              </a:rPr>
              <a:t>Park, Schaller, &amp; Crandall, 2007</a:t>
            </a:r>
          </a:p>
        </p:txBody>
      </p:sp>
      <p:sp>
        <p:nvSpPr>
          <p:cNvPr id="9" name="TextBox 8">
            <a:extLst>
              <a:ext uri="{FF2B5EF4-FFF2-40B4-BE49-F238E27FC236}">
                <a16:creationId xmlns:a16="http://schemas.microsoft.com/office/drawing/2014/main" id="{8B0CDAA7-DD72-8447-AB8E-2EB7D85BFAF6}"/>
              </a:ext>
            </a:extLst>
          </p:cNvPr>
          <p:cNvSpPr txBox="1"/>
          <p:nvPr/>
        </p:nvSpPr>
        <p:spPr>
          <a:xfrm>
            <a:off x="4330104" y="3740349"/>
            <a:ext cx="3526424" cy="1015663"/>
          </a:xfrm>
          <a:prstGeom prst="rect">
            <a:avLst/>
          </a:prstGeom>
          <a:noFill/>
        </p:spPr>
        <p:txBody>
          <a:bodyPr wrap="square" rtlCol="0">
            <a:spAutoFit/>
          </a:bodyPr>
          <a:lstStyle/>
          <a:p>
            <a:r>
              <a:rPr lang="en-US" sz="2000">
                <a:solidFill>
                  <a:schemeClr val="accent6"/>
                </a:solidFill>
              </a:rPr>
              <a:t>Ryan, Oaten, Stevenson, &amp; Case, 2012</a:t>
            </a:r>
          </a:p>
          <a:p>
            <a:endParaRPr lang="en-US" sz="2000">
              <a:solidFill>
                <a:schemeClr val="accent6"/>
              </a:solidFill>
            </a:endParaRPr>
          </a:p>
        </p:txBody>
      </p:sp>
      <p:sp>
        <p:nvSpPr>
          <p:cNvPr id="11" name="TextBox 10">
            <a:extLst>
              <a:ext uri="{FF2B5EF4-FFF2-40B4-BE49-F238E27FC236}">
                <a16:creationId xmlns:a16="http://schemas.microsoft.com/office/drawing/2014/main" id="{D7E8E861-303B-4541-987A-0075CCD08026}"/>
              </a:ext>
            </a:extLst>
          </p:cNvPr>
          <p:cNvSpPr txBox="1"/>
          <p:nvPr/>
        </p:nvSpPr>
        <p:spPr>
          <a:xfrm>
            <a:off x="8599932" y="3735528"/>
            <a:ext cx="2660904" cy="400110"/>
          </a:xfrm>
          <a:prstGeom prst="rect">
            <a:avLst/>
          </a:prstGeom>
          <a:noFill/>
        </p:spPr>
        <p:txBody>
          <a:bodyPr wrap="square" rtlCol="0">
            <a:spAutoFit/>
          </a:bodyPr>
          <a:lstStyle/>
          <a:p>
            <a:r>
              <a:rPr lang="en-US" sz="2000">
                <a:solidFill>
                  <a:schemeClr val="accent6"/>
                </a:solidFill>
              </a:rPr>
              <a:t>Duncan &amp; Schaller, 2009</a:t>
            </a:r>
          </a:p>
        </p:txBody>
      </p:sp>
      <p:sp>
        <p:nvSpPr>
          <p:cNvPr id="12" name="TextBox 11">
            <a:extLst>
              <a:ext uri="{FF2B5EF4-FFF2-40B4-BE49-F238E27FC236}">
                <a16:creationId xmlns:a16="http://schemas.microsoft.com/office/drawing/2014/main" id="{F8198BFD-7C5C-9C48-BC97-42C49DE8468F}"/>
              </a:ext>
            </a:extLst>
          </p:cNvPr>
          <p:cNvSpPr txBox="1"/>
          <p:nvPr/>
        </p:nvSpPr>
        <p:spPr>
          <a:xfrm>
            <a:off x="1658416" y="698417"/>
            <a:ext cx="1176167" cy="400110"/>
          </a:xfrm>
          <a:prstGeom prst="rect">
            <a:avLst/>
          </a:prstGeom>
          <a:noFill/>
        </p:spPr>
        <p:txBody>
          <a:bodyPr wrap="square" rtlCol="0">
            <a:spAutoFit/>
          </a:bodyPr>
          <a:lstStyle/>
          <a:p>
            <a:r>
              <a:rPr lang="en-US" sz="2000" b="1"/>
              <a:t>Obesity</a:t>
            </a:r>
          </a:p>
        </p:txBody>
      </p:sp>
      <p:sp>
        <p:nvSpPr>
          <p:cNvPr id="13" name="TextBox 12">
            <a:extLst>
              <a:ext uri="{FF2B5EF4-FFF2-40B4-BE49-F238E27FC236}">
                <a16:creationId xmlns:a16="http://schemas.microsoft.com/office/drawing/2014/main" id="{7172D619-1675-884A-B072-FC909B08DDEF}"/>
              </a:ext>
            </a:extLst>
          </p:cNvPr>
          <p:cNvSpPr txBox="1"/>
          <p:nvPr/>
        </p:nvSpPr>
        <p:spPr>
          <a:xfrm>
            <a:off x="4401948" y="685580"/>
            <a:ext cx="3382736" cy="400110"/>
          </a:xfrm>
          <a:prstGeom prst="rect">
            <a:avLst/>
          </a:prstGeom>
          <a:noFill/>
        </p:spPr>
        <p:txBody>
          <a:bodyPr wrap="square" rtlCol="0">
            <a:spAutoFit/>
          </a:bodyPr>
          <a:lstStyle/>
          <a:p>
            <a:r>
              <a:rPr lang="en-US" sz="2000" b="1"/>
              <a:t>Port-wine stain birthmarks</a:t>
            </a:r>
          </a:p>
        </p:txBody>
      </p:sp>
      <p:sp>
        <p:nvSpPr>
          <p:cNvPr id="14" name="TextBox 13">
            <a:extLst>
              <a:ext uri="{FF2B5EF4-FFF2-40B4-BE49-F238E27FC236}">
                <a16:creationId xmlns:a16="http://schemas.microsoft.com/office/drawing/2014/main" id="{93F3FE3B-FB36-6044-91A3-78C0314F2429}"/>
              </a:ext>
            </a:extLst>
          </p:cNvPr>
          <p:cNvSpPr txBox="1"/>
          <p:nvPr/>
        </p:nvSpPr>
        <p:spPr>
          <a:xfrm>
            <a:off x="9357417" y="698417"/>
            <a:ext cx="1176167" cy="400110"/>
          </a:xfrm>
          <a:prstGeom prst="rect">
            <a:avLst/>
          </a:prstGeom>
          <a:noFill/>
        </p:spPr>
        <p:txBody>
          <a:bodyPr wrap="square" rtlCol="0">
            <a:spAutoFit/>
          </a:bodyPr>
          <a:lstStyle/>
          <a:p>
            <a:r>
              <a:rPr lang="en-US" sz="2000" b="1"/>
              <a:t>Old Age</a:t>
            </a:r>
          </a:p>
        </p:txBody>
      </p:sp>
    </p:spTree>
    <p:extLst>
      <p:ext uri="{BB962C8B-B14F-4D97-AF65-F5344CB8AC3E}">
        <p14:creationId xmlns:p14="http://schemas.microsoft.com/office/powerpoint/2010/main" val="41556796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ACD16E-3EF6-A64C-85E3-B0B315AE6ADC}"/>
              </a:ext>
            </a:extLst>
          </p:cNvPr>
          <p:cNvSpPr>
            <a:spLocks noGrp="1"/>
          </p:cNvSpPr>
          <p:nvPr>
            <p:ph type="title"/>
          </p:nvPr>
        </p:nvSpPr>
        <p:spPr>
          <a:xfrm>
            <a:off x="4965430" y="629268"/>
            <a:ext cx="6586491" cy="1286160"/>
          </a:xfrm>
        </p:spPr>
        <p:txBody>
          <a:bodyPr anchor="b">
            <a:normAutofit/>
          </a:bodyPr>
          <a:lstStyle/>
          <a:p>
            <a:r>
              <a:rPr lang="en-US" b="1"/>
              <a:t>Researcher Assumptions</a:t>
            </a:r>
            <a:endParaRPr lang="en-US"/>
          </a:p>
        </p:txBody>
      </p:sp>
      <p:sp>
        <p:nvSpPr>
          <p:cNvPr id="4" name="Content Placeholder 3">
            <a:extLst>
              <a:ext uri="{FF2B5EF4-FFF2-40B4-BE49-F238E27FC236}">
                <a16:creationId xmlns:a16="http://schemas.microsoft.com/office/drawing/2014/main" id="{E745BD34-5372-E54D-A50A-40374FA99EA8}"/>
              </a:ext>
            </a:extLst>
          </p:cNvPr>
          <p:cNvSpPr>
            <a:spLocks noGrp="1"/>
          </p:cNvSpPr>
          <p:nvPr>
            <p:ph idx="1"/>
          </p:nvPr>
        </p:nvSpPr>
        <p:spPr>
          <a:xfrm>
            <a:off x="4965431" y="2438400"/>
            <a:ext cx="6586489" cy="3785419"/>
          </a:xfrm>
        </p:spPr>
        <p:txBody>
          <a:bodyPr>
            <a:normAutofit/>
          </a:bodyPr>
          <a:lstStyle/>
          <a:p>
            <a:pPr marL="0" indent="0">
              <a:buNone/>
            </a:pPr>
            <a:r>
              <a:rPr lang="en-US" sz="3200"/>
              <a:t>The behavioral immune system comprises </a:t>
            </a:r>
            <a:r>
              <a:rPr lang="en-US" sz="3200">
                <a:solidFill>
                  <a:schemeClr val="accent1"/>
                </a:solidFill>
              </a:rPr>
              <a:t>functional mental modules</a:t>
            </a:r>
          </a:p>
          <a:p>
            <a:pPr marL="0" indent="0">
              <a:buNone/>
            </a:pPr>
            <a:endParaRPr lang="en-US" sz="3200"/>
          </a:p>
          <a:p>
            <a:pPr marL="0" indent="0">
              <a:buNone/>
            </a:pPr>
            <a:r>
              <a:rPr lang="en-US" sz="3200"/>
              <a:t>It comprises cognitive mechanisms with </a:t>
            </a:r>
            <a:r>
              <a:rPr lang="en-US" sz="3200">
                <a:solidFill>
                  <a:schemeClr val="accent1"/>
                </a:solidFill>
              </a:rPr>
              <a:t>specialized functions </a:t>
            </a:r>
            <a:r>
              <a:rPr lang="en-US" sz="3200"/>
              <a:t>with </a:t>
            </a:r>
            <a:r>
              <a:rPr lang="en-US" sz="3200">
                <a:solidFill>
                  <a:schemeClr val="accent1"/>
                </a:solidFill>
              </a:rPr>
              <a:t>restricted inputs</a:t>
            </a:r>
          </a:p>
        </p:txBody>
      </p:sp>
      <p:pic>
        <p:nvPicPr>
          <p:cNvPr id="17416" name="Picture 8" descr="A close up of a screen of a cell phone&#10;&#10;Description automatically generated">
            <a:extLst>
              <a:ext uri="{FF2B5EF4-FFF2-40B4-BE49-F238E27FC236}">
                <a16:creationId xmlns:a16="http://schemas.microsoft.com/office/drawing/2014/main" id="{6F47F8E9-82F9-DA49-B977-2763CF825DC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9233" r="1" b="4377"/>
          <a:stretch/>
        </p:blipFill>
        <p:spPr bwMode="auto">
          <a:xfrm>
            <a:off x="20" y="10"/>
            <a:ext cx="4635571" cy="6857990"/>
          </a:xfrm>
          <a:prstGeom prst="rect">
            <a:avLst/>
          </a:prstGeom>
          <a:noFill/>
          <a:effectLst/>
          <a:extLst>
            <a:ext uri="{909E8E84-426E-40DD-AFC4-6F175D3DCCD1}">
              <a14:hiddenFill xmlns:a14="http://schemas.microsoft.com/office/drawing/2010/main">
                <a:solidFill>
                  <a:srgbClr val="FFFFFF"/>
                </a:solidFill>
              </a14:hiddenFill>
            </a:ext>
          </a:extLst>
        </p:spPr>
      </p:pic>
      <p:cxnSp>
        <p:nvCxnSpPr>
          <p:cNvPr id="77" name="Straight Connector 76">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FFA706"/>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54ECE00B-510A-4E4F-99CD-7404BF547C57}"/>
              </a:ext>
            </a:extLst>
          </p:cNvPr>
          <p:cNvSpPr txBox="1"/>
          <p:nvPr/>
        </p:nvSpPr>
        <p:spPr>
          <a:xfrm>
            <a:off x="4858262" y="5808320"/>
            <a:ext cx="6800826" cy="830997"/>
          </a:xfrm>
          <a:prstGeom prst="rect">
            <a:avLst/>
          </a:prstGeom>
          <a:noFill/>
        </p:spPr>
        <p:txBody>
          <a:bodyPr wrap="square" rtlCol="0">
            <a:spAutoFit/>
          </a:bodyPr>
          <a:lstStyle/>
          <a:p>
            <a:r>
              <a:rPr lang="en-US" sz="2400">
                <a:solidFill>
                  <a:schemeClr val="accent6"/>
                </a:solidFill>
              </a:rPr>
              <a:t>Barrett, 2012; Barrett &amp; Kurzban, 2006; Schaller, 2016; Sperber, 1994; Sperber &amp; Hirschfeld, 2004</a:t>
            </a:r>
          </a:p>
        </p:txBody>
      </p:sp>
    </p:spTree>
    <p:extLst>
      <p:ext uri="{BB962C8B-B14F-4D97-AF65-F5344CB8AC3E}">
        <p14:creationId xmlns:p14="http://schemas.microsoft.com/office/powerpoint/2010/main" val="13885922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0" name="Rectangle 134">
            <a:extLst>
              <a:ext uri="{FF2B5EF4-FFF2-40B4-BE49-F238E27FC236}">
                <a16:creationId xmlns:a16="http://schemas.microsoft.com/office/drawing/2014/main" id="{FB5B0058-AF13-4859-B429-4EDDE2A26F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3">
            <a:extLst>
              <a:ext uri="{FF2B5EF4-FFF2-40B4-BE49-F238E27FC236}">
                <a16:creationId xmlns:a16="http://schemas.microsoft.com/office/drawing/2014/main" id="{3BEF689E-A99B-CA40-8403-DD2D7CA8FEA6}"/>
              </a:ext>
            </a:extLst>
          </p:cNvPr>
          <p:cNvSpPr>
            <a:spLocks noGrp="1"/>
          </p:cNvSpPr>
          <p:nvPr>
            <p:ph type="title"/>
          </p:nvPr>
        </p:nvSpPr>
        <p:spPr>
          <a:xfrm>
            <a:off x="908454" y="1360481"/>
            <a:ext cx="4605340" cy="2387600"/>
          </a:xfrm>
        </p:spPr>
        <p:txBody>
          <a:bodyPr vert="horz" lIns="91440" tIns="45720" rIns="91440" bIns="45720" rtlCol="0" anchor="b">
            <a:normAutofit/>
          </a:bodyPr>
          <a:lstStyle/>
          <a:p>
            <a:r>
              <a:rPr lang="en-US" dirty="0">
                <a:solidFill>
                  <a:schemeClr val="bg1"/>
                </a:solidFill>
              </a:rPr>
              <a:t>Koji Takahashi &amp; Nick Michalak</a:t>
            </a:r>
            <a:br>
              <a:rPr lang="en-US" dirty="0">
                <a:solidFill>
                  <a:schemeClr val="bg1"/>
                </a:solidFill>
              </a:rPr>
            </a:br>
            <a:r>
              <a:rPr lang="en-US" b="1" dirty="0">
                <a:solidFill>
                  <a:schemeClr val="bg1"/>
                </a:solidFill>
              </a:rPr>
              <a:t>Brickman Award</a:t>
            </a:r>
          </a:p>
        </p:txBody>
      </p:sp>
      <p:pic>
        <p:nvPicPr>
          <p:cNvPr id="4098" name="Picture 2" descr="A group of people posing for the camera&#10;&#10;Description automatically generated">
            <a:extLst>
              <a:ext uri="{FF2B5EF4-FFF2-40B4-BE49-F238E27FC236}">
                <a16:creationId xmlns:a16="http://schemas.microsoft.com/office/drawing/2014/main" id="{F1648B62-638F-D84E-B9ED-A72501480ADC}"/>
              </a:ext>
            </a:extLst>
          </p:cNvPr>
          <p:cNvPicPr>
            <a:picLocks noChangeAspect="1" noChangeArrowheads="1"/>
          </p:cNvPicPr>
          <p:nvPr/>
        </p:nvPicPr>
        <p:blipFill rotWithShape="1">
          <a:blip r:embed="rId3">
            <a:alphaModFix/>
            <a:extLst>
              <a:ext uri="{28A0092B-C50C-407E-A947-70E740481C1C}">
                <a14:useLocalDpi xmlns:a14="http://schemas.microsoft.com/office/drawing/2010/main" val="0"/>
              </a:ext>
            </a:extLst>
          </a:blip>
          <a:srcRect r="404"/>
          <a:stretch/>
        </p:blipFill>
        <p:spPr bwMode="auto">
          <a:xfrm>
            <a:off x="7115177" y="115193"/>
            <a:ext cx="4950618" cy="6627614"/>
          </a:xfrm>
          <a:prstGeom prst="rect">
            <a:avLst/>
          </a:prstGeom>
          <a:noFill/>
          <a:extLst>
            <a:ext uri="{909E8E84-426E-40DD-AFC4-6F175D3DCCD1}">
              <a14:hiddenFill xmlns:a14="http://schemas.microsoft.com/office/drawing/2010/main">
                <a:solidFill>
                  <a:srgbClr val="FFFFFF"/>
                </a:solidFill>
              </a14:hiddenFill>
            </a:ext>
          </a:extLst>
        </p:spPr>
      </p:pic>
      <p:cxnSp>
        <p:nvCxnSpPr>
          <p:cNvPr id="4101" name="Straight Connector 136">
            <a:extLst>
              <a:ext uri="{FF2B5EF4-FFF2-40B4-BE49-F238E27FC236}">
                <a16:creationId xmlns:a16="http://schemas.microsoft.com/office/drawing/2014/main" id="{AC65C03C-3F17-45DC-A1B9-35ACA43397D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15176" y="115193"/>
            <a:ext cx="0" cy="6627614"/>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102" name="Rectangle 138">
            <a:extLst>
              <a:ext uri="{FF2B5EF4-FFF2-40B4-BE49-F238E27FC236}">
                <a16:creationId xmlns:a16="http://schemas.microsoft.com/office/drawing/2014/main" id="{A4A161CC-6DC5-4863-B213-94529D6E06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AF6739B2-6B5C-B24B-97E3-645CA4856A10}"/>
              </a:ext>
            </a:extLst>
          </p:cNvPr>
          <p:cNvSpPr txBox="1"/>
          <p:nvPr/>
        </p:nvSpPr>
        <p:spPr>
          <a:xfrm>
            <a:off x="3707560" y="6130767"/>
            <a:ext cx="3281411" cy="523220"/>
          </a:xfrm>
          <a:prstGeom prst="rect">
            <a:avLst/>
          </a:prstGeom>
          <a:noFill/>
        </p:spPr>
        <p:txBody>
          <a:bodyPr wrap="none" rtlCol="0">
            <a:spAutoFit/>
          </a:bodyPr>
          <a:lstStyle/>
          <a:p>
            <a:r>
              <a:rPr lang="en-US" sz="2800" dirty="0">
                <a:solidFill>
                  <a:schemeClr val="bg1"/>
                </a:solidFill>
              </a:rPr>
              <a:t>(make a plan to vote)</a:t>
            </a:r>
          </a:p>
        </p:txBody>
      </p:sp>
    </p:spTree>
    <p:extLst>
      <p:ext uri="{BB962C8B-B14F-4D97-AF65-F5344CB8AC3E}">
        <p14:creationId xmlns:p14="http://schemas.microsoft.com/office/powerpoint/2010/main" val="5962151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3F57D6-BCBC-9C4D-B6D2-E6F20FC1BFA5}"/>
              </a:ext>
            </a:extLst>
          </p:cNvPr>
          <p:cNvSpPr>
            <a:spLocks noGrp="1"/>
          </p:cNvSpPr>
          <p:nvPr>
            <p:ph type="title"/>
          </p:nvPr>
        </p:nvSpPr>
        <p:spPr>
          <a:xfrm>
            <a:off x="4974335" y="640081"/>
            <a:ext cx="6611533" cy="5574451"/>
          </a:xfrm>
        </p:spPr>
        <p:txBody>
          <a:bodyPr>
            <a:normAutofit/>
          </a:bodyPr>
          <a:lstStyle/>
          <a:p>
            <a:r>
              <a:rPr lang="en-US"/>
              <a:t>One or many cognitive mechanisms of the behavioral immune system </a:t>
            </a:r>
            <a:r>
              <a:rPr lang="en-US" b="1">
                <a:solidFill>
                  <a:schemeClr val="accent3"/>
                </a:solidFill>
              </a:rPr>
              <a:t>function to detect pathogens</a:t>
            </a:r>
          </a:p>
        </p:txBody>
      </p:sp>
      <p:pic>
        <p:nvPicPr>
          <p:cNvPr id="7" name="Graphic 6" descr="Bug under magnifying glass">
            <a:extLst>
              <a:ext uri="{FF2B5EF4-FFF2-40B4-BE49-F238E27FC236}">
                <a16:creationId xmlns:a16="http://schemas.microsoft.com/office/drawing/2014/main" id="{BD6F5AAD-6174-1F45-B8F1-3A252C1786E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43467" y="1421892"/>
            <a:ext cx="4010829" cy="4010829"/>
          </a:xfrm>
          <a:prstGeom prst="rect">
            <a:avLst/>
          </a:prstGeom>
        </p:spPr>
      </p:pic>
    </p:spTree>
    <p:extLst>
      <p:ext uri="{BB962C8B-B14F-4D97-AF65-F5344CB8AC3E}">
        <p14:creationId xmlns:p14="http://schemas.microsoft.com/office/powerpoint/2010/main" val="23863953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378613-8C20-E443-B1BE-9FA37E229DAD}"/>
              </a:ext>
            </a:extLst>
          </p:cNvPr>
          <p:cNvSpPr>
            <a:spLocks noGrp="1"/>
          </p:cNvSpPr>
          <p:nvPr>
            <p:ph type="title"/>
          </p:nvPr>
        </p:nvSpPr>
        <p:spPr/>
        <p:txBody>
          <a:bodyPr anchor="ctr">
            <a:normAutofit/>
          </a:bodyPr>
          <a:lstStyle/>
          <a:p>
            <a:r>
              <a:rPr lang="en-US" sz="2800">
                <a:solidFill>
                  <a:schemeClr val="tx2"/>
                </a:solidFill>
              </a:rPr>
              <a:t>Disease Detection Inputs</a:t>
            </a:r>
            <a:br>
              <a:rPr lang="en-US" sz="2800">
                <a:solidFill>
                  <a:schemeClr val="tx2"/>
                </a:solidFill>
              </a:rPr>
            </a:br>
            <a:r>
              <a:rPr lang="en-US" sz="2800">
                <a:solidFill>
                  <a:schemeClr val="accent6"/>
                </a:solidFill>
              </a:rPr>
              <a:t>Proper</a:t>
            </a:r>
            <a:r>
              <a:rPr lang="en-US" sz="2800">
                <a:solidFill>
                  <a:schemeClr val="tx2"/>
                </a:solidFill>
              </a:rPr>
              <a:t> vs. </a:t>
            </a:r>
            <a:r>
              <a:rPr lang="en-US" sz="2800">
                <a:solidFill>
                  <a:schemeClr val="accent4"/>
                </a:solidFill>
              </a:rPr>
              <a:t>Actual</a:t>
            </a:r>
          </a:p>
        </p:txBody>
      </p:sp>
      <p:sp>
        <p:nvSpPr>
          <p:cNvPr id="4" name="Text Placeholder 3">
            <a:extLst>
              <a:ext uri="{FF2B5EF4-FFF2-40B4-BE49-F238E27FC236}">
                <a16:creationId xmlns:a16="http://schemas.microsoft.com/office/drawing/2014/main" id="{8A14DEF1-BA0A-8E44-A96E-A58E559EECD4}"/>
              </a:ext>
            </a:extLst>
          </p:cNvPr>
          <p:cNvSpPr>
            <a:spLocks noGrp="1"/>
          </p:cNvSpPr>
          <p:nvPr>
            <p:ph type="body" sz="half" idx="2"/>
          </p:nvPr>
        </p:nvSpPr>
        <p:spPr>
          <a:xfrm>
            <a:off x="839787" y="1848387"/>
            <a:ext cx="3932237" cy="3811588"/>
          </a:xfrm>
        </p:spPr>
        <p:txBody>
          <a:bodyPr>
            <a:normAutofit/>
          </a:bodyPr>
          <a:lstStyle/>
          <a:p>
            <a:r>
              <a:rPr lang="en-US" sz="2800">
                <a:solidFill>
                  <a:schemeClr val="accent6"/>
                </a:solidFill>
              </a:rPr>
              <a:t>Proper Domain. </a:t>
            </a:r>
            <a:r>
              <a:rPr lang="en-US" sz="2800"/>
              <a:t>Set of inputs the module was designed by natural selection to process</a:t>
            </a:r>
          </a:p>
          <a:p>
            <a:endParaRPr lang="en-US" sz="2800"/>
          </a:p>
          <a:p>
            <a:r>
              <a:rPr lang="en-US" sz="2800">
                <a:solidFill>
                  <a:schemeClr val="accent4"/>
                </a:solidFill>
              </a:rPr>
              <a:t>Actual Domain. </a:t>
            </a:r>
            <a:r>
              <a:rPr lang="en-US" sz="2800"/>
              <a:t>Broader set of inputs the module is able to process</a:t>
            </a:r>
          </a:p>
          <a:p>
            <a:endParaRPr lang="en-US" sz="2800"/>
          </a:p>
        </p:txBody>
      </p:sp>
      <p:sp>
        <p:nvSpPr>
          <p:cNvPr id="5" name="Oval 4">
            <a:extLst>
              <a:ext uri="{FF2B5EF4-FFF2-40B4-BE49-F238E27FC236}">
                <a16:creationId xmlns:a16="http://schemas.microsoft.com/office/drawing/2014/main" id="{EF6DF357-3512-7F4F-AF81-E1693145A32A}"/>
              </a:ext>
            </a:extLst>
          </p:cNvPr>
          <p:cNvSpPr>
            <a:spLocks noChangeAspect="1"/>
          </p:cNvSpPr>
          <p:nvPr/>
        </p:nvSpPr>
        <p:spPr>
          <a:xfrm>
            <a:off x="5598306" y="228600"/>
            <a:ext cx="6400800" cy="6400800"/>
          </a:xfrm>
          <a:prstGeom prst="ellipse">
            <a:avLst/>
          </a:prstGeom>
          <a:noFill/>
          <a:ln w="28575">
            <a:solidFill>
              <a:schemeClr val="tx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77"/>
            </a:endParaRPr>
          </a:p>
        </p:txBody>
      </p:sp>
      <p:sp>
        <p:nvSpPr>
          <p:cNvPr id="6" name="TextBox 5">
            <a:extLst>
              <a:ext uri="{FF2B5EF4-FFF2-40B4-BE49-F238E27FC236}">
                <a16:creationId xmlns:a16="http://schemas.microsoft.com/office/drawing/2014/main" id="{7E09A74F-B869-3D43-9C52-E807326C4D25}"/>
              </a:ext>
            </a:extLst>
          </p:cNvPr>
          <p:cNvSpPr txBox="1"/>
          <p:nvPr/>
        </p:nvSpPr>
        <p:spPr>
          <a:xfrm>
            <a:off x="7623484" y="551427"/>
            <a:ext cx="1130438" cy="461665"/>
          </a:xfrm>
          <a:prstGeom prst="rect">
            <a:avLst/>
          </a:prstGeom>
          <a:noFill/>
        </p:spPr>
        <p:txBody>
          <a:bodyPr wrap="none" rtlCol="0">
            <a:spAutoFit/>
          </a:bodyPr>
          <a:lstStyle/>
          <a:p>
            <a:r>
              <a:rPr lang="en-US" sz="2400" b="1">
                <a:solidFill>
                  <a:schemeClr val="accent4"/>
                </a:solidFill>
                <a:latin typeface="Gill Sans MT" panose="020B0502020104020203" pitchFamily="34" charset="77"/>
              </a:rPr>
              <a:t>Actual</a:t>
            </a:r>
          </a:p>
        </p:txBody>
      </p:sp>
      <p:sp>
        <p:nvSpPr>
          <p:cNvPr id="7" name="Oval 6">
            <a:extLst>
              <a:ext uri="{FF2B5EF4-FFF2-40B4-BE49-F238E27FC236}">
                <a16:creationId xmlns:a16="http://schemas.microsoft.com/office/drawing/2014/main" id="{13B4C915-4D47-3940-80FF-BB257340D52F}"/>
              </a:ext>
            </a:extLst>
          </p:cNvPr>
          <p:cNvSpPr>
            <a:spLocks noChangeAspect="1"/>
          </p:cNvSpPr>
          <p:nvPr/>
        </p:nvSpPr>
        <p:spPr>
          <a:xfrm>
            <a:off x="8771491" y="2348202"/>
            <a:ext cx="2743200" cy="2743200"/>
          </a:xfrm>
          <a:prstGeom prst="ellipse">
            <a:avLst/>
          </a:prstGeom>
          <a:noFill/>
          <a:ln w="28575">
            <a:solidFill>
              <a:schemeClr val="tx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77"/>
            </a:endParaRPr>
          </a:p>
        </p:txBody>
      </p:sp>
      <p:sp>
        <p:nvSpPr>
          <p:cNvPr id="8" name="TextBox 7">
            <a:extLst>
              <a:ext uri="{FF2B5EF4-FFF2-40B4-BE49-F238E27FC236}">
                <a16:creationId xmlns:a16="http://schemas.microsoft.com/office/drawing/2014/main" id="{58F3F1EB-685F-5640-9428-B4FAEAEA1719}"/>
              </a:ext>
            </a:extLst>
          </p:cNvPr>
          <p:cNvSpPr txBox="1"/>
          <p:nvPr/>
        </p:nvSpPr>
        <p:spPr>
          <a:xfrm>
            <a:off x="9551614" y="2609370"/>
            <a:ext cx="852798" cy="338554"/>
          </a:xfrm>
          <a:prstGeom prst="rect">
            <a:avLst/>
          </a:prstGeom>
          <a:noFill/>
        </p:spPr>
        <p:txBody>
          <a:bodyPr wrap="none" rtlCol="0">
            <a:spAutoFit/>
          </a:bodyPr>
          <a:lstStyle/>
          <a:p>
            <a:r>
              <a:rPr lang="en-US" sz="1600" b="1">
                <a:solidFill>
                  <a:schemeClr val="accent6"/>
                </a:solidFill>
                <a:latin typeface="Gill Sans MT" panose="020B0502020104020203" pitchFamily="34" charset="77"/>
              </a:rPr>
              <a:t>Proper</a:t>
            </a:r>
          </a:p>
        </p:txBody>
      </p:sp>
      <p:pic>
        <p:nvPicPr>
          <p:cNvPr id="9" name="Picture 8">
            <a:extLst>
              <a:ext uri="{FF2B5EF4-FFF2-40B4-BE49-F238E27FC236}">
                <a16:creationId xmlns:a16="http://schemas.microsoft.com/office/drawing/2014/main" id="{CAE52561-0FB4-5447-826D-588802DFB737}"/>
              </a:ext>
            </a:extLst>
          </p:cNvPr>
          <p:cNvPicPr>
            <a:picLocks noChangeAspect="1"/>
          </p:cNvPicPr>
          <p:nvPr/>
        </p:nvPicPr>
        <p:blipFill>
          <a:blip r:embed="rId3"/>
          <a:stretch>
            <a:fillRect/>
          </a:stretch>
        </p:blipFill>
        <p:spPr>
          <a:xfrm>
            <a:off x="9075992" y="3137349"/>
            <a:ext cx="685800" cy="914400"/>
          </a:xfrm>
          <a:prstGeom prst="rect">
            <a:avLst/>
          </a:prstGeom>
          <a:effectLst>
            <a:outerShdw blurRad="50800" dist="38100" dir="8100000" algn="tr" rotWithShape="0">
              <a:prstClr val="black">
                <a:alpha val="40000"/>
              </a:prstClr>
            </a:outerShdw>
          </a:effectLst>
        </p:spPr>
      </p:pic>
      <p:pic>
        <p:nvPicPr>
          <p:cNvPr id="10" name="Picture 9">
            <a:extLst>
              <a:ext uri="{FF2B5EF4-FFF2-40B4-BE49-F238E27FC236}">
                <a16:creationId xmlns:a16="http://schemas.microsoft.com/office/drawing/2014/main" id="{90F2903D-0FBB-5D40-AEFD-032FF81D6029}"/>
              </a:ext>
            </a:extLst>
          </p:cNvPr>
          <p:cNvPicPr>
            <a:picLocks noChangeAspect="1"/>
          </p:cNvPicPr>
          <p:nvPr/>
        </p:nvPicPr>
        <p:blipFill rotWithShape="1">
          <a:blip r:embed="rId4"/>
          <a:srcRect t="8579" r="2758" b="7916"/>
          <a:stretch/>
        </p:blipFill>
        <p:spPr>
          <a:xfrm>
            <a:off x="9761792" y="4177002"/>
            <a:ext cx="914400" cy="588166"/>
          </a:xfrm>
          <a:prstGeom prst="rect">
            <a:avLst/>
          </a:prstGeom>
          <a:effectLst>
            <a:outerShdw blurRad="50800" dist="38100" dir="8100000" algn="tr" rotWithShape="0">
              <a:prstClr val="black">
                <a:alpha val="40000"/>
              </a:prstClr>
            </a:outerShdw>
          </a:effectLst>
        </p:spPr>
      </p:pic>
      <p:pic>
        <p:nvPicPr>
          <p:cNvPr id="11" name="Picture 10">
            <a:extLst>
              <a:ext uri="{FF2B5EF4-FFF2-40B4-BE49-F238E27FC236}">
                <a16:creationId xmlns:a16="http://schemas.microsoft.com/office/drawing/2014/main" id="{CC84AAE4-05B4-E940-A0A3-8210002AB1FA}"/>
              </a:ext>
            </a:extLst>
          </p:cNvPr>
          <p:cNvPicPr>
            <a:picLocks noChangeAspect="1"/>
          </p:cNvPicPr>
          <p:nvPr/>
        </p:nvPicPr>
        <p:blipFill>
          <a:blip r:embed="rId5"/>
          <a:stretch>
            <a:fillRect/>
          </a:stretch>
        </p:blipFill>
        <p:spPr>
          <a:xfrm>
            <a:off x="10123891" y="3046693"/>
            <a:ext cx="1028700" cy="914400"/>
          </a:xfrm>
          <a:prstGeom prst="rect">
            <a:avLst/>
          </a:prstGeom>
          <a:effectLst>
            <a:outerShdw blurRad="50800" dist="38100" dir="8100000" algn="tr" rotWithShape="0">
              <a:prstClr val="black">
                <a:alpha val="40000"/>
              </a:prstClr>
            </a:outerShdw>
          </a:effectLst>
        </p:spPr>
      </p:pic>
      <p:pic>
        <p:nvPicPr>
          <p:cNvPr id="12" name="Picture 11">
            <a:extLst>
              <a:ext uri="{FF2B5EF4-FFF2-40B4-BE49-F238E27FC236}">
                <a16:creationId xmlns:a16="http://schemas.microsoft.com/office/drawing/2014/main" id="{504408F7-0C9F-1B48-B22E-CA0359302E6A}"/>
              </a:ext>
            </a:extLst>
          </p:cNvPr>
          <p:cNvPicPr>
            <a:picLocks noChangeAspect="1"/>
          </p:cNvPicPr>
          <p:nvPr/>
        </p:nvPicPr>
        <p:blipFill>
          <a:blip r:embed="rId6"/>
          <a:stretch>
            <a:fillRect/>
          </a:stretch>
        </p:blipFill>
        <p:spPr>
          <a:xfrm>
            <a:off x="7307769" y="1168351"/>
            <a:ext cx="1463722" cy="914400"/>
          </a:xfrm>
          <a:prstGeom prst="rect">
            <a:avLst/>
          </a:prstGeom>
          <a:effectLst>
            <a:outerShdw blurRad="50800" dist="38100" dir="8100000" algn="tr" rotWithShape="0">
              <a:prstClr val="black">
                <a:alpha val="40000"/>
              </a:prstClr>
            </a:outerShdw>
          </a:effectLst>
        </p:spPr>
      </p:pic>
      <p:pic>
        <p:nvPicPr>
          <p:cNvPr id="13" name="Picture 12">
            <a:extLst>
              <a:ext uri="{FF2B5EF4-FFF2-40B4-BE49-F238E27FC236}">
                <a16:creationId xmlns:a16="http://schemas.microsoft.com/office/drawing/2014/main" id="{9C5774A6-579B-2848-ADAD-369D0918E091}"/>
              </a:ext>
            </a:extLst>
          </p:cNvPr>
          <p:cNvPicPr>
            <a:picLocks noChangeAspect="1"/>
          </p:cNvPicPr>
          <p:nvPr/>
        </p:nvPicPr>
        <p:blipFill>
          <a:blip r:embed="rId7"/>
          <a:stretch>
            <a:fillRect/>
          </a:stretch>
        </p:blipFill>
        <p:spPr>
          <a:xfrm>
            <a:off x="7631031" y="2514600"/>
            <a:ext cx="804672" cy="914400"/>
          </a:xfrm>
          <a:prstGeom prst="rect">
            <a:avLst/>
          </a:prstGeom>
          <a:effectLst>
            <a:outerShdw blurRad="50800" dist="38100" dir="8100000" algn="tr" rotWithShape="0">
              <a:prstClr val="black">
                <a:alpha val="40000"/>
              </a:prstClr>
            </a:outerShdw>
          </a:effectLst>
        </p:spPr>
      </p:pic>
      <p:pic>
        <p:nvPicPr>
          <p:cNvPr id="14" name="Picture 13">
            <a:extLst>
              <a:ext uri="{FF2B5EF4-FFF2-40B4-BE49-F238E27FC236}">
                <a16:creationId xmlns:a16="http://schemas.microsoft.com/office/drawing/2014/main" id="{F4FF62F3-E4EA-594C-8A80-86B663D45CC4}"/>
              </a:ext>
            </a:extLst>
          </p:cNvPr>
          <p:cNvPicPr>
            <a:picLocks noChangeAspect="1"/>
          </p:cNvPicPr>
          <p:nvPr/>
        </p:nvPicPr>
        <p:blipFill>
          <a:blip r:embed="rId8"/>
          <a:stretch>
            <a:fillRect/>
          </a:stretch>
        </p:blipFill>
        <p:spPr>
          <a:xfrm>
            <a:off x="7644575" y="4471085"/>
            <a:ext cx="1066800" cy="914400"/>
          </a:xfrm>
          <a:prstGeom prst="rect">
            <a:avLst/>
          </a:prstGeom>
          <a:effectLst>
            <a:outerShdw blurRad="50800" dist="38100" dir="8100000" algn="tr" rotWithShape="0">
              <a:prstClr val="black">
                <a:alpha val="40000"/>
              </a:prstClr>
            </a:outerShdw>
          </a:effectLst>
        </p:spPr>
      </p:pic>
      <p:pic>
        <p:nvPicPr>
          <p:cNvPr id="15" name="Picture 14">
            <a:extLst>
              <a:ext uri="{FF2B5EF4-FFF2-40B4-BE49-F238E27FC236}">
                <a16:creationId xmlns:a16="http://schemas.microsoft.com/office/drawing/2014/main" id="{321B71AE-21AC-A143-B5BF-18299BD0F182}"/>
              </a:ext>
            </a:extLst>
          </p:cNvPr>
          <p:cNvPicPr>
            <a:picLocks noChangeAspect="1"/>
          </p:cNvPicPr>
          <p:nvPr/>
        </p:nvPicPr>
        <p:blipFill>
          <a:blip r:embed="rId9"/>
          <a:stretch>
            <a:fillRect/>
          </a:stretch>
        </p:blipFill>
        <p:spPr>
          <a:xfrm>
            <a:off x="9800191" y="1307217"/>
            <a:ext cx="685800" cy="914400"/>
          </a:xfrm>
          <a:prstGeom prst="rect">
            <a:avLst/>
          </a:prstGeom>
          <a:effectLst>
            <a:outerShdw blurRad="50800" dist="38100" dir="8100000" algn="tr" rotWithShape="0">
              <a:prstClr val="black">
                <a:alpha val="40000"/>
              </a:prstClr>
            </a:outerShdw>
          </a:effectLst>
        </p:spPr>
      </p:pic>
      <p:pic>
        <p:nvPicPr>
          <p:cNvPr id="16" name="Picture 15">
            <a:extLst>
              <a:ext uri="{FF2B5EF4-FFF2-40B4-BE49-F238E27FC236}">
                <a16:creationId xmlns:a16="http://schemas.microsoft.com/office/drawing/2014/main" id="{0239DC59-E89E-2C4B-AE93-4B4F99935605}"/>
              </a:ext>
            </a:extLst>
          </p:cNvPr>
          <p:cNvPicPr>
            <a:picLocks noChangeAspect="1"/>
          </p:cNvPicPr>
          <p:nvPr/>
        </p:nvPicPr>
        <p:blipFill>
          <a:blip r:embed="rId10"/>
          <a:stretch>
            <a:fillRect/>
          </a:stretch>
        </p:blipFill>
        <p:spPr>
          <a:xfrm>
            <a:off x="9075992" y="5216655"/>
            <a:ext cx="659892" cy="914400"/>
          </a:xfrm>
          <a:prstGeom prst="rect">
            <a:avLst/>
          </a:prstGeom>
        </p:spPr>
      </p:pic>
      <p:pic>
        <p:nvPicPr>
          <p:cNvPr id="17" name="Picture 16">
            <a:extLst>
              <a:ext uri="{FF2B5EF4-FFF2-40B4-BE49-F238E27FC236}">
                <a16:creationId xmlns:a16="http://schemas.microsoft.com/office/drawing/2014/main" id="{BB793BF8-105E-C742-A2A5-8790049A99A6}"/>
              </a:ext>
            </a:extLst>
          </p:cNvPr>
          <p:cNvPicPr>
            <a:picLocks noChangeAspect="1"/>
          </p:cNvPicPr>
          <p:nvPr/>
        </p:nvPicPr>
        <p:blipFill>
          <a:blip r:embed="rId11"/>
          <a:stretch>
            <a:fillRect/>
          </a:stretch>
        </p:blipFill>
        <p:spPr>
          <a:xfrm>
            <a:off x="5884083" y="3429000"/>
            <a:ext cx="1375900" cy="914400"/>
          </a:xfrm>
          <a:prstGeom prst="rect">
            <a:avLst/>
          </a:prstGeom>
        </p:spPr>
      </p:pic>
      <p:sp>
        <p:nvSpPr>
          <p:cNvPr id="18" name="Rectangle 17">
            <a:extLst>
              <a:ext uri="{FF2B5EF4-FFF2-40B4-BE49-F238E27FC236}">
                <a16:creationId xmlns:a16="http://schemas.microsoft.com/office/drawing/2014/main" id="{FA732905-BC6D-D548-9D68-8805E7E9D6B8}"/>
              </a:ext>
            </a:extLst>
          </p:cNvPr>
          <p:cNvSpPr/>
          <p:nvPr/>
        </p:nvSpPr>
        <p:spPr>
          <a:xfrm>
            <a:off x="839787" y="5706070"/>
            <a:ext cx="3932237" cy="923330"/>
          </a:xfrm>
          <a:prstGeom prst="rect">
            <a:avLst/>
          </a:prstGeom>
        </p:spPr>
        <p:txBody>
          <a:bodyPr wrap="square">
            <a:spAutoFit/>
          </a:bodyPr>
          <a:lstStyle/>
          <a:p>
            <a:r>
              <a:rPr lang="en-US">
                <a:solidFill>
                  <a:schemeClr val="accent1"/>
                </a:solidFill>
              </a:rPr>
              <a:t>Barrett, 2012; Barrett &amp; Kurzban, 2006; Schaller, 2016; Sperber, 1994; Sperber &amp; Hirschfeld, 2004</a:t>
            </a:r>
          </a:p>
        </p:txBody>
      </p:sp>
    </p:spTree>
    <p:extLst>
      <p:ext uri="{BB962C8B-B14F-4D97-AF65-F5344CB8AC3E}">
        <p14:creationId xmlns:p14="http://schemas.microsoft.com/office/powerpoint/2010/main" val="29230832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D3D54EB-6461-594C-A785-50C6EB68086A}"/>
              </a:ext>
            </a:extLst>
          </p:cNvPr>
          <p:cNvSpPr>
            <a:spLocks noGrp="1"/>
          </p:cNvSpPr>
          <p:nvPr>
            <p:ph type="title"/>
          </p:nvPr>
        </p:nvSpPr>
        <p:spPr>
          <a:xfrm>
            <a:off x="1803662" y="5118754"/>
            <a:ext cx="8584676" cy="1044301"/>
          </a:xfrm>
        </p:spPr>
        <p:txBody>
          <a:bodyPr vert="horz" lIns="91440" tIns="45720" rIns="91440" bIns="45720" rtlCol="0" anchor="t">
            <a:normAutofit fontScale="90000"/>
          </a:bodyPr>
          <a:lstStyle/>
          <a:p>
            <a:pPr algn="ctr"/>
            <a:r>
              <a:rPr lang="en-US" sz="3600"/>
              <a:t>The behavioral immune system should react to </a:t>
            </a:r>
            <a:r>
              <a:rPr lang="en-US" sz="3600">
                <a:solidFill>
                  <a:schemeClr val="accent6"/>
                </a:solidFill>
              </a:rPr>
              <a:t>true infection cues </a:t>
            </a:r>
            <a:endParaRPr lang="en-US" sz="3400" kern="1200">
              <a:solidFill>
                <a:schemeClr val="accent6"/>
              </a:solidFill>
            </a:endParaRPr>
          </a:p>
        </p:txBody>
      </p:sp>
      <p:pic>
        <p:nvPicPr>
          <p:cNvPr id="8198" name="Picture 6" descr="Diphtheria - Infectious Dis. - Medbullets Step 2/3">
            <a:extLst>
              <a:ext uri="{FF2B5EF4-FFF2-40B4-BE49-F238E27FC236}">
                <a16:creationId xmlns:a16="http://schemas.microsoft.com/office/drawing/2014/main" id="{4460132D-535F-0B4A-9D83-FEE291F1B8B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890" r="22111" b="2"/>
          <a:stretch/>
        </p:blipFill>
        <p:spPr bwMode="auto">
          <a:xfrm>
            <a:off x="895336" y="997486"/>
            <a:ext cx="2971800" cy="2971800"/>
          </a:xfrm>
          <a:custGeom>
            <a:avLst/>
            <a:gdLst/>
            <a:ahLst/>
            <a:cxnLst/>
            <a:rect l="l" t="t" r="r" b="b"/>
            <a:pathLst>
              <a:path w="2971800" h="2971800">
                <a:moveTo>
                  <a:pt x="1485900" y="0"/>
                </a:moveTo>
                <a:cubicBezTo>
                  <a:pt x="2306540" y="0"/>
                  <a:pt x="2971800" y="665260"/>
                  <a:pt x="2971800" y="1485900"/>
                </a:cubicBezTo>
                <a:cubicBezTo>
                  <a:pt x="2971800" y="2306540"/>
                  <a:pt x="2306540" y="2971800"/>
                  <a:pt x="1485900" y="2971800"/>
                </a:cubicBezTo>
                <a:cubicBezTo>
                  <a:pt x="665260" y="2971800"/>
                  <a:pt x="0" y="2306540"/>
                  <a:pt x="0" y="1485900"/>
                </a:cubicBezTo>
                <a:cubicBezTo>
                  <a:pt x="0" y="665260"/>
                  <a:pt x="665260" y="0"/>
                  <a:pt x="1485900" y="0"/>
                </a:cubicBezTo>
                <a:close/>
              </a:path>
            </a:pathLst>
          </a:custGeom>
          <a:noFill/>
          <a:extLst>
            <a:ext uri="{909E8E84-426E-40DD-AFC4-6F175D3DCCD1}">
              <a14:hiddenFill xmlns:a14="http://schemas.microsoft.com/office/drawing/2010/main">
                <a:solidFill>
                  <a:srgbClr val="FFFFFF"/>
                </a:solidFill>
              </a14:hiddenFill>
            </a:ext>
          </a:extLst>
        </p:spPr>
      </p:pic>
      <p:pic>
        <p:nvPicPr>
          <p:cNvPr id="8194" name="Picture 2" descr="Smallpox - Wikipedia">
            <a:extLst>
              <a:ext uri="{FF2B5EF4-FFF2-40B4-BE49-F238E27FC236}">
                <a16:creationId xmlns:a16="http://schemas.microsoft.com/office/drawing/2014/main" id="{E7E4FE26-F877-9348-A08D-0CA086106E7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4741" b="9515"/>
          <a:stretch/>
        </p:blipFill>
        <p:spPr bwMode="auto">
          <a:xfrm>
            <a:off x="4610101" y="997486"/>
            <a:ext cx="2971800" cy="2971800"/>
          </a:xfrm>
          <a:custGeom>
            <a:avLst/>
            <a:gdLst/>
            <a:ahLst/>
            <a:cxnLst/>
            <a:rect l="l" t="t" r="r" b="b"/>
            <a:pathLst>
              <a:path w="2971800" h="2971800">
                <a:moveTo>
                  <a:pt x="1485900" y="0"/>
                </a:moveTo>
                <a:cubicBezTo>
                  <a:pt x="2306540" y="0"/>
                  <a:pt x="2971800" y="665260"/>
                  <a:pt x="2971800" y="1485900"/>
                </a:cubicBezTo>
                <a:cubicBezTo>
                  <a:pt x="2971800" y="2306540"/>
                  <a:pt x="2306540" y="2971800"/>
                  <a:pt x="1485900" y="2971800"/>
                </a:cubicBezTo>
                <a:cubicBezTo>
                  <a:pt x="665260" y="2971800"/>
                  <a:pt x="0" y="2306540"/>
                  <a:pt x="0" y="1485900"/>
                </a:cubicBezTo>
                <a:cubicBezTo>
                  <a:pt x="0" y="665260"/>
                  <a:pt x="665260" y="0"/>
                  <a:pt x="1485900" y="0"/>
                </a:cubicBezTo>
                <a:close/>
              </a:path>
            </a:pathLst>
          </a:custGeom>
          <a:noFill/>
          <a:extLst>
            <a:ext uri="{909E8E84-426E-40DD-AFC4-6F175D3DCCD1}">
              <a14:hiddenFill xmlns:a14="http://schemas.microsoft.com/office/drawing/2010/main">
                <a:solidFill>
                  <a:srgbClr val="FFFFFF"/>
                </a:solidFill>
              </a14:hiddenFill>
            </a:ext>
          </a:extLst>
        </p:spPr>
      </p:pic>
      <p:pic>
        <p:nvPicPr>
          <p:cNvPr id="8196" name="Picture 4" descr="Yellow fever: Symptoms, causes, and prevention">
            <a:extLst>
              <a:ext uri="{FF2B5EF4-FFF2-40B4-BE49-F238E27FC236}">
                <a16:creationId xmlns:a16="http://schemas.microsoft.com/office/drawing/2014/main" id="{B60EA870-B8F7-034F-9EE0-2CA811BB58C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0231" r="13017" b="-3"/>
          <a:stretch/>
        </p:blipFill>
        <p:spPr bwMode="auto">
          <a:xfrm>
            <a:off x="8324865" y="997486"/>
            <a:ext cx="2971800" cy="2971800"/>
          </a:xfrm>
          <a:custGeom>
            <a:avLst/>
            <a:gdLst/>
            <a:ahLst/>
            <a:cxnLst/>
            <a:rect l="l" t="t" r="r" b="b"/>
            <a:pathLst>
              <a:path w="2971800" h="2971800">
                <a:moveTo>
                  <a:pt x="1485900" y="0"/>
                </a:moveTo>
                <a:cubicBezTo>
                  <a:pt x="2306540" y="0"/>
                  <a:pt x="2971800" y="665260"/>
                  <a:pt x="2971800" y="1485900"/>
                </a:cubicBezTo>
                <a:cubicBezTo>
                  <a:pt x="2971800" y="2306540"/>
                  <a:pt x="2306540" y="2971800"/>
                  <a:pt x="1485900" y="2971800"/>
                </a:cubicBezTo>
                <a:cubicBezTo>
                  <a:pt x="665260" y="2971800"/>
                  <a:pt x="0" y="2306540"/>
                  <a:pt x="0" y="1485900"/>
                </a:cubicBezTo>
                <a:cubicBezTo>
                  <a:pt x="0" y="665260"/>
                  <a:pt x="665260" y="0"/>
                  <a:pt x="1485900" y="0"/>
                </a:cubicBezTo>
                <a:close/>
              </a:path>
            </a:pathLst>
          </a:cu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6683AC5-957A-3F47-84C2-935C78BD3D7A}"/>
              </a:ext>
            </a:extLst>
          </p:cNvPr>
          <p:cNvSpPr txBox="1"/>
          <p:nvPr/>
        </p:nvSpPr>
        <p:spPr>
          <a:xfrm>
            <a:off x="1512248" y="4185392"/>
            <a:ext cx="1737976" cy="523220"/>
          </a:xfrm>
          <a:prstGeom prst="rect">
            <a:avLst/>
          </a:prstGeom>
          <a:noFill/>
        </p:spPr>
        <p:txBody>
          <a:bodyPr wrap="none" rtlCol="0">
            <a:spAutoFit/>
          </a:bodyPr>
          <a:lstStyle/>
          <a:p>
            <a:r>
              <a:rPr lang="en-US" sz="2800">
                <a:solidFill>
                  <a:schemeClr val="accent6"/>
                </a:solidFill>
              </a:rPr>
              <a:t>Diphtheria</a:t>
            </a:r>
          </a:p>
        </p:txBody>
      </p:sp>
      <p:sp>
        <p:nvSpPr>
          <p:cNvPr id="5" name="TextBox 4">
            <a:extLst>
              <a:ext uri="{FF2B5EF4-FFF2-40B4-BE49-F238E27FC236}">
                <a16:creationId xmlns:a16="http://schemas.microsoft.com/office/drawing/2014/main" id="{449851B0-9502-C940-B651-0482143502A0}"/>
              </a:ext>
            </a:extLst>
          </p:cNvPr>
          <p:cNvSpPr txBox="1"/>
          <p:nvPr/>
        </p:nvSpPr>
        <p:spPr>
          <a:xfrm>
            <a:off x="8796352" y="4185392"/>
            <a:ext cx="2028825" cy="523220"/>
          </a:xfrm>
          <a:prstGeom prst="rect">
            <a:avLst/>
          </a:prstGeom>
          <a:noFill/>
        </p:spPr>
        <p:txBody>
          <a:bodyPr wrap="none" rtlCol="0">
            <a:spAutoFit/>
          </a:bodyPr>
          <a:lstStyle/>
          <a:p>
            <a:r>
              <a:rPr lang="en-US" sz="2800">
                <a:solidFill>
                  <a:schemeClr val="accent6"/>
                </a:solidFill>
              </a:rPr>
              <a:t>Yellow Fever</a:t>
            </a:r>
          </a:p>
        </p:txBody>
      </p:sp>
      <p:sp>
        <p:nvSpPr>
          <p:cNvPr id="8" name="TextBox 7">
            <a:extLst>
              <a:ext uri="{FF2B5EF4-FFF2-40B4-BE49-F238E27FC236}">
                <a16:creationId xmlns:a16="http://schemas.microsoft.com/office/drawing/2014/main" id="{A6967E01-7EE8-FD49-AA5B-60D284A60C7D}"/>
              </a:ext>
            </a:extLst>
          </p:cNvPr>
          <p:cNvSpPr txBox="1"/>
          <p:nvPr/>
        </p:nvSpPr>
        <p:spPr>
          <a:xfrm>
            <a:off x="5350763" y="4185392"/>
            <a:ext cx="1490473" cy="523220"/>
          </a:xfrm>
          <a:prstGeom prst="rect">
            <a:avLst/>
          </a:prstGeom>
          <a:noFill/>
        </p:spPr>
        <p:txBody>
          <a:bodyPr wrap="none" rtlCol="0">
            <a:spAutoFit/>
          </a:bodyPr>
          <a:lstStyle/>
          <a:p>
            <a:r>
              <a:rPr lang="en-US" sz="2800">
                <a:solidFill>
                  <a:schemeClr val="accent6"/>
                </a:solidFill>
              </a:rPr>
              <a:t>Smallpox</a:t>
            </a:r>
          </a:p>
        </p:txBody>
      </p:sp>
    </p:spTree>
    <p:extLst>
      <p:ext uri="{BB962C8B-B14F-4D97-AF65-F5344CB8AC3E}">
        <p14:creationId xmlns:p14="http://schemas.microsoft.com/office/powerpoint/2010/main" val="14435295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772FD5-CF6F-B249-9711-ABCEF5D39D3A}"/>
              </a:ext>
            </a:extLst>
          </p:cNvPr>
          <p:cNvSpPr>
            <a:spLocks noGrp="1"/>
          </p:cNvSpPr>
          <p:nvPr>
            <p:ph type="title"/>
          </p:nvPr>
        </p:nvSpPr>
        <p:spPr>
          <a:xfrm>
            <a:off x="642996" y="4571216"/>
            <a:ext cx="10906008" cy="1115415"/>
          </a:xfrm>
        </p:spPr>
        <p:txBody>
          <a:bodyPr vert="horz" lIns="91440" tIns="45720" rIns="91440" bIns="45720" rtlCol="0" anchor="b">
            <a:normAutofit fontScale="90000"/>
          </a:bodyPr>
          <a:lstStyle/>
          <a:p>
            <a:pPr algn="ctr"/>
            <a:r>
              <a:rPr lang="en-US" sz="4000"/>
              <a:t>The behavioral immune system should react to cues that </a:t>
            </a:r>
            <a:r>
              <a:rPr lang="en-US" sz="4000">
                <a:solidFill>
                  <a:schemeClr val="accent1"/>
                </a:solidFill>
              </a:rPr>
              <a:t>resemble</a:t>
            </a:r>
            <a:r>
              <a:rPr lang="en-US" sz="4000"/>
              <a:t> true infection cues</a:t>
            </a:r>
          </a:p>
        </p:txBody>
      </p:sp>
      <p:pic>
        <p:nvPicPr>
          <p:cNvPr id="9220" name="Picture 4" descr="The Treatment of Acne with Homeopathic Remedies | Homeopathic ...">
            <a:extLst>
              <a:ext uri="{FF2B5EF4-FFF2-40B4-BE49-F238E27FC236}">
                <a16:creationId xmlns:a16="http://schemas.microsoft.com/office/drawing/2014/main" id="{EF2F7487-DBF5-644E-978D-F17216F35119}"/>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81946" y="1137370"/>
            <a:ext cx="3529109" cy="2453321"/>
          </a:xfrm>
          <a:prstGeom prst="rect">
            <a:avLst/>
          </a:prstGeom>
          <a:noFill/>
          <a:extLst>
            <a:ext uri="{909E8E84-426E-40DD-AFC4-6F175D3DCCD1}">
              <a14:hiddenFill xmlns:a14="http://schemas.microsoft.com/office/drawing/2010/main">
                <a:solidFill>
                  <a:srgbClr val="FFFFFF"/>
                </a:solidFill>
              </a14:hiddenFill>
            </a:ext>
          </a:extLst>
        </p:spPr>
      </p:pic>
      <p:pic>
        <p:nvPicPr>
          <p:cNvPr id="9218" name="Picture 2" descr="Important facts about Acute Liver Failure | Liver failure ...">
            <a:extLst>
              <a:ext uri="{FF2B5EF4-FFF2-40B4-BE49-F238E27FC236}">
                <a16:creationId xmlns:a16="http://schemas.microsoft.com/office/drawing/2014/main" id="{2C9087A9-EC55-F14C-A85F-BF0E7B3680DD}"/>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4332788" y="1041622"/>
            <a:ext cx="3526424" cy="264481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FED042F4-A241-B746-BD32-3FBC5EAFD800}"/>
              </a:ext>
            </a:extLst>
          </p:cNvPr>
          <p:cNvPicPr>
            <a:picLocks noChangeAspect="1"/>
          </p:cNvPicPr>
          <p:nvPr/>
        </p:nvPicPr>
        <p:blipFill>
          <a:blip r:embed="rId5"/>
          <a:stretch>
            <a:fillRect/>
          </a:stretch>
        </p:blipFill>
        <p:spPr>
          <a:xfrm>
            <a:off x="8153400" y="1182337"/>
            <a:ext cx="3553968" cy="2363388"/>
          </a:xfrm>
          <a:prstGeom prst="rect">
            <a:avLst/>
          </a:prstGeom>
        </p:spPr>
      </p:pic>
      <p:sp>
        <p:nvSpPr>
          <p:cNvPr id="4" name="TextBox 3">
            <a:extLst>
              <a:ext uri="{FF2B5EF4-FFF2-40B4-BE49-F238E27FC236}">
                <a16:creationId xmlns:a16="http://schemas.microsoft.com/office/drawing/2014/main" id="{123445AA-0489-3F4D-BBB8-8698311314AB}"/>
              </a:ext>
            </a:extLst>
          </p:cNvPr>
          <p:cNvSpPr txBox="1"/>
          <p:nvPr/>
        </p:nvSpPr>
        <p:spPr>
          <a:xfrm>
            <a:off x="1833566" y="3667163"/>
            <a:ext cx="825867" cy="461665"/>
          </a:xfrm>
          <a:prstGeom prst="rect">
            <a:avLst/>
          </a:prstGeom>
          <a:noFill/>
        </p:spPr>
        <p:txBody>
          <a:bodyPr wrap="none" rtlCol="0">
            <a:spAutoFit/>
          </a:bodyPr>
          <a:lstStyle/>
          <a:p>
            <a:r>
              <a:rPr lang="en-US" sz="2400">
                <a:solidFill>
                  <a:schemeClr val="accent1"/>
                </a:solidFill>
              </a:rPr>
              <a:t>Acne</a:t>
            </a:r>
          </a:p>
        </p:txBody>
      </p:sp>
      <p:sp>
        <p:nvSpPr>
          <p:cNvPr id="8" name="TextBox 7">
            <a:extLst>
              <a:ext uri="{FF2B5EF4-FFF2-40B4-BE49-F238E27FC236}">
                <a16:creationId xmlns:a16="http://schemas.microsoft.com/office/drawing/2014/main" id="{1D63BD79-CFAA-6349-B716-CBBD42EF9596}"/>
              </a:ext>
            </a:extLst>
          </p:cNvPr>
          <p:cNvSpPr txBox="1"/>
          <p:nvPr/>
        </p:nvSpPr>
        <p:spPr>
          <a:xfrm>
            <a:off x="4900544" y="3778515"/>
            <a:ext cx="2390911" cy="461665"/>
          </a:xfrm>
          <a:prstGeom prst="rect">
            <a:avLst/>
          </a:prstGeom>
          <a:noFill/>
        </p:spPr>
        <p:txBody>
          <a:bodyPr wrap="none" rtlCol="0">
            <a:spAutoFit/>
          </a:bodyPr>
          <a:lstStyle/>
          <a:p>
            <a:r>
              <a:rPr lang="en-US" sz="2400">
                <a:solidFill>
                  <a:schemeClr val="accent1"/>
                </a:solidFill>
              </a:rPr>
              <a:t>Acute liver failure</a:t>
            </a:r>
          </a:p>
        </p:txBody>
      </p:sp>
      <p:sp>
        <p:nvSpPr>
          <p:cNvPr id="9" name="TextBox 8">
            <a:extLst>
              <a:ext uri="{FF2B5EF4-FFF2-40B4-BE49-F238E27FC236}">
                <a16:creationId xmlns:a16="http://schemas.microsoft.com/office/drawing/2014/main" id="{88B02AA6-2CE4-C144-A7B8-E704BE7FE707}"/>
              </a:ext>
            </a:extLst>
          </p:cNvPr>
          <p:cNvSpPr txBox="1"/>
          <p:nvPr/>
        </p:nvSpPr>
        <p:spPr>
          <a:xfrm>
            <a:off x="9349135" y="3667163"/>
            <a:ext cx="1162498" cy="461665"/>
          </a:xfrm>
          <a:prstGeom prst="rect">
            <a:avLst/>
          </a:prstGeom>
          <a:noFill/>
        </p:spPr>
        <p:txBody>
          <a:bodyPr wrap="none" rtlCol="0">
            <a:spAutoFit/>
          </a:bodyPr>
          <a:lstStyle/>
          <a:p>
            <a:r>
              <a:rPr lang="en-US" sz="2400">
                <a:solidFill>
                  <a:schemeClr val="accent1"/>
                </a:solidFill>
              </a:rPr>
              <a:t>Obesity</a:t>
            </a:r>
          </a:p>
        </p:txBody>
      </p:sp>
    </p:spTree>
    <p:extLst>
      <p:ext uri="{BB962C8B-B14F-4D97-AF65-F5344CB8AC3E}">
        <p14:creationId xmlns:p14="http://schemas.microsoft.com/office/powerpoint/2010/main" val="15368958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4" name="Rectangle 53">
            <a:extLst>
              <a:ext uri="{FF2B5EF4-FFF2-40B4-BE49-F238E27FC236}">
                <a16:creationId xmlns:a16="http://schemas.microsoft.com/office/drawing/2014/main" id="{117AB3D3-3C9C-4DED-809A-78734805B8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90B1D2B7-AAF9-0445-85CB-FEAF5115D4D1}"/>
              </a:ext>
            </a:extLst>
          </p:cNvPr>
          <p:cNvSpPr>
            <a:spLocks noGrp="1"/>
          </p:cNvSpPr>
          <p:nvPr>
            <p:ph type="title"/>
          </p:nvPr>
        </p:nvSpPr>
        <p:spPr>
          <a:xfrm>
            <a:off x="793662" y="386930"/>
            <a:ext cx="10066122" cy="1298448"/>
          </a:xfrm>
        </p:spPr>
        <p:txBody>
          <a:bodyPr anchor="b">
            <a:normAutofit/>
          </a:bodyPr>
          <a:lstStyle/>
          <a:p>
            <a:r>
              <a:rPr lang="en-US" sz="4800"/>
              <a:t>Ackerman et al., 2009, </a:t>
            </a:r>
            <a:r>
              <a:rPr lang="en-US" sz="4800" i="1"/>
              <a:t>JESP</a:t>
            </a:r>
          </a:p>
        </p:txBody>
      </p:sp>
      <p:sp>
        <p:nvSpPr>
          <p:cNvPr id="56" name="Rectangle 55">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ontent Placeholder 5">
            <a:extLst>
              <a:ext uri="{FF2B5EF4-FFF2-40B4-BE49-F238E27FC236}">
                <a16:creationId xmlns:a16="http://schemas.microsoft.com/office/drawing/2014/main" id="{83853877-F695-AC4E-B360-F85D30D984C6}"/>
              </a:ext>
            </a:extLst>
          </p:cNvPr>
          <p:cNvSpPr>
            <a:spLocks noGrp="1"/>
          </p:cNvSpPr>
          <p:nvPr>
            <p:ph idx="1"/>
          </p:nvPr>
        </p:nvSpPr>
        <p:spPr>
          <a:xfrm>
            <a:off x="793661" y="2599509"/>
            <a:ext cx="4530898" cy="3639450"/>
          </a:xfrm>
        </p:spPr>
        <p:txBody>
          <a:bodyPr anchor="ctr">
            <a:normAutofit/>
          </a:bodyPr>
          <a:lstStyle/>
          <a:p>
            <a:pPr>
              <a:buClr>
                <a:srgbClr val="F3C181"/>
              </a:buClr>
            </a:pPr>
            <a:r>
              <a:rPr lang="en-US" sz="2400"/>
              <a:t>Randomly assigned to view slide-shows:</a:t>
            </a:r>
          </a:p>
          <a:p>
            <a:pPr lvl="1">
              <a:buClr>
                <a:srgbClr val="F3C181"/>
              </a:buClr>
            </a:pPr>
            <a:r>
              <a:rPr lang="en-US"/>
              <a:t>Pathogen Threat Condition: </a:t>
            </a:r>
            <a:r>
              <a:rPr lang="en-US">
                <a:solidFill>
                  <a:schemeClr val="accent4"/>
                </a:solidFill>
              </a:rPr>
              <a:t>dirty sponge, a sneezing person</a:t>
            </a:r>
            <a:endParaRPr lang="en-US"/>
          </a:p>
          <a:p>
            <a:pPr lvl="1">
              <a:buClr>
                <a:srgbClr val="F3C181"/>
              </a:buClr>
            </a:pPr>
            <a:r>
              <a:rPr lang="en-US"/>
              <a:t>Control Condition: public buildings</a:t>
            </a:r>
          </a:p>
          <a:p>
            <a:pPr>
              <a:buClr>
                <a:srgbClr val="F3C181"/>
              </a:buClr>
            </a:pPr>
            <a:r>
              <a:rPr lang="en-US" sz="2400"/>
              <a:t>Completed visual attention task for </a:t>
            </a:r>
            <a:r>
              <a:rPr lang="en-US" sz="2400">
                <a:solidFill>
                  <a:schemeClr val="accent4"/>
                </a:solidFill>
              </a:rPr>
              <a:t>Disfigured Faces </a:t>
            </a:r>
            <a:r>
              <a:rPr lang="en-US" sz="2400"/>
              <a:t>vs. Typical Faces</a:t>
            </a:r>
          </a:p>
        </p:txBody>
      </p:sp>
      <p:pic>
        <p:nvPicPr>
          <p:cNvPr id="8" name="Picture 7" descr="A screenshot of a cell phone&#10;&#10;Description automatically generated">
            <a:extLst>
              <a:ext uri="{FF2B5EF4-FFF2-40B4-BE49-F238E27FC236}">
                <a16:creationId xmlns:a16="http://schemas.microsoft.com/office/drawing/2014/main" id="{4B7FE470-69E0-C447-AB07-D5E0E2340C15}"/>
              </a:ext>
            </a:extLst>
          </p:cNvPr>
          <p:cNvPicPr>
            <a:picLocks noChangeAspect="1"/>
          </p:cNvPicPr>
          <p:nvPr/>
        </p:nvPicPr>
        <p:blipFill rotWithShape="1">
          <a:blip r:embed="rId3"/>
          <a:srcRect l="6535" r="7838" b="-3"/>
          <a:stretch/>
        </p:blipFill>
        <p:spPr>
          <a:xfrm>
            <a:off x="5911532" y="2484255"/>
            <a:ext cx="5150277" cy="3714244"/>
          </a:xfrm>
          <a:prstGeom prst="rect">
            <a:avLst/>
          </a:prstGeom>
        </p:spPr>
      </p:pic>
      <p:sp>
        <p:nvSpPr>
          <p:cNvPr id="60" name="Rectangle 59">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737595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42C138A0-F8A6-4698-8710-6453CC230F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1B5E9AD-6E2D-EB46-9CC0-ADD22183C2B6}"/>
              </a:ext>
            </a:extLst>
          </p:cNvPr>
          <p:cNvSpPr>
            <a:spLocks noGrp="1"/>
          </p:cNvSpPr>
          <p:nvPr>
            <p:ph type="title"/>
          </p:nvPr>
        </p:nvSpPr>
        <p:spPr>
          <a:xfrm>
            <a:off x="1102380" y="2798570"/>
            <a:ext cx="5492730" cy="3305041"/>
          </a:xfrm>
        </p:spPr>
        <p:txBody>
          <a:bodyPr vert="horz" lIns="91440" tIns="45720" rIns="91440" bIns="45720" rtlCol="0" anchor="t">
            <a:normAutofit fontScale="90000"/>
          </a:bodyPr>
          <a:lstStyle/>
          <a:p>
            <a:r>
              <a:rPr lang="en-US" sz="4600"/>
              <a:t>People who watched the </a:t>
            </a:r>
            <a:r>
              <a:rPr lang="en-US" sz="4600">
                <a:solidFill>
                  <a:schemeClr val="accent4"/>
                </a:solidFill>
              </a:rPr>
              <a:t>pathogen threat </a:t>
            </a:r>
            <a:r>
              <a:rPr lang="en-US" sz="4600"/>
              <a:t>slideshow took longer to pull away visual attention from </a:t>
            </a:r>
            <a:r>
              <a:rPr lang="en-US" sz="4600">
                <a:solidFill>
                  <a:schemeClr val="accent4"/>
                </a:solidFill>
              </a:rPr>
              <a:t>disfigured faces </a:t>
            </a:r>
          </a:p>
        </p:txBody>
      </p:sp>
      <p:grpSp>
        <p:nvGrpSpPr>
          <p:cNvPr id="18" name="Group 17">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30" y="2902857"/>
            <a:ext cx="731521" cy="673460"/>
            <a:chOff x="3940602" y="308034"/>
            <a:chExt cx="2116791" cy="3428999"/>
          </a:xfrm>
          <a:solidFill>
            <a:schemeClr val="accent4"/>
          </a:solidFill>
        </p:grpSpPr>
        <p:sp>
          <p:nvSpPr>
            <p:cNvPr id="19" name="Rectangle 18">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Rectangle 22">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418070" y="679732"/>
            <a:ext cx="4277106" cy="542388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Content Placeholder 4" descr="A close up of text on a white background&#10;&#10;Description automatically generated">
            <a:extLst>
              <a:ext uri="{FF2B5EF4-FFF2-40B4-BE49-F238E27FC236}">
                <a16:creationId xmlns:a16="http://schemas.microsoft.com/office/drawing/2014/main" id="{1DA8ADE8-F728-734F-AC22-538B13DB6AA6}"/>
              </a:ext>
            </a:extLst>
          </p:cNvPr>
          <p:cNvPicPr>
            <a:picLocks noChangeAspect="1"/>
          </p:cNvPicPr>
          <p:nvPr/>
        </p:nvPicPr>
        <p:blipFill rotWithShape="1">
          <a:blip r:embed="rId3"/>
          <a:srcRect l="1425" r="-3" b="-3"/>
          <a:stretch/>
        </p:blipFill>
        <p:spPr>
          <a:xfrm>
            <a:off x="7658100" y="928201"/>
            <a:ext cx="3800393" cy="4926942"/>
          </a:xfrm>
          <a:prstGeom prst="rect">
            <a:avLst/>
          </a:prstGeom>
        </p:spPr>
      </p:pic>
      <p:sp>
        <p:nvSpPr>
          <p:cNvPr id="25" name="Rectangle 24">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419320" y="6355073"/>
            <a:ext cx="4275855"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616F6F54-2CE8-FF41-96AC-C868BD531AAC}"/>
              </a:ext>
            </a:extLst>
          </p:cNvPr>
          <p:cNvSpPr txBox="1"/>
          <p:nvPr/>
        </p:nvSpPr>
        <p:spPr>
          <a:xfrm>
            <a:off x="256403" y="6169959"/>
            <a:ext cx="3509102" cy="461665"/>
          </a:xfrm>
          <a:prstGeom prst="rect">
            <a:avLst/>
          </a:prstGeom>
          <a:noFill/>
        </p:spPr>
        <p:txBody>
          <a:bodyPr wrap="none" rtlCol="0">
            <a:spAutoFit/>
          </a:bodyPr>
          <a:lstStyle/>
          <a:p>
            <a:r>
              <a:rPr lang="en-US" sz="2400">
                <a:solidFill>
                  <a:schemeClr val="accent1"/>
                </a:solidFill>
              </a:rPr>
              <a:t>Ackerman et al., 2009, </a:t>
            </a:r>
            <a:r>
              <a:rPr lang="en-US" sz="2400" i="1">
                <a:solidFill>
                  <a:schemeClr val="accent1"/>
                </a:solidFill>
              </a:rPr>
              <a:t>JESP</a:t>
            </a:r>
          </a:p>
        </p:txBody>
      </p:sp>
    </p:spTree>
    <p:extLst>
      <p:ext uri="{BB962C8B-B14F-4D97-AF65-F5344CB8AC3E}">
        <p14:creationId xmlns:p14="http://schemas.microsoft.com/office/powerpoint/2010/main" val="10010715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484" name="Rectangle 70">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9B894AB-FEFF-4C45-9945-2962D2F093B0}"/>
              </a:ext>
            </a:extLst>
          </p:cNvPr>
          <p:cNvSpPr>
            <a:spLocks noGrp="1"/>
          </p:cNvSpPr>
          <p:nvPr>
            <p:ph type="title"/>
          </p:nvPr>
        </p:nvSpPr>
        <p:spPr>
          <a:xfrm>
            <a:off x="589560" y="856180"/>
            <a:ext cx="4560584" cy="1128068"/>
          </a:xfrm>
        </p:spPr>
        <p:txBody>
          <a:bodyPr anchor="ctr">
            <a:normAutofit/>
          </a:bodyPr>
          <a:lstStyle/>
          <a:p>
            <a:r>
              <a:rPr lang="en-US" sz="3700"/>
              <a:t>Ryan et al., 2012, </a:t>
            </a:r>
            <a:r>
              <a:rPr lang="en-US" sz="3700" i="1"/>
              <a:t>EHB</a:t>
            </a:r>
          </a:p>
        </p:txBody>
      </p:sp>
      <p:grpSp>
        <p:nvGrpSpPr>
          <p:cNvPr id="20485" name="Group 72">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20486" name="Rectangle 73">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87" name="Rectangle 74">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488" name="Rectangle 76">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C91F2AE-1B08-9848-99E2-302C68790AEE}"/>
              </a:ext>
            </a:extLst>
          </p:cNvPr>
          <p:cNvSpPr>
            <a:spLocks noGrp="1"/>
          </p:cNvSpPr>
          <p:nvPr>
            <p:ph idx="1"/>
          </p:nvPr>
        </p:nvSpPr>
        <p:spPr>
          <a:xfrm>
            <a:off x="590719" y="2330505"/>
            <a:ext cx="4559425" cy="3979585"/>
          </a:xfrm>
        </p:spPr>
        <p:txBody>
          <a:bodyPr anchor="ctr">
            <a:normAutofit/>
          </a:bodyPr>
          <a:lstStyle/>
          <a:p>
            <a:r>
              <a:rPr lang="en-US" sz="2000"/>
              <a:t>Confederates were videotaped </a:t>
            </a:r>
            <a:r>
              <a:rPr lang="en-US" sz="2000">
                <a:solidFill>
                  <a:schemeClr val="accent4"/>
                </a:solidFill>
              </a:rPr>
              <a:t>touching a variety of props</a:t>
            </a:r>
            <a:r>
              <a:rPr lang="en-US" sz="2000"/>
              <a:t> to their hands, heads, faces, and mouths (e.g., towel, harmonica, snorkel mask)</a:t>
            </a:r>
          </a:p>
          <a:p>
            <a:r>
              <a:rPr lang="en-US" sz="2000"/>
              <a:t>Confederates appeared healthy, with a port-wine stain birthmark, or with the Flu</a:t>
            </a:r>
          </a:p>
          <a:p>
            <a:r>
              <a:rPr lang="en-US" sz="2000"/>
              <a:t>Participants were asked to watch videos and </a:t>
            </a:r>
            <a:r>
              <a:rPr lang="en-US" sz="2000">
                <a:solidFill>
                  <a:schemeClr val="accent4"/>
                </a:solidFill>
              </a:rPr>
              <a:t>imitate the confederates </a:t>
            </a:r>
            <a:r>
              <a:rPr lang="en-US" sz="2000"/>
              <a:t>by touching the same objects</a:t>
            </a:r>
          </a:p>
          <a:p>
            <a:r>
              <a:rPr lang="en-US" sz="2000"/>
              <a:t>Measured </a:t>
            </a:r>
            <a:r>
              <a:rPr lang="en-US" sz="2000">
                <a:solidFill>
                  <a:schemeClr val="accent4"/>
                </a:solidFill>
              </a:rPr>
              <a:t>imitation behavior, disgust expressions, and disgust behavior</a:t>
            </a:r>
          </a:p>
        </p:txBody>
      </p:sp>
      <p:sp>
        <p:nvSpPr>
          <p:cNvPr id="79" name="Rectangle 78">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482" name="Picture 2">
            <a:extLst>
              <a:ext uri="{FF2B5EF4-FFF2-40B4-BE49-F238E27FC236}">
                <a16:creationId xmlns:a16="http://schemas.microsoft.com/office/drawing/2014/main" id="{F529FA72-7FFC-F346-8914-B5AC9F406E5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2240" b="7238"/>
          <a:stretch/>
        </p:blipFill>
        <p:spPr bwMode="auto">
          <a:xfrm>
            <a:off x="5977788" y="799352"/>
            <a:ext cx="5425410" cy="52592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15058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CD2BFB-C202-2A43-93E7-E86E99C671A6}"/>
              </a:ext>
            </a:extLst>
          </p:cNvPr>
          <p:cNvSpPr>
            <a:spLocks noGrp="1"/>
          </p:cNvSpPr>
          <p:nvPr>
            <p:ph type="title"/>
          </p:nvPr>
        </p:nvSpPr>
        <p:spPr>
          <a:xfrm>
            <a:off x="838200" y="2340430"/>
            <a:ext cx="4245429" cy="2206364"/>
          </a:xfrm>
        </p:spPr>
        <p:txBody>
          <a:bodyPr>
            <a:normAutofit/>
          </a:bodyPr>
          <a:lstStyle/>
          <a:p>
            <a:r>
              <a:rPr lang="en-US" sz="3700"/>
              <a:t>People acted like port-wine stain </a:t>
            </a:r>
            <a:r>
              <a:rPr lang="en-US" sz="3700">
                <a:solidFill>
                  <a:schemeClr val="accent4"/>
                </a:solidFill>
              </a:rPr>
              <a:t>birthmarks</a:t>
            </a:r>
            <a:r>
              <a:rPr lang="en-US" sz="3700"/>
              <a:t> were </a:t>
            </a:r>
            <a:r>
              <a:rPr lang="en-US" sz="3700">
                <a:solidFill>
                  <a:schemeClr val="accent4"/>
                </a:solidFill>
              </a:rPr>
              <a:t>infectious</a:t>
            </a:r>
          </a:p>
        </p:txBody>
      </p:sp>
      <p:sp>
        <p:nvSpPr>
          <p:cNvPr id="11" name="Freeform 5">
            <a:extLst>
              <a:ext uri="{FF2B5EF4-FFF2-40B4-BE49-F238E27FC236}">
                <a16:creationId xmlns:a16="http://schemas.microsoft.com/office/drawing/2014/main" id="{AF1E5E62-9EB9-408E-AE53-A04A4C8110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5920619" cy="2130951"/>
          </a:xfrm>
          <a:custGeom>
            <a:avLst/>
            <a:gdLst>
              <a:gd name="connsiteX0" fmla="*/ 0 w 5920619"/>
              <a:gd name="connsiteY0" fmla="*/ 0 h 2130951"/>
              <a:gd name="connsiteX1" fmla="*/ 3191370 w 5920619"/>
              <a:gd name="connsiteY1" fmla="*/ 0 h 2130951"/>
              <a:gd name="connsiteX2" fmla="*/ 3346315 w 5920619"/>
              <a:gd name="connsiteY2" fmla="*/ 0 h 2130951"/>
              <a:gd name="connsiteX3" fmla="*/ 5920619 w 5920619"/>
              <a:gd name="connsiteY3" fmla="*/ 0 h 2130951"/>
              <a:gd name="connsiteX4" fmla="*/ 4936971 w 5920619"/>
              <a:gd name="connsiteY4" fmla="*/ 2130951 h 2130951"/>
              <a:gd name="connsiteX5" fmla="*/ 0 w 5920619"/>
              <a:gd name="connsiteY5" fmla="*/ 2130951 h 2130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20619" h="2130951">
                <a:moveTo>
                  <a:pt x="0" y="0"/>
                </a:moveTo>
                <a:lnTo>
                  <a:pt x="3191370" y="0"/>
                </a:lnTo>
                <a:lnTo>
                  <a:pt x="3346315" y="0"/>
                </a:lnTo>
                <a:lnTo>
                  <a:pt x="5920619" y="0"/>
                </a:lnTo>
                <a:lnTo>
                  <a:pt x="4936971" y="2130951"/>
                </a:lnTo>
                <a:lnTo>
                  <a:pt x="0" y="2130951"/>
                </a:ln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6" name="Content Placeholder 4" descr="A screenshot of a cell phone&#10;&#10;Description automatically generated">
            <a:extLst>
              <a:ext uri="{FF2B5EF4-FFF2-40B4-BE49-F238E27FC236}">
                <a16:creationId xmlns:a16="http://schemas.microsoft.com/office/drawing/2014/main" id="{4A3E1265-2B02-DD46-B973-57E2E86CB647}"/>
              </a:ext>
            </a:extLst>
          </p:cNvPr>
          <p:cNvPicPr>
            <a:picLocks noChangeAspect="1"/>
          </p:cNvPicPr>
          <p:nvPr/>
        </p:nvPicPr>
        <p:blipFill>
          <a:blip r:embed="rId3"/>
          <a:stretch>
            <a:fillRect/>
          </a:stretch>
        </p:blipFill>
        <p:spPr>
          <a:xfrm>
            <a:off x="6164919" y="633124"/>
            <a:ext cx="5307198" cy="3409875"/>
          </a:xfrm>
          <a:prstGeom prst="rect">
            <a:avLst/>
          </a:prstGeom>
        </p:spPr>
      </p:pic>
      <p:sp>
        <p:nvSpPr>
          <p:cNvPr id="20" name="Freeform 7">
            <a:extLst>
              <a:ext uri="{FF2B5EF4-FFF2-40B4-BE49-F238E27FC236}">
                <a16:creationId xmlns:a16="http://schemas.microsoft.com/office/drawing/2014/main" id="{9C5704B2-7C5B-4738-AF0D-4A2756A69F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66810" y="4683319"/>
            <a:ext cx="5925190" cy="2174681"/>
          </a:xfrm>
          <a:custGeom>
            <a:avLst/>
            <a:gdLst>
              <a:gd name="connsiteX0" fmla="*/ 1007162 w 5925190"/>
              <a:gd name="connsiteY0" fmla="*/ 0 h 2174681"/>
              <a:gd name="connsiteX1" fmla="*/ 5925190 w 5925190"/>
              <a:gd name="connsiteY1" fmla="*/ 0 h 2174681"/>
              <a:gd name="connsiteX2" fmla="*/ 5925190 w 5925190"/>
              <a:gd name="connsiteY2" fmla="*/ 2174681 h 2174681"/>
              <a:gd name="connsiteX3" fmla="*/ 0 w 5925190"/>
              <a:gd name="connsiteY3" fmla="*/ 2174681 h 2174681"/>
            </a:gdLst>
            <a:ahLst/>
            <a:cxnLst>
              <a:cxn ang="0">
                <a:pos x="connsiteX0" y="connsiteY0"/>
              </a:cxn>
              <a:cxn ang="0">
                <a:pos x="connsiteX1" y="connsiteY1"/>
              </a:cxn>
              <a:cxn ang="0">
                <a:pos x="connsiteX2" y="connsiteY2"/>
              </a:cxn>
              <a:cxn ang="0">
                <a:pos x="connsiteX3" y="connsiteY3"/>
              </a:cxn>
            </a:cxnLst>
            <a:rect l="l" t="t" r="r" b="b"/>
            <a:pathLst>
              <a:path w="5925190" h="2174681">
                <a:moveTo>
                  <a:pt x="1007162" y="0"/>
                </a:moveTo>
                <a:lnTo>
                  <a:pt x="5925190" y="0"/>
                </a:lnTo>
                <a:lnTo>
                  <a:pt x="5925190" y="2174681"/>
                </a:lnTo>
                <a:lnTo>
                  <a:pt x="0" y="2174681"/>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6">
            <a:extLst>
              <a:ext uri="{FF2B5EF4-FFF2-40B4-BE49-F238E27FC236}">
                <a16:creationId xmlns:a16="http://schemas.microsoft.com/office/drawing/2014/main" id="{DFB36DC4-A410-4DF1-8453-1D85743F5E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4683319"/>
            <a:ext cx="7092887" cy="2174681"/>
          </a:xfrm>
          <a:custGeom>
            <a:avLst/>
            <a:gdLst>
              <a:gd name="connsiteX0" fmla="*/ 0 w 7092887"/>
              <a:gd name="connsiteY0" fmla="*/ 0 h 2174681"/>
              <a:gd name="connsiteX1" fmla="*/ 7092887 w 7092887"/>
              <a:gd name="connsiteY1" fmla="*/ 0 h 2174681"/>
              <a:gd name="connsiteX2" fmla="*/ 6085725 w 7092887"/>
              <a:gd name="connsiteY2" fmla="*/ 2174681 h 2174681"/>
              <a:gd name="connsiteX3" fmla="*/ 1524000 w 7092887"/>
              <a:gd name="connsiteY3" fmla="*/ 2174681 h 2174681"/>
              <a:gd name="connsiteX4" fmla="*/ 1200418 w 7092887"/>
              <a:gd name="connsiteY4" fmla="*/ 2174681 h 2174681"/>
              <a:gd name="connsiteX5" fmla="*/ 0 w 7092887"/>
              <a:gd name="connsiteY5" fmla="*/ 2174681 h 2174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92887" h="2174681">
                <a:moveTo>
                  <a:pt x="0" y="0"/>
                </a:moveTo>
                <a:lnTo>
                  <a:pt x="7092887" y="0"/>
                </a:lnTo>
                <a:lnTo>
                  <a:pt x="6085725" y="2174681"/>
                </a:lnTo>
                <a:lnTo>
                  <a:pt x="1524000" y="2174681"/>
                </a:lnTo>
                <a:lnTo>
                  <a:pt x="1200418" y="2174681"/>
                </a:lnTo>
                <a:lnTo>
                  <a:pt x="0" y="2174681"/>
                </a:lnTo>
                <a:close/>
              </a:path>
            </a:pathLst>
          </a:custGeom>
          <a:solidFill>
            <a:srgbClr val="B2B2B2">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rgbClr val="B2B2B2"/>
              </a:solidFill>
            </a:endParaRPr>
          </a:p>
        </p:txBody>
      </p:sp>
      <p:sp>
        <p:nvSpPr>
          <p:cNvPr id="7" name="TextBox 6">
            <a:extLst>
              <a:ext uri="{FF2B5EF4-FFF2-40B4-BE49-F238E27FC236}">
                <a16:creationId xmlns:a16="http://schemas.microsoft.com/office/drawing/2014/main" id="{4646E773-FDEE-5D4C-82EA-8FEB4F341534}"/>
              </a:ext>
            </a:extLst>
          </p:cNvPr>
          <p:cNvSpPr txBox="1"/>
          <p:nvPr/>
        </p:nvSpPr>
        <p:spPr>
          <a:xfrm>
            <a:off x="235729" y="6205728"/>
            <a:ext cx="3310715" cy="523220"/>
          </a:xfrm>
          <a:prstGeom prst="rect">
            <a:avLst/>
          </a:prstGeom>
          <a:noFill/>
        </p:spPr>
        <p:txBody>
          <a:bodyPr wrap="none" rtlCol="0">
            <a:spAutoFit/>
          </a:bodyPr>
          <a:lstStyle/>
          <a:p>
            <a:r>
              <a:rPr lang="en-US" sz="2800"/>
              <a:t>Ryan et al., 2012, </a:t>
            </a:r>
            <a:r>
              <a:rPr lang="en-US" sz="2800" i="1"/>
              <a:t>EHB</a:t>
            </a:r>
            <a:endParaRPr lang="en-US" sz="2800"/>
          </a:p>
        </p:txBody>
      </p:sp>
    </p:spTree>
    <p:extLst>
      <p:ext uri="{BB962C8B-B14F-4D97-AF65-F5344CB8AC3E}">
        <p14:creationId xmlns:p14="http://schemas.microsoft.com/office/powerpoint/2010/main" val="291605070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Freeform: Shape 9">
            <a:extLst>
              <a:ext uri="{FF2B5EF4-FFF2-40B4-BE49-F238E27FC236}">
                <a16:creationId xmlns:a16="http://schemas.microsoft.com/office/drawing/2014/main" id="{B670DBD5-770C-4383-9F54-5B86E86BD5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10277" y="0"/>
            <a:ext cx="9771446" cy="6858000"/>
          </a:xfrm>
          <a:custGeom>
            <a:avLst/>
            <a:gdLst>
              <a:gd name="connsiteX0" fmla="*/ 1422188 w 9771446"/>
              <a:gd name="connsiteY0" fmla="*/ 0 h 6858000"/>
              <a:gd name="connsiteX1" fmla="*/ 8349258 w 9771446"/>
              <a:gd name="connsiteY1" fmla="*/ 0 h 6858000"/>
              <a:gd name="connsiteX2" fmla="*/ 8502224 w 9771446"/>
              <a:gd name="connsiteY2" fmla="*/ 159673 h 6858000"/>
              <a:gd name="connsiteX3" fmla="*/ 9771446 w 9771446"/>
              <a:gd name="connsiteY3" fmla="*/ 3429001 h 6858000"/>
              <a:gd name="connsiteX4" fmla="*/ 8502224 w 9771446"/>
              <a:gd name="connsiteY4" fmla="*/ 6698330 h 6858000"/>
              <a:gd name="connsiteX5" fmla="*/ 8349260 w 9771446"/>
              <a:gd name="connsiteY5" fmla="*/ 6858000 h 6858000"/>
              <a:gd name="connsiteX6" fmla="*/ 1422186 w 9771446"/>
              <a:gd name="connsiteY6" fmla="*/ 6858000 h 6858000"/>
              <a:gd name="connsiteX7" fmla="*/ 1269223 w 9771446"/>
              <a:gd name="connsiteY7" fmla="*/ 6698330 h 6858000"/>
              <a:gd name="connsiteX8" fmla="*/ 0 w 9771446"/>
              <a:gd name="connsiteY8" fmla="*/ 3429001 h 6858000"/>
              <a:gd name="connsiteX9" fmla="*/ 1269223 w 9771446"/>
              <a:gd name="connsiteY9" fmla="*/ 15967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771446" h="6858000">
                <a:moveTo>
                  <a:pt x="1422188" y="0"/>
                </a:moveTo>
                <a:lnTo>
                  <a:pt x="8349258" y="0"/>
                </a:lnTo>
                <a:lnTo>
                  <a:pt x="8502224" y="159673"/>
                </a:lnTo>
                <a:cubicBezTo>
                  <a:pt x="9290813" y="1023162"/>
                  <a:pt x="9771446" y="2170221"/>
                  <a:pt x="9771446" y="3429001"/>
                </a:cubicBezTo>
                <a:cubicBezTo>
                  <a:pt x="9771446" y="4687781"/>
                  <a:pt x="9290813" y="5834840"/>
                  <a:pt x="8502224" y="6698330"/>
                </a:cubicBezTo>
                <a:lnTo>
                  <a:pt x="8349260" y="6858000"/>
                </a:lnTo>
                <a:lnTo>
                  <a:pt x="1422186" y="6858000"/>
                </a:lnTo>
                <a:lnTo>
                  <a:pt x="1269223" y="6698330"/>
                </a:lnTo>
                <a:cubicBezTo>
                  <a:pt x="480633" y="5834840"/>
                  <a:pt x="0" y="4687781"/>
                  <a:pt x="0" y="3429001"/>
                </a:cubicBezTo>
                <a:cubicBezTo>
                  <a:pt x="0" y="2170221"/>
                  <a:pt x="480633" y="1023162"/>
                  <a:pt x="1269223" y="159673"/>
                </a:cubicBezTo>
                <a:close/>
              </a:path>
            </a:pathLst>
          </a:custGeom>
          <a:solidFill>
            <a:schemeClr val="bg1">
              <a:lumMod val="85000"/>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AD31FF20-0285-544D-A761-DFA948E50D69}"/>
              </a:ext>
            </a:extLst>
          </p:cNvPr>
          <p:cNvSpPr>
            <a:spLocks noGrp="1"/>
          </p:cNvSpPr>
          <p:nvPr>
            <p:ph type="title"/>
          </p:nvPr>
        </p:nvSpPr>
        <p:spPr>
          <a:xfrm>
            <a:off x="391378" y="320675"/>
            <a:ext cx="11407487" cy="1325563"/>
          </a:xfrm>
        </p:spPr>
        <p:txBody>
          <a:bodyPr>
            <a:normAutofit/>
          </a:bodyPr>
          <a:lstStyle/>
          <a:p>
            <a:r>
              <a:rPr lang="en-US" sz="5400">
                <a:solidFill>
                  <a:schemeClr val="accent5"/>
                </a:solidFill>
              </a:rPr>
              <a:t>Park, Schaller, &amp; Crandall, 2007, </a:t>
            </a:r>
            <a:r>
              <a:rPr lang="en-US" sz="5400" i="1">
                <a:solidFill>
                  <a:schemeClr val="accent5"/>
                </a:solidFill>
              </a:rPr>
              <a:t>EHB</a:t>
            </a:r>
          </a:p>
        </p:txBody>
      </p:sp>
      <p:graphicFrame>
        <p:nvGraphicFramePr>
          <p:cNvPr id="5" name="Content Placeholder 2">
            <a:extLst>
              <a:ext uri="{FF2B5EF4-FFF2-40B4-BE49-F238E27FC236}">
                <a16:creationId xmlns:a16="http://schemas.microsoft.com/office/drawing/2014/main" id="{55C53A4B-2B39-4E7B-842F-7804EDD3A6AE}"/>
              </a:ext>
            </a:extLst>
          </p:cNvPr>
          <p:cNvGraphicFramePr>
            <a:graphicFrameLocks noGrp="1"/>
          </p:cNvGraphicFramePr>
          <p:nvPr>
            <p:ph idx="1"/>
            <p:extLst>
              <p:ext uri="{D42A27DB-BD31-4B8C-83A1-F6EECF244321}">
                <p14:modId xmlns:p14="http://schemas.microsoft.com/office/powerpoint/2010/main" val="674547376"/>
              </p:ext>
            </p:extLst>
          </p:nvPr>
        </p:nvGraphicFramePr>
        <p:xfrm>
          <a:off x="391379" y="1825625"/>
          <a:ext cx="11407487"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5422849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CC66E84-2B42-463F-8329-75BA0D5212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2099984-31F7-6341-9A35-E54EDA7EF340}"/>
              </a:ext>
            </a:extLst>
          </p:cNvPr>
          <p:cNvSpPr>
            <a:spLocks noGrp="1"/>
          </p:cNvSpPr>
          <p:nvPr>
            <p:ph type="title"/>
          </p:nvPr>
        </p:nvSpPr>
        <p:spPr>
          <a:xfrm>
            <a:off x="1113810" y="3130041"/>
            <a:ext cx="4036334" cy="2387600"/>
          </a:xfrm>
        </p:spPr>
        <p:txBody>
          <a:bodyPr vert="horz" lIns="91440" tIns="45720" rIns="91440" bIns="45720" rtlCol="0" anchor="t">
            <a:normAutofit/>
          </a:bodyPr>
          <a:lstStyle/>
          <a:p>
            <a:r>
              <a:rPr lang="en-US" sz="2600"/>
              <a:t>People who watched the </a:t>
            </a:r>
            <a:r>
              <a:rPr lang="en-US" sz="2600">
                <a:solidFill>
                  <a:schemeClr val="accent4"/>
                </a:solidFill>
              </a:rPr>
              <a:t>pathogen threat </a:t>
            </a:r>
            <a:r>
              <a:rPr lang="en-US" sz="2600"/>
              <a:t>slideshow recorded stronger negative associations with </a:t>
            </a:r>
            <a:r>
              <a:rPr lang="en-US" sz="2600">
                <a:solidFill>
                  <a:schemeClr val="accent4"/>
                </a:solidFill>
              </a:rPr>
              <a:t>obese targets </a:t>
            </a:r>
          </a:p>
        </p:txBody>
      </p:sp>
      <p:grpSp>
        <p:nvGrpSpPr>
          <p:cNvPr id="11" name="Group 10">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154317"/>
            <a:ext cx="731521" cy="673460"/>
            <a:chOff x="3940602" y="308034"/>
            <a:chExt cx="2116791" cy="3428999"/>
          </a:xfrm>
          <a:solidFill>
            <a:schemeClr val="accent4"/>
          </a:solidFill>
        </p:grpSpPr>
        <p:sp>
          <p:nvSpPr>
            <p:cNvPr id="12" name="Rectangle 11">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12">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679732"/>
            <a:ext cx="6009366" cy="542388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screenshot of a cell phone&#10;&#10;Description automatically generated">
            <a:extLst>
              <a:ext uri="{FF2B5EF4-FFF2-40B4-BE49-F238E27FC236}">
                <a16:creationId xmlns:a16="http://schemas.microsoft.com/office/drawing/2014/main" id="{455283F7-781F-D042-900C-364FC50C9172}"/>
              </a:ext>
            </a:extLst>
          </p:cNvPr>
          <p:cNvPicPr>
            <a:picLocks noChangeAspect="1"/>
          </p:cNvPicPr>
          <p:nvPr/>
        </p:nvPicPr>
        <p:blipFill rotWithShape="1">
          <a:blip r:embed="rId3"/>
          <a:srcRect t="1659"/>
          <a:stretch/>
        </p:blipFill>
        <p:spPr>
          <a:xfrm>
            <a:off x="5922492" y="928201"/>
            <a:ext cx="5536001" cy="4926942"/>
          </a:xfrm>
          <a:prstGeom prst="rect">
            <a:avLst/>
          </a:prstGeom>
        </p:spPr>
      </p:pic>
      <p:sp>
        <p:nvSpPr>
          <p:cNvPr id="18" name="Rectangle 17">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687568" y="6355073"/>
            <a:ext cx="6007608"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031D7F4D-FFE9-1C46-B234-FD11E426816A}"/>
              </a:ext>
            </a:extLst>
          </p:cNvPr>
          <p:cNvSpPr txBox="1"/>
          <p:nvPr/>
        </p:nvSpPr>
        <p:spPr>
          <a:xfrm>
            <a:off x="267833" y="5956670"/>
            <a:ext cx="4633000" cy="461665"/>
          </a:xfrm>
          <a:prstGeom prst="rect">
            <a:avLst/>
          </a:prstGeom>
          <a:noFill/>
        </p:spPr>
        <p:txBody>
          <a:bodyPr wrap="none" rtlCol="0">
            <a:spAutoFit/>
          </a:bodyPr>
          <a:lstStyle/>
          <a:p>
            <a:r>
              <a:rPr lang="en-US" sz="2400">
                <a:solidFill>
                  <a:schemeClr val="accent1"/>
                </a:solidFill>
              </a:rPr>
              <a:t>Park, Schaller, &amp; Crandall, 2007, </a:t>
            </a:r>
            <a:r>
              <a:rPr lang="en-US" sz="2400" i="1">
                <a:solidFill>
                  <a:schemeClr val="accent1"/>
                </a:solidFill>
              </a:rPr>
              <a:t>EHB</a:t>
            </a:r>
            <a:endParaRPr lang="en-US" sz="2400">
              <a:solidFill>
                <a:schemeClr val="accent1"/>
              </a:solidFill>
            </a:endParaRPr>
          </a:p>
        </p:txBody>
      </p:sp>
    </p:spTree>
    <p:extLst>
      <p:ext uri="{BB962C8B-B14F-4D97-AF65-F5344CB8AC3E}">
        <p14:creationId xmlns:p14="http://schemas.microsoft.com/office/powerpoint/2010/main" val="8453493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205152C-5D11-4027-A127-6A5D3D3731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D5A31AE8-0E91-4CDA-9C9E-21D3C20981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822570" cy="6858000"/>
          </a:xfrm>
          <a:prstGeom prst="rect">
            <a:avLst/>
          </a:prstGeom>
          <a:ln>
            <a:noFill/>
          </a:ln>
          <a:effectLst/>
        </p:spPr>
        <p:style>
          <a:lnRef idx="0">
            <a:schemeClr val="dk1"/>
          </a:lnRef>
          <a:fillRef idx="3">
            <a:schemeClr val="dk1"/>
          </a:fillRef>
          <a:effectRef idx="3">
            <a:schemeClr val="dk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E560877-50A7-5742-9DF8-C6E6DB71E74D}"/>
              </a:ext>
            </a:extLst>
          </p:cNvPr>
          <p:cNvSpPr>
            <a:spLocks noGrp="1"/>
          </p:cNvSpPr>
          <p:nvPr>
            <p:ph type="title"/>
          </p:nvPr>
        </p:nvSpPr>
        <p:spPr>
          <a:xfrm>
            <a:off x="1303850" y="891541"/>
            <a:ext cx="5016563" cy="4074074"/>
          </a:xfrm>
        </p:spPr>
        <p:txBody>
          <a:bodyPr vert="horz" lIns="91440" tIns="45720" rIns="91440" bIns="45720" rtlCol="0" anchor="b">
            <a:normAutofit fontScale="90000"/>
          </a:bodyPr>
          <a:lstStyle/>
          <a:p>
            <a:r>
              <a:rPr lang="en-US" kern="1200" dirty="0">
                <a:solidFill>
                  <a:srgbClr val="FFFFFF"/>
                </a:solidFill>
                <a:latin typeface="+mj-lt"/>
                <a:ea typeface="+mj-ea"/>
                <a:cs typeface="+mj-cs"/>
              </a:rPr>
              <a:t>We approached mental representations of threats through the lens of our domain of expertise:</a:t>
            </a:r>
            <a:br>
              <a:rPr lang="en-US" kern="1200" dirty="0">
                <a:solidFill>
                  <a:srgbClr val="FFFFFF"/>
                </a:solidFill>
                <a:latin typeface="+mj-lt"/>
                <a:ea typeface="+mj-ea"/>
                <a:cs typeface="+mj-cs"/>
              </a:rPr>
            </a:br>
            <a:r>
              <a:rPr lang="en-US" b="1" kern="1200" dirty="0">
                <a:solidFill>
                  <a:schemeClr val="accent3"/>
                </a:solidFill>
                <a:latin typeface="+mj-lt"/>
                <a:ea typeface="+mj-ea"/>
                <a:cs typeface="+mj-cs"/>
              </a:rPr>
              <a:t>Infectious disease</a:t>
            </a:r>
          </a:p>
        </p:txBody>
      </p:sp>
      <p:sp>
        <p:nvSpPr>
          <p:cNvPr id="13" name="Rectangle 12">
            <a:extLst>
              <a:ext uri="{FF2B5EF4-FFF2-40B4-BE49-F238E27FC236}">
                <a16:creationId xmlns:a16="http://schemas.microsoft.com/office/drawing/2014/main" id="{F7A3F82F-37A7-4B12-BFE8-DE53981A80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91540"/>
            <a:ext cx="722376" cy="5071110"/>
          </a:xfrm>
          <a:prstGeom prst="rect">
            <a:avLst/>
          </a:prstGeom>
          <a:solidFill>
            <a:srgbClr val="4C52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phic 3" descr="Bug under magnifying glass">
            <a:extLst>
              <a:ext uri="{FF2B5EF4-FFF2-40B4-BE49-F238E27FC236}">
                <a16:creationId xmlns:a16="http://schemas.microsoft.com/office/drawing/2014/main" id="{7FC85FB6-D1DB-9047-9D63-F91548A37BF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52815" y="1427017"/>
            <a:ext cx="4000156" cy="4000156"/>
          </a:xfrm>
          <a:prstGeom prst="rect">
            <a:avLst/>
          </a:prstGeom>
          <a:effectLst>
            <a:outerShdw blurRad="406400" dist="317500" dir="5400000" sx="89000" sy="89000" rotWithShape="0">
              <a:prstClr val="black">
                <a:alpha val="15000"/>
              </a:prstClr>
            </a:outerShdw>
          </a:effectLst>
        </p:spPr>
      </p:pic>
    </p:spTree>
    <p:extLst>
      <p:ext uri="{BB962C8B-B14F-4D97-AF65-F5344CB8AC3E}">
        <p14:creationId xmlns:p14="http://schemas.microsoft.com/office/powerpoint/2010/main" val="25589063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E443FD7-A66B-4AA0-872D-B088B9BC5F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A49740B-63F2-4445-8D36-443BBCFA71FA}"/>
              </a:ext>
            </a:extLst>
          </p:cNvPr>
          <p:cNvSpPr>
            <a:spLocks noGrp="1"/>
          </p:cNvSpPr>
          <p:nvPr>
            <p:ph type="title"/>
          </p:nvPr>
        </p:nvSpPr>
        <p:spPr>
          <a:xfrm>
            <a:off x="1094095" y="851517"/>
            <a:ext cx="5238466" cy="2991416"/>
          </a:xfrm>
        </p:spPr>
        <p:txBody>
          <a:bodyPr vert="horz" lIns="91440" tIns="45720" rIns="91440" bIns="45720" rtlCol="0" anchor="b">
            <a:normAutofit/>
          </a:bodyPr>
          <a:lstStyle/>
          <a:p>
            <a:r>
              <a:rPr lang="en-US" sz="3300" kern="1200">
                <a:solidFill>
                  <a:schemeClr val="tx1"/>
                </a:solidFill>
                <a:latin typeface="+mj-lt"/>
                <a:ea typeface="+mj-ea"/>
                <a:cs typeface="+mj-cs"/>
              </a:rPr>
              <a:t>Results support the </a:t>
            </a:r>
            <a:r>
              <a:rPr lang="en-US" sz="3300" kern="1200">
                <a:latin typeface="+mj-lt"/>
                <a:ea typeface="+mj-ea"/>
                <a:cs typeface="+mj-cs"/>
              </a:rPr>
              <a:t>hypothesis</a:t>
            </a:r>
            <a:r>
              <a:rPr lang="en-US" sz="3300" kern="1200">
                <a:solidFill>
                  <a:schemeClr val="tx1"/>
                </a:solidFill>
                <a:latin typeface="+mj-lt"/>
                <a:ea typeface="+mj-ea"/>
                <a:cs typeface="+mj-cs"/>
              </a:rPr>
              <a:t> that people </a:t>
            </a:r>
            <a:r>
              <a:rPr lang="en-US" sz="3300" kern="1200">
                <a:solidFill>
                  <a:schemeClr val="accent2"/>
                </a:solidFill>
                <a:latin typeface="+mj-lt"/>
                <a:ea typeface="+mj-ea"/>
                <a:cs typeface="+mj-cs"/>
              </a:rPr>
              <a:t>misperceive infection risk </a:t>
            </a:r>
            <a:r>
              <a:rPr lang="en-US" sz="3300" kern="1200">
                <a:solidFill>
                  <a:schemeClr val="tx1"/>
                </a:solidFill>
                <a:latin typeface="+mj-lt"/>
                <a:ea typeface="+mj-ea"/>
                <a:cs typeface="+mj-cs"/>
              </a:rPr>
              <a:t>in objectively benign features that resemble infection cues</a:t>
            </a:r>
          </a:p>
        </p:txBody>
      </p:sp>
      <p:sp>
        <p:nvSpPr>
          <p:cNvPr id="11" name="Freeform: Shape 10">
            <a:extLst>
              <a:ext uri="{FF2B5EF4-FFF2-40B4-BE49-F238E27FC236}">
                <a16:creationId xmlns:a16="http://schemas.microsoft.com/office/drawing/2014/main" id="{C04BE0EF-3561-49B4-9A29-F283168A9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0370" y="851518"/>
            <a:ext cx="6184806" cy="5154967"/>
          </a:xfrm>
          <a:custGeom>
            <a:avLst/>
            <a:gdLst>
              <a:gd name="connsiteX0" fmla="*/ 363179 w 6184806"/>
              <a:gd name="connsiteY0" fmla="*/ 3125191 h 5154967"/>
              <a:gd name="connsiteX1" fmla="*/ 898270 w 6184806"/>
              <a:gd name="connsiteY1" fmla="*/ 3125191 h 5154967"/>
              <a:gd name="connsiteX2" fmla="*/ 980326 w 6184806"/>
              <a:gd name="connsiteY2" fmla="*/ 3173551 h 5154967"/>
              <a:gd name="connsiteX3" fmla="*/ 1248448 w 6184806"/>
              <a:gd name="connsiteY3" fmla="*/ 3635277 h 5154967"/>
              <a:gd name="connsiteX4" fmla="*/ 1248448 w 6184806"/>
              <a:gd name="connsiteY4" fmla="*/ 3729695 h 5154967"/>
              <a:gd name="connsiteX5" fmla="*/ 980326 w 6184806"/>
              <a:gd name="connsiteY5" fmla="*/ 4191421 h 5154967"/>
              <a:gd name="connsiteX6" fmla="*/ 898270 w 6184806"/>
              <a:gd name="connsiteY6" fmla="*/ 4239781 h 5154967"/>
              <a:gd name="connsiteX7" fmla="*/ 363179 w 6184806"/>
              <a:gd name="connsiteY7" fmla="*/ 4239781 h 5154967"/>
              <a:gd name="connsiteX8" fmla="*/ 279969 w 6184806"/>
              <a:gd name="connsiteY8" fmla="*/ 4191421 h 5154967"/>
              <a:gd name="connsiteX9" fmla="*/ 13002 w 6184806"/>
              <a:gd name="connsiteY9" fmla="*/ 3729695 h 5154967"/>
              <a:gd name="connsiteX10" fmla="*/ 13002 w 6184806"/>
              <a:gd name="connsiteY10" fmla="*/ 3635277 h 5154967"/>
              <a:gd name="connsiteX11" fmla="*/ 279969 w 6184806"/>
              <a:gd name="connsiteY11" fmla="*/ 3173551 h 5154967"/>
              <a:gd name="connsiteX12" fmla="*/ 363179 w 6184806"/>
              <a:gd name="connsiteY12" fmla="*/ 3125191 h 5154967"/>
              <a:gd name="connsiteX13" fmla="*/ 2489721 w 6184806"/>
              <a:gd name="connsiteY13" fmla="*/ 570035 h 5154967"/>
              <a:gd name="connsiteX14" fmla="*/ 2764862 w 6184806"/>
              <a:gd name="connsiteY14" fmla="*/ 570035 h 5154967"/>
              <a:gd name="connsiteX15" fmla="*/ 2796959 w 6184806"/>
              <a:gd name="connsiteY15" fmla="*/ 570035 h 5154967"/>
              <a:gd name="connsiteX16" fmla="*/ 2827587 w 6184806"/>
              <a:gd name="connsiteY16" fmla="*/ 622777 h 5154967"/>
              <a:gd name="connsiteX17" fmla="*/ 2977604 w 6184806"/>
              <a:gd name="connsiteY17" fmla="*/ 881117 h 5154967"/>
              <a:gd name="connsiteX18" fmla="*/ 2977604 w 6184806"/>
              <a:gd name="connsiteY18" fmla="*/ 1025720 h 5154967"/>
              <a:gd name="connsiteX19" fmla="*/ 2566968 w 6184806"/>
              <a:gd name="connsiteY19" fmla="*/ 1732863 h 5154967"/>
              <a:gd name="connsiteX20" fmla="*/ 2441299 w 6184806"/>
              <a:gd name="connsiteY20" fmla="*/ 1806927 h 5154967"/>
              <a:gd name="connsiteX21" fmla="*/ 1621798 w 6184806"/>
              <a:gd name="connsiteY21" fmla="*/ 1806927 h 5154967"/>
              <a:gd name="connsiteX22" fmla="*/ 1583218 w 6184806"/>
              <a:gd name="connsiteY22" fmla="*/ 1801802 h 5154967"/>
              <a:gd name="connsiteX23" fmla="*/ 1556683 w 6184806"/>
              <a:gd name="connsiteY23" fmla="*/ 1790677 h 5154967"/>
              <a:gd name="connsiteX24" fmla="*/ 1572899 w 6184806"/>
              <a:gd name="connsiteY24" fmla="*/ 1762630 h 5154967"/>
              <a:gd name="connsiteX25" fmla="*/ 2147429 w 6184806"/>
              <a:gd name="connsiteY25" fmla="*/ 768968 h 5154967"/>
              <a:gd name="connsiteX26" fmla="*/ 2489721 w 6184806"/>
              <a:gd name="connsiteY26" fmla="*/ 570035 h 5154967"/>
              <a:gd name="connsiteX27" fmla="*/ 1573268 w 6184806"/>
              <a:gd name="connsiteY27" fmla="*/ 0 h 5154967"/>
              <a:gd name="connsiteX28" fmla="*/ 2497662 w 6184806"/>
              <a:gd name="connsiteY28" fmla="*/ 0 h 5154967"/>
              <a:gd name="connsiteX29" fmla="*/ 2639415 w 6184806"/>
              <a:gd name="connsiteY29" fmla="*/ 83546 h 5154967"/>
              <a:gd name="connsiteX30" fmla="*/ 2887862 w 6184806"/>
              <a:gd name="connsiteY30" fmla="*/ 511387 h 5154967"/>
              <a:gd name="connsiteX31" fmla="*/ 2915928 w 6184806"/>
              <a:gd name="connsiteY31" fmla="*/ 559720 h 5154967"/>
              <a:gd name="connsiteX32" fmla="*/ 2893844 w 6184806"/>
              <a:gd name="connsiteY32" fmla="*/ 559720 h 5154967"/>
              <a:gd name="connsiteX33" fmla="*/ 2789466 w 6184806"/>
              <a:gd name="connsiteY33" fmla="*/ 559720 h 5154967"/>
              <a:gd name="connsiteX34" fmla="*/ 2744122 w 6184806"/>
              <a:gd name="connsiteY34" fmla="*/ 481634 h 5154967"/>
              <a:gd name="connsiteX35" fmla="*/ 2570885 w 6184806"/>
              <a:gd name="connsiteY35" fmla="*/ 183309 h 5154967"/>
              <a:gd name="connsiteX36" fmla="*/ 2445216 w 6184806"/>
              <a:gd name="connsiteY36" fmla="*/ 109243 h 5154967"/>
              <a:gd name="connsiteX37" fmla="*/ 1625714 w 6184806"/>
              <a:gd name="connsiteY37" fmla="*/ 109243 h 5154967"/>
              <a:gd name="connsiteX38" fmla="*/ 1498276 w 6184806"/>
              <a:gd name="connsiteY38" fmla="*/ 183309 h 5154967"/>
              <a:gd name="connsiteX39" fmla="*/ 1089410 w 6184806"/>
              <a:gd name="connsiteY39" fmla="*/ 890450 h 5154967"/>
              <a:gd name="connsiteX40" fmla="*/ 1089410 w 6184806"/>
              <a:gd name="connsiteY40" fmla="*/ 1035054 h 5154967"/>
              <a:gd name="connsiteX41" fmla="*/ 1498276 w 6184806"/>
              <a:gd name="connsiteY41" fmla="*/ 1742196 h 5154967"/>
              <a:gd name="connsiteX42" fmla="*/ 1552039 w 6184806"/>
              <a:gd name="connsiteY42" fmla="*/ 1796422 h 5154967"/>
              <a:gd name="connsiteX43" fmla="*/ 1558260 w 6184806"/>
              <a:gd name="connsiteY43" fmla="*/ 1799029 h 5154967"/>
              <a:gd name="connsiteX44" fmla="*/ 1524911 w 6184806"/>
              <a:gd name="connsiteY44" fmla="*/ 1856707 h 5154967"/>
              <a:gd name="connsiteX45" fmla="*/ 1500108 w 6184806"/>
              <a:gd name="connsiteY45" fmla="*/ 1899604 h 5154967"/>
              <a:gd name="connsiteX46" fmla="*/ 1525834 w 6184806"/>
              <a:gd name="connsiteY46" fmla="*/ 1910390 h 5154967"/>
              <a:gd name="connsiteX47" fmla="*/ 1569352 w 6184806"/>
              <a:gd name="connsiteY47" fmla="*/ 1916170 h 5154967"/>
              <a:gd name="connsiteX48" fmla="*/ 2493745 w 6184806"/>
              <a:gd name="connsiteY48" fmla="*/ 1916170 h 5154967"/>
              <a:gd name="connsiteX49" fmla="*/ 2635498 w 6184806"/>
              <a:gd name="connsiteY49" fmla="*/ 1832627 h 5154967"/>
              <a:gd name="connsiteX50" fmla="*/ 3098693 w 6184806"/>
              <a:gd name="connsiteY50" fmla="*/ 1034974 h 5154967"/>
              <a:gd name="connsiteX51" fmla="*/ 3098693 w 6184806"/>
              <a:gd name="connsiteY51" fmla="*/ 871863 h 5154967"/>
              <a:gd name="connsiteX52" fmla="*/ 2945803 w 6184806"/>
              <a:gd name="connsiteY52" fmla="*/ 608576 h 5154967"/>
              <a:gd name="connsiteX53" fmla="*/ 2923422 w 6184806"/>
              <a:gd name="connsiteY53" fmla="*/ 570035 h 5154967"/>
              <a:gd name="connsiteX54" fmla="*/ 3027104 w 6184806"/>
              <a:gd name="connsiteY54" fmla="*/ 570035 h 5154967"/>
              <a:gd name="connsiteX55" fmla="*/ 4690846 w 6184806"/>
              <a:gd name="connsiteY55" fmla="*/ 570035 h 5154967"/>
              <a:gd name="connsiteX56" fmla="*/ 5028384 w 6184806"/>
              <a:gd name="connsiteY56" fmla="*/ 768968 h 5154967"/>
              <a:gd name="connsiteX57" fmla="*/ 6131323 w 6184806"/>
              <a:gd name="connsiteY57" fmla="*/ 2668304 h 5154967"/>
              <a:gd name="connsiteX58" fmla="*/ 6131323 w 6184806"/>
              <a:gd name="connsiteY58" fmla="*/ 3056698 h 5154967"/>
              <a:gd name="connsiteX59" fmla="*/ 5028384 w 6184806"/>
              <a:gd name="connsiteY59" fmla="*/ 4956035 h 5154967"/>
              <a:gd name="connsiteX60" fmla="*/ 4690846 w 6184806"/>
              <a:gd name="connsiteY60" fmla="*/ 5154967 h 5154967"/>
              <a:gd name="connsiteX61" fmla="*/ 2489721 w 6184806"/>
              <a:gd name="connsiteY61" fmla="*/ 5154967 h 5154967"/>
              <a:gd name="connsiteX62" fmla="*/ 2147429 w 6184806"/>
              <a:gd name="connsiteY62" fmla="*/ 4956035 h 5154967"/>
              <a:gd name="connsiteX63" fmla="*/ 1049243 w 6184806"/>
              <a:gd name="connsiteY63" fmla="*/ 3056698 h 5154967"/>
              <a:gd name="connsiteX64" fmla="*/ 1049243 w 6184806"/>
              <a:gd name="connsiteY64" fmla="*/ 2668304 h 5154967"/>
              <a:gd name="connsiteX65" fmla="*/ 1457007 w 6184806"/>
              <a:gd name="connsiteY65" fmla="*/ 1963067 h 5154967"/>
              <a:gd name="connsiteX66" fmla="*/ 1491373 w 6184806"/>
              <a:gd name="connsiteY66" fmla="*/ 1903634 h 5154967"/>
              <a:gd name="connsiteX67" fmla="*/ 1490164 w 6184806"/>
              <a:gd name="connsiteY67" fmla="*/ 1903127 h 5154967"/>
              <a:gd name="connsiteX68" fmla="*/ 1429519 w 6184806"/>
              <a:gd name="connsiteY68" fmla="*/ 1841960 h 5154967"/>
              <a:gd name="connsiteX69" fmla="*/ 968320 w 6184806"/>
              <a:gd name="connsiteY69" fmla="*/ 1044307 h 5154967"/>
              <a:gd name="connsiteX70" fmla="*/ 968320 w 6184806"/>
              <a:gd name="connsiteY70" fmla="*/ 881196 h 5154967"/>
              <a:gd name="connsiteX71" fmla="*/ 1429519 w 6184806"/>
              <a:gd name="connsiteY71" fmla="*/ 83546 h 5154967"/>
              <a:gd name="connsiteX72" fmla="*/ 1573268 w 6184806"/>
              <a:gd name="connsiteY72" fmla="*/ 0 h 5154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6184806" h="5154967">
                <a:moveTo>
                  <a:pt x="363179" y="3125191"/>
                </a:moveTo>
                <a:cubicBezTo>
                  <a:pt x="363179" y="3125191"/>
                  <a:pt x="363179" y="3125191"/>
                  <a:pt x="898270" y="3125191"/>
                </a:cubicBezTo>
                <a:cubicBezTo>
                  <a:pt x="931786" y="3125191"/>
                  <a:pt x="964145" y="3143614"/>
                  <a:pt x="980326" y="3173551"/>
                </a:cubicBezTo>
                <a:cubicBezTo>
                  <a:pt x="980326" y="3173551"/>
                  <a:pt x="980326" y="3173551"/>
                  <a:pt x="1248448" y="3635277"/>
                </a:cubicBezTo>
                <a:cubicBezTo>
                  <a:pt x="1265784" y="3664063"/>
                  <a:pt x="1265784" y="3700909"/>
                  <a:pt x="1248448" y="3729695"/>
                </a:cubicBezTo>
                <a:cubicBezTo>
                  <a:pt x="1248448" y="3729695"/>
                  <a:pt x="1248448" y="3729695"/>
                  <a:pt x="980326" y="4191421"/>
                </a:cubicBezTo>
                <a:cubicBezTo>
                  <a:pt x="964145" y="4221358"/>
                  <a:pt x="931786" y="4239781"/>
                  <a:pt x="898270" y="4239781"/>
                </a:cubicBezTo>
                <a:cubicBezTo>
                  <a:pt x="898270" y="4239781"/>
                  <a:pt x="898270" y="4239781"/>
                  <a:pt x="363179" y="4239781"/>
                </a:cubicBezTo>
                <a:cubicBezTo>
                  <a:pt x="328508" y="4239781"/>
                  <a:pt x="297305" y="4221358"/>
                  <a:pt x="279969" y="4191421"/>
                </a:cubicBezTo>
                <a:cubicBezTo>
                  <a:pt x="279969" y="4191421"/>
                  <a:pt x="279969" y="4191421"/>
                  <a:pt x="13002" y="3729695"/>
                </a:cubicBezTo>
                <a:cubicBezTo>
                  <a:pt x="-4334" y="3700909"/>
                  <a:pt x="-4334" y="3664063"/>
                  <a:pt x="13002" y="3635277"/>
                </a:cubicBezTo>
                <a:cubicBezTo>
                  <a:pt x="13002" y="3635277"/>
                  <a:pt x="13002" y="3635277"/>
                  <a:pt x="279969" y="3173551"/>
                </a:cubicBezTo>
                <a:cubicBezTo>
                  <a:pt x="297305" y="3143614"/>
                  <a:pt x="328508" y="3125191"/>
                  <a:pt x="363179" y="3125191"/>
                </a:cubicBezTo>
                <a:close/>
                <a:moveTo>
                  <a:pt x="2489721" y="570035"/>
                </a:moveTo>
                <a:cubicBezTo>
                  <a:pt x="2489721" y="570035"/>
                  <a:pt x="2489721" y="570035"/>
                  <a:pt x="2764862" y="570035"/>
                </a:cubicBezTo>
                <a:lnTo>
                  <a:pt x="2796959" y="570035"/>
                </a:lnTo>
                <a:lnTo>
                  <a:pt x="2827587" y="622777"/>
                </a:lnTo>
                <a:cubicBezTo>
                  <a:pt x="2870233" y="696217"/>
                  <a:pt x="2919858" y="781675"/>
                  <a:pt x="2977604" y="881117"/>
                </a:cubicBezTo>
                <a:cubicBezTo>
                  <a:pt x="3004153" y="925204"/>
                  <a:pt x="3004153" y="981634"/>
                  <a:pt x="2977604" y="1025720"/>
                </a:cubicBezTo>
                <a:cubicBezTo>
                  <a:pt x="2977604" y="1025720"/>
                  <a:pt x="2977604" y="1025720"/>
                  <a:pt x="2566968" y="1732863"/>
                </a:cubicBezTo>
                <a:cubicBezTo>
                  <a:pt x="2542188" y="1778712"/>
                  <a:pt x="2492629" y="1806927"/>
                  <a:pt x="2441299" y="1806927"/>
                </a:cubicBezTo>
                <a:cubicBezTo>
                  <a:pt x="2441299" y="1806927"/>
                  <a:pt x="2441299" y="1806927"/>
                  <a:pt x="1621798" y="1806927"/>
                </a:cubicBezTo>
                <a:cubicBezTo>
                  <a:pt x="1608523" y="1806927"/>
                  <a:pt x="1595580" y="1805163"/>
                  <a:pt x="1583218" y="1801802"/>
                </a:cubicBezTo>
                <a:lnTo>
                  <a:pt x="1556683" y="1790677"/>
                </a:lnTo>
                <a:lnTo>
                  <a:pt x="1572899" y="1762630"/>
                </a:lnTo>
                <a:cubicBezTo>
                  <a:pt x="1719523" y="1509042"/>
                  <a:pt x="1907201" y="1184448"/>
                  <a:pt x="2147429" y="768968"/>
                </a:cubicBezTo>
                <a:cubicBezTo>
                  <a:pt x="2218739" y="645819"/>
                  <a:pt x="2347099" y="570035"/>
                  <a:pt x="2489721" y="570035"/>
                </a:cubicBezTo>
                <a:close/>
                <a:moveTo>
                  <a:pt x="1573268" y="0"/>
                </a:moveTo>
                <a:cubicBezTo>
                  <a:pt x="1573268" y="0"/>
                  <a:pt x="1573268" y="0"/>
                  <a:pt x="2497662" y="0"/>
                </a:cubicBezTo>
                <a:cubicBezTo>
                  <a:pt x="2555561" y="0"/>
                  <a:pt x="2611463" y="31828"/>
                  <a:pt x="2639415" y="83546"/>
                </a:cubicBezTo>
                <a:cubicBezTo>
                  <a:pt x="2639415" y="83546"/>
                  <a:pt x="2639415" y="83546"/>
                  <a:pt x="2887862" y="511387"/>
                </a:cubicBezTo>
                <a:lnTo>
                  <a:pt x="2915928" y="559720"/>
                </a:lnTo>
                <a:lnTo>
                  <a:pt x="2893844" y="559720"/>
                </a:lnTo>
                <a:lnTo>
                  <a:pt x="2789466" y="559720"/>
                </a:lnTo>
                <a:lnTo>
                  <a:pt x="2744122" y="481634"/>
                </a:lnTo>
                <a:cubicBezTo>
                  <a:pt x="2570885" y="183309"/>
                  <a:pt x="2570885" y="183309"/>
                  <a:pt x="2570885" y="183309"/>
                </a:cubicBezTo>
                <a:cubicBezTo>
                  <a:pt x="2546104" y="137459"/>
                  <a:pt x="2496545" y="109243"/>
                  <a:pt x="2445216" y="109243"/>
                </a:cubicBezTo>
                <a:cubicBezTo>
                  <a:pt x="1625714" y="109243"/>
                  <a:pt x="1625714" y="109243"/>
                  <a:pt x="1625714" y="109243"/>
                </a:cubicBezTo>
                <a:cubicBezTo>
                  <a:pt x="1572615" y="109243"/>
                  <a:pt x="1524825" y="137459"/>
                  <a:pt x="1498276" y="183309"/>
                </a:cubicBezTo>
                <a:cubicBezTo>
                  <a:pt x="1089410" y="890450"/>
                  <a:pt x="1089410" y="890450"/>
                  <a:pt x="1089410" y="890450"/>
                </a:cubicBezTo>
                <a:cubicBezTo>
                  <a:pt x="1062860" y="934537"/>
                  <a:pt x="1062860" y="990967"/>
                  <a:pt x="1089410" y="1035054"/>
                </a:cubicBezTo>
                <a:cubicBezTo>
                  <a:pt x="1498276" y="1742196"/>
                  <a:pt x="1498276" y="1742196"/>
                  <a:pt x="1498276" y="1742196"/>
                </a:cubicBezTo>
                <a:cubicBezTo>
                  <a:pt x="1511551" y="1765121"/>
                  <a:pt x="1530135" y="1783637"/>
                  <a:pt x="1552039" y="1796422"/>
                </a:cubicBezTo>
                <a:lnTo>
                  <a:pt x="1558260" y="1799029"/>
                </a:lnTo>
                <a:lnTo>
                  <a:pt x="1524911" y="1856707"/>
                </a:lnTo>
                <a:lnTo>
                  <a:pt x="1500108" y="1899604"/>
                </a:lnTo>
                <a:lnTo>
                  <a:pt x="1525834" y="1910390"/>
                </a:lnTo>
                <a:cubicBezTo>
                  <a:pt x="1539779" y="1914181"/>
                  <a:pt x="1554378" y="1916170"/>
                  <a:pt x="1569352" y="1916170"/>
                </a:cubicBezTo>
                <a:cubicBezTo>
                  <a:pt x="2493745" y="1916170"/>
                  <a:pt x="2493745" y="1916170"/>
                  <a:pt x="2493745" y="1916170"/>
                </a:cubicBezTo>
                <a:cubicBezTo>
                  <a:pt x="2551645" y="1916170"/>
                  <a:pt x="2607546" y="1884345"/>
                  <a:pt x="2635498" y="1832627"/>
                </a:cubicBezTo>
                <a:cubicBezTo>
                  <a:pt x="3098693" y="1034974"/>
                  <a:pt x="3098693" y="1034974"/>
                  <a:pt x="3098693" y="1034974"/>
                </a:cubicBezTo>
                <a:cubicBezTo>
                  <a:pt x="3128641" y="985246"/>
                  <a:pt x="3128641" y="921593"/>
                  <a:pt x="3098693" y="871863"/>
                </a:cubicBezTo>
                <a:cubicBezTo>
                  <a:pt x="3040794" y="772157"/>
                  <a:pt x="2990132" y="684914"/>
                  <a:pt x="2945803" y="608576"/>
                </a:cubicBezTo>
                <a:lnTo>
                  <a:pt x="2923422" y="570035"/>
                </a:lnTo>
                <a:lnTo>
                  <a:pt x="3027104" y="570035"/>
                </a:lnTo>
                <a:cubicBezTo>
                  <a:pt x="3349535" y="570035"/>
                  <a:pt x="3865424" y="570035"/>
                  <a:pt x="4690846" y="570035"/>
                </a:cubicBezTo>
                <a:cubicBezTo>
                  <a:pt x="4828714" y="570035"/>
                  <a:pt x="4961827" y="645819"/>
                  <a:pt x="5028384" y="768968"/>
                </a:cubicBezTo>
                <a:cubicBezTo>
                  <a:pt x="5028384" y="768968"/>
                  <a:pt x="5028384" y="768968"/>
                  <a:pt x="6131323" y="2668304"/>
                </a:cubicBezTo>
                <a:cubicBezTo>
                  <a:pt x="6202634" y="2786717"/>
                  <a:pt x="6202634" y="2938285"/>
                  <a:pt x="6131323" y="3056698"/>
                </a:cubicBezTo>
                <a:cubicBezTo>
                  <a:pt x="6131323" y="3056698"/>
                  <a:pt x="6131323" y="3056698"/>
                  <a:pt x="5028384" y="4956035"/>
                </a:cubicBezTo>
                <a:cubicBezTo>
                  <a:pt x="4961827" y="5079184"/>
                  <a:pt x="4828714" y="5154967"/>
                  <a:pt x="4690846" y="5154967"/>
                </a:cubicBezTo>
                <a:cubicBezTo>
                  <a:pt x="4690846" y="5154967"/>
                  <a:pt x="4690846" y="5154967"/>
                  <a:pt x="2489721" y="5154967"/>
                </a:cubicBezTo>
                <a:cubicBezTo>
                  <a:pt x="2347099" y="5154967"/>
                  <a:pt x="2218739" y="5079184"/>
                  <a:pt x="2147429" y="4956035"/>
                </a:cubicBezTo>
                <a:cubicBezTo>
                  <a:pt x="2147429" y="4956035"/>
                  <a:pt x="2147429" y="4956035"/>
                  <a:pt x="1049243" y="3056698"/>
                </a:cubicBezTo>
                <a:cubicBezTo>
                  <a:pt x="977932" y="2938285"/>
                  <a:pt x="977932" y="2786717"/>
                  <a:pt x="1049243" y="2668304"/>
                </a:cubicBezTo>
                <a:cubicBezTo>
                  <a:pt x="1049243" y="2668304"/>
                  <a:pt x="1049243" y="2668304"/>
                  <a:pt x="1457007" y="1963067"/>
                </a:cubicBezTo>
                <a:lnTo>
                  <a:pt x="1491373" y="1903634"/>
                </a:lnTo>
                <a:lnTo>
                  <a:pt x="1490164" y="1903127"/>
                </a:lnTo>
                <a:cubicBezTo>
                  <a:pt x="1465456" y="1888705"/>
                  <a:pt x="1444493" y="1867820"/>
                  <a:pt x="1429519" y="1841960"/>
                </a:cubicBezTo>
                <a:cubicBezTo>
                  <a:pt x="1429519" y="1841960"/>
                  <a:pt x="1429519" y="1841960"/>
                  <a:pt x="968320" y="1044307"/>
                </a:cubicBezTo>
                <a:cubicBezTo>
                  <a:pt x="938371" y="994579"/>
                  <a:pt x="938371" y="930926"/>
                  <a:pt x="968320" y="881196"/>
                </a:cubicBezTo>
                <a:cubicBezTo>
                  <a:pt x="968320" y="881196"/>
                  <a:pt x="968320" y="881196"/>
                  <a:pt x="1429519" y="83546"/>
                </a:cubicBezTo>
                <a:cubicBezTo>
                  <a:pt x="1459466" y="31828"/>
                  <a:pt x="1513373" y="0"/>
                  <a:pt x="1573268" y="0"/>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Graphic 3" descr="Bar chart">
            <a:extLst>
              <a:ext uri="{FF2B5EF4-FFF2-40B4-BE49-F238E27FC236}">
                <a16:creationId xmlns:a16="http://schemas.microsoft.com/office/drawing/2014/main" id="{6946E7AE-38D9-C042-8A94-A8153A310B3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31503" y="2129307"/>
            <a:ext cx="3217333" cy="3217333"/>
          </a:xfrm>
          <a:prstGeom prst="rect">
            <a:avLst/>
          </a:prstGeom>
        </p:spPr>
      </p:pic>
    </p:spTree>
    <p:extLst>
      <p:ext uri="{BB962C8B-B14F-4D97-AF65-F5344CB8AC3E}">
        <p14:creationId xmlns:p14="http://schemas.microsoft.com/office/powerpoint/2010/main" val="367374062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6C040C-C75B-8241-B4C0-202AB5580D76}"/>
              </a:ext>
            </a:extLst>
          </p:cNvPr>
          <p:cNvSpPr>
            <a:spLocks noGrp="1"/>
          </p:cNvSpPr>
          <p:nvPr>
            <p:ph type="title"/>
          </p:nvPr>
        </p:nvSpPr>
        <p:spPr>
          <a:xfrm>
            <a:off x="641668" y="3619500"/>
            <a:ext cx="10908664" cy="1657623"/>
          </a:xfrm>
        </p:spPr>
        <p:txBody>
          <a:bodyPr vert="horz" lIns="91440" tIns="45720" rIns="91440" bIns="45720" rtlCol="0" anchor="b">
            <a:normAutofit/>
          </a:bodyPr>
          <a:lstStyle/>
          <a:p>
            <a:pPr algn="ctr"/>
            <a:r>
              <a:rPr lang="en-US" sz="5600" kern="1200">
                <a:solidFill>
                  <a:schemeClr val="tx1"/>
                </a:solidFill>
                <a:latin typeface="+mj-lt"/>
                <a:ea typeface="+mj-ea"/>
                <a:cs typeface="+mj-cs"/>
              </a:rPr>
              <a:t>Is “foreign appearance” perceived in ethnic out-groups an infection cue?</a:t>
            </a:r>
          </a:p>
        </p:txBody>
      </p:sp>
      <p:pic>
        <p:nvPicPr>
          <p:cNvPr id="4" name="Picture Placeholder 11">
            <a:extLst>
              <a:ext uri="{FF2B5EF4-FFF2-40B4-BE49-F238E27FC236}">
                <a16:creationId xmlns:a16="http://schemas.microsoft.com/office/drawing/2014/main" id="{F874845B-745E-8444-A45C-C15A8C7B0D2E}"/>
              </a:ext>
            </a:extLst>
          </p:cNvPr>
          <p:cNvPicPr>
            <a:picLocks noChangeAspect="1"/>
          </p:cNvPicPr>
          <p:nvPr/>
        </p:nvPicPr>
        <p:blipFill rotWithShape="1">
          <a:blip r:embed="rId3">
            <a:extLst>
              <a:ext uri="{28A0092B-C50C-407E-A947-70E740481C1C}">
                <a14:useLocalDpi xmlns:a14="http://schemas.microsoft.com/office/drawing/2010/main" val="0"/>
              </a:ext>
            </a:extLst>
          </a:blip>
          <a:srcRect l="8605" r="13109" b="5"/>
          <a:stretch/>
        </p:blipFill>
        <p:spPr>
          <a:xfrm>
            <a:off x="641668" y="966305"/>
            <a:ext cx="2593452" cy="2484482"/>
          </a:xfrm>
          <a:prstGeom prst="rect">
            <a:avLst/>
          </a:prstGeom>
        </p:spPr>
      </p:pic>
      <p:pic>
        <p:nvPicPr>
          <p:cNvPr id="6" name="Picture Placeholder 4">
            <a:extLst>
              <a:ext uri="{FF2B5EF4-FFF2-40B4-BE49-F238E27FC236}">
                <a16:creationId xmlns:a16="http://schemas.microsoft.com/office/drawing/2014/main" id="{388E764A-8E3D-144E-BC82-AA32FEE2F563}"/>
              </a:ext>
            </a:extLst>
          </p:cNvPr>
          <p:cNvPicPr>
            <a:picLocks noChangeAspect="1"/>
          </p:cNvPicPr>
          <p:nvPr/>
        </p:nvPicPr>
        <p:blipFill rotWithShape="1">
          <a:blip r:embed="rId4">
            <a:extLst>
              <a:ext uri="{28A0092B-C50C-407E-A947-70E740481C1C}">
                <a14:useLocalDpi xmlns:a14="http://schemas.microsoft.com/office/drawing/2010/main" val="0"/>
              </a:ext>
            </a:extLst>
          </a:blip>
          <a:srcRect l="9105" r="12609" b="5"/>
          <a:stretch/>
        </p:blipFill>
        <p:spPr>
          <a:xfrm>
            <a:off x="3409235" y="966305"/>
            <a:ext cx="2593451" cy="2484482"/>
          </a:xfrm>
          <a:prstGeom prst="rect">
            <a:avLst/>
          </a:prstGeom>
        </p:spPr>
      </p:pic>
      <p:pic>
        <p:nvPicPr>
          <p:cNvPr id="7" name="Picture Placeholder 4">
            <a:extLst>
              <a:ext uri="{FF2B5EF4-FFF2-40B4-BE49-F238E27FC236}">
                <a16:creationId xmlns:a16="http://schemas.microsoft.com/office/drawing/2014/main" id="{2D98B992-37E9-134E-93B8-1F9BB77870AF}"/>
              </a:ext>
            </a:extLst>
          </p:cNvPr>
          <p:cNvPicPr>
            <a:picLocks noChangeAspect="1"/>
          </p:cNvPicPr>
          <p:nvPr/>
        </p:nvPicPr>
        <p:blipFill rotWithShape="1">
          <a:blip r:embed="rId5">
            <a:extLst>
              <a:ext uri="{28A0092B-C50C-407E-A947-70E740481C1C}">
                <a14:useLocalDpi xmlns:a14="http://schemas.microsoft.com/office/drawing/2010/main" val="0"/>
              </a:ext>
            </a:extLst>
          </a:blip>
          <a:srcRect l="11605" r="10109" b="5"/>
          <a:stretch/>
        </p:blipFill>
        <p:spPr>
          <a:xfrm>
            <a:off x="6192786" y="966305"/>
            <a:ext cx="2593453" cy="2484482"/>
          </a:xfrm>
          <a:prstGeom prst="rect">
            <a:avLst/>
          </a:prstGeom>
        </p:spPr>
      </p:pic>
      <p:pic>
        <p:nvPicPr>
          <p:cNvPr id="5" name="Picture Placeholder 4">
            <a:extLst>
              <a:ext uri="{FF2B5EF4-FFF2-40B4-BE49-F238E27FC236}">
                <a16:creationId xmlns:a16="http://schemas.microsoft.com/office/drawing/2014/main" id="{10EC6FBD-25C4-4144-9C45-0F9F699D88D1}"/>
              </a:ext>
            </a:extLst>
          </p:cNvPr>
          <p:cNvPicPr>
            <a:picLocks noChangeAspect="1"/>
          </p:cNvPicPr>
          <p:nvPr/>
        </p:nvPicPr>
        <p:blipFill rotWithShape="1">
          <a:blip r:embed="rId6">
            <a:extLst>
              <a:ext uri="{28A0092B-C50C-407E-A947-70E740481C1C}">
                <a14:useLocalDpi xmlns:a14="http://schemas.microsoft.com/office/drawing/2010/main" val="0"/>
              </a:ext>
            </a:extLst>
          </a:blip>
          <a:srcRect l="11726" r="10231" b="5"/>
          <a:stretch/>
        </p:blipFill>
        <p:spPr>
          <a:xfrm>
            <a:off x="8974668" y="954321"/>
            <a:ext cx="2585410" cy="2484482"/>
          </a:xfrm>
          <a:prstGeom prst="rect">
            <a:avLst/>
          </a:prstGeom>
        </p:spPr>
      </p:pic>
      <p:cxnSp>
        <p:nvCxnSpPr>
          <p:cNvPr id="12" name="Straight Connector 11">
            <a:extLst>
              <a:ext uri="{FF2B5EF4-FFF2-40B4-BE49-F238E27FC236}">
                <a16:creationId xmlns:a16="http://schemas.microsoft.com/office/drawing/2014/main" id="{2AB9A0CA-A6A6-420B-8D61-7AF1AB702E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47800" y="5288934"/>
            <a:ext cx="9296400" cy="0"/>
          </a:xfrm>
          <a:prstGeom prst="line">
            <a:avLst/>
          </a:prstGeom>
          <a:ln w="19050">
            <a:solidFill>
              <a:srgbClr val="B5766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5961128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6">
            <a:extLst>
              <a:ext uri="{FF2B5EF4-FFF2-40B4-BE49-F238E27FC236}">
                <a16:creationId xmlns:a16="http://schemas.microsoft.com/office/drawing/2014/main" id="{BAD76F3E-3A97-486B-B402-44400A8B91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C4B1638-79EC-214E-8DB3-38D30BD84931}"/>
              </a:ext>
            </a:extLst>
          </p:cNvPr>
          <p:cNvSpPr>
            <a:spLocks noGrp="1"/>
          </p:cNvSpPr>
          <p:nvPr>
            <p:ph type="title"/>
          </p:nvPr>
        </p:nvSpPr>
        <p:spPr>
          <a:xfrm>
            <a:off x="838199" y="1093788"/>
            <a:ext cx="10506455" cy="2967208"/>
          </a:xfrm>
        </p:spPr>
        <p:txBody>
          <a:bodyPr vert="horz" lIns="91440" tIns="45720" rIns="91440" bIns="45720" rtlCol="0" anchor="b">
            <a:normAutofit/>
          </a:bodyPr>
          <a:lstStyle/>
          <a:p>
            <a:r>
              <a:rPr lang="en-US" sz="5000" kern="1200">
                <a:solidFill>
                  <a:schemeClr val="tx1"/>
                </a:solidFill>
                <a:latin typeface="+mj-lt"/>
                <a:ea typeface="+mj-ea"/>
                <a:cs typeface="+mj-cs"/>
              </a:rPr>
              <a:t>Evidence suggests people more concerned about pathogens report stronger negative attitudes toward ethnic outgroups</a:t>
            </a:r>
          </a:p>
        </p:txBody>
      </p:sp>
      <p:sp>
        <p:nvSpPr>
          <p:cNvPr id="24" name="Rectangle 8">
            <a:extLst>
              <a:ext uri="{FF2B5EF4-FFF2-40B4-BE49-F238E27FC236}">
                <a16:creationId xmlns:a16="http://schemas.microsoft.com/office/drawing/2014/main" id="{391F6B52-91F4-4AEB-B6DB-29FEBCF28C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4331166"/>
            <a:ext cx="1050645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5" name="Rectangle 10">
            <a:extLst>
              <a:ext uri="{FF2B5EF4-FFF2-40B4-BE49-F238E27FC236}">
                <a16:creationId xmlns:a16="http://schemas.microsoft.com/office/drawing/2014/main" id="{2CD6F061-7C53-44F4-9794-953DB70A45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9346882" y="2348839"/>
            <a:ext cx="54864" cy="394677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4A46F398-2642-614B-A347-EC52E9B6399D}"/>
              </a:ext>
            </a:extLst>
          </p:cNvPr>
          <p:cNvSpPr txBox="1"/>
          <p:nvPr/>
        </p:nvSpPr>
        <p:spPr>
          <a:xfrm>
            <a:off x="838198" y="4580444"/>
            <a:ext cx="10506455" cy="830997"/>
          </a:xfrm>
          <a:prstGeom prst="rect">
            <a:avLst/>
          </a:prstGeom>
          <a:noFill/>
        </p:spPr>
        <p:txBody>
          <a:bodyPr wrap="square" rtlCol="0">
            <a:spAutoFit/>
          </a:bodyPr>
          <a:lstStyle/>
          <a:p>
            <a:r>
              <a:rPr lang="en-US" sz="2400" err="1">
                <a:solidFill>
                  <a:schemeClr val="accent2"/>
                </a:solidFill>
              </a:rPr>
              <a:t>Aarøe</a:t>
            </a:r>
            <a:r>
              <a:rPr lang="en-US" sz="2400">
                <a:solidFill>
                  <a:schemeClr val="accent2"/>
                </a:solidFill>
              </a:rPr>
              <a:t> et al., 2017; Faulkner et al., 2004; Huang et al., 2011; Navarrete &amp; Fessler, 2006; Schaller &amp; </a:t>
            </a:r>
            <a:r>
              <a:rPr lang="en-US" sz="2400" err="1">
                <a:solidFill>
                  <a:schemeClr val="accent2"/>
                </a:solidFill>
              </a:rPr>
              <a:t>Neuberg</a:t>
            </a:r>
            <a:r>
              <a:rPr lang="en-US" sz="2400">
                <a:solidFill>
                  <a:schemeClr val="accent2"/>
                </a:solidFill>
              </a:rPr>
              <a:t>, 2012</a:t>
            </a:r>
          </a:p>
        </p:txBody>
      </p:sp>
    </p:spTree>
    <p:extLst>
      <p:ext uri="{BB962C8B-B14F-4D97-AF65-F5344CB8AC3E}">
        <p14:creationId xmlns:p14="http://schemas.microsoft.com/office/powerpoint/2010/main" val="48701736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7">
            <a:extLst>
              <a:ext uri="{FF2B5EF4-FFF2-40B4-BE49-F238E27FC236}">
                <a16:creationId xmlns:a16="http://schemas.microsoft.com/office/drawing/2014/main" id="{827B839B-9ADE-406B-8590-F1CAEDED4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45">
            <a:extLst>
              <a:ext uri="{FF2B5EF4-FFF2-40B4-BE49-F238E27FC236}">
                <a16:creationId xmlns:a16="http://schemas.microsoft.com/office/drawing/2014/main" id="{CFE45BF0-46DB-408C-B5F7-7B117168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Freeform 46">
            <a:extLst>
              <a:ext uri="{FF2B5EF4-FFF2-40B4-BE49-F238E27FC236}">
                <a16:creationId xmlns:a16="http://schemas.microsoft.com/office/drawing/2014/main" id="{2AEBC8F2-97B1-41B4-93F1-2D289E197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47">
            <a:extLst>
              <a:ext uri="{FF2B5EF4-FFF2-40B4-BE49-F238E27FC236}">
                <a16:creationId xmlns:a16="http://schemas.microsoft.com/office/drawing/2014/main" id="{472E3A19-F5D5-48FC-BB9C-48C2F68F5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Freeform 44">
            <a:extLst>
              <a:ext uri="{FF2B5EF4-FFF2-40B4-BE49-F238E27FC236}">
                <a16:creationId xmlns:a16="http://schemas.microsoft.com/office/drawing/2014/main" id="{7A62E32F-BB65-43A8-8EB5-92346890E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Rectangle 17">
            <a:extLst>
              <a:ext uri="{FF2B5EF4-FFF2-40B4-BE49-F238E27FC236}">
                <a16:creationId xmlns:a16="http://schemas.microsoft.com/office/drawing/2014/main" id="{14E91B64-9FCC-451E-AFB4-A827D6329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1B75BD01-FC17-B449-8E2B-D12A3306098B}"/>
              </a:ext>
            </a:extLst>
          </p:cNvPr>
          <p:cNvSpPr>
            <a:spLocks noGrp="1"/>
          </p:cNvSpPr>
          <p:nvPr>
            <p:ph type="title"/>
          </p:nvPr>
        </p:nvSpPr>
        <p:spPr>
          <a:xfrm>
            <a:off x="958506" y="800392"/>
            <a:ext cx="10264697" cy="1212102"/>
          </a:xfrm>
        </p:spPr>
        <p:txBody>
          <a:bodyPr>
            <a:normAutofit/>
          </a:bodyPr>
          <a:lstStyle/>
          <a:p>
            <a:r>
              <a:rPr lang="en-US" sz="4000">
                <a:solidFill>
                  <a:srgbClr val="FFFFFF"/>
                </a:solidFill>
              </a:rPr>
              <a:t>Adaptation-for-Outgroups Hypothesis</a:t>
            </a:r>
          </a:p>
        </p:txBody>
      </p:sp>
      <p:sp>
        <p:nvSpPr>
          <p:cNvPr id="3" name="Content Placeholder 2">
            <a:extLst>
              <a:ext uri="{FF2B5EF4-FFF2-40B4-BE49-F238E27FC236}">
                <a16:creationId xmlns:a16="http://schemas.microsoft.com/office/drawing/2014/main" id="{894BE799-08DE-FB40-AFE1-1CB35A45807E}"/>
              </a:ext>
            </a:extLst>
          </p:cNvPr>
          <p:cNvSpPr>
            <a:spLocks noGrp="1"/>
          </p:cNvSpPr>
          <p:nvPr>
            <p:ph idx="1"/>
          </p:nvPr>
        </p:nvSpPr>
        <p:spPr>
          <a:xfrm>
            <a:off x="1367624" y="2490436"/>
            <a:ext cx="9708995" cy="3567173"/>
          </a:xfrm>
        </p:spPr>
        <p:txBody>
          <a:bodyPr anchor="ctr">
            <a:normAutofit/>
          </a:bodyPr>
          <a:lstStyle/>
          <a:p>
            <a:pPr marL="0" indent="0">
              <a:buNone/>
            </a:pPr>
            <a:r>
              <a:rPr lang="en-US" sz="2400"/>
              <a:t>Individuals from ethnic out-groups may harbor pathogens that individuals from the in-group have not developed immunity against</a:t>
            </a:r>
          </a:p>
          <a:p>
            <a:pPr marL="0" indent="0">
              <a:buNone/>
            </a:pPr>
            <a:endParaRPr lang="en-US" sz="2400"/>
          </a:p>
          <a:p>
            <a:pPr marL="0" indent="0">
              <a:buNone/>
            </a:pPr>
            <a:r>
              <a:rPr lang="en-US" sz="2400"/>
              <a:t>Cues associated with ethnic outgroups may elicit responses that at least indirectly limit exposure to people from these groups</a:t>
            </a:r>
          </a:p>
        </p:txBody>
      </p:sp>
      <p:sp>
        <p:nvSpPr>
          <p:cNvPr id="4" name="TextBox 3">
            <a:extLst>
              <a:ext uri="{FF2B5EF4-FFF2-40B4-BE49-F238E27FC236}">
                <a16:creationId xmlns:a16="http://schemas.microsoft.com/office/drawing/2014/main" id="{29DBE3C0-B238-4B43-9427-F90499798E6F}"/>
              </a:ext>
            </a:extLst>
          </p:cNvPr>
          <p:cNvSpPr txBox="1"/>
          <p:nvPr/>
        </p:nvSpPr>
        <p:spPr>
          <a:xfrm>
            <a:off x="1367624" y="6057608"/>
            <a:ext cx="4343112" cy="461665"/>
          </a:xfrm>
          <a:prstGeom prst="rect">
            <a:avLst/>
          </a:prstGeom>
          <a:noFill/>
        </p:spPr>
        <p:txBody>
          <a:bodyPr wrap="none" rtlCol="0">
            <a:spAutoFit/>
          </a:bodyPr>
          <a:lstStyle/>
          <a:p>
            <a:r>
              <a:rPr lang="en-US" sz="2400">
                <a:solidFill>
                  <a:schemeClr val="accent1"/>
                </a:solidFill>
              </a:rPr>
              <a:t>van Leeuwen and Petersen, 2018</a:t>
            </a:r>
          </a:p>
        </p:txBody>
      </p:sp>
    </p:spTree>
    <p:extLst>
      <p:ext uri="{BB962C8B-B14F-4D97-AF65-F5344CB8AC3E}">
        <p14:creationId xmlns:p14="http://schemas.microsoft.com/office/powerpoint/2010/main" val="302059557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1" name="Rectangle 10">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41E69B9-824E-8A4F-9CD7-E2C394263031}"/>
              </a:ext>
            </a:extLst>
          </p:cNvPr>
          <p:cNvSpPr>
            <a:spLocks noGrp="1"/>
          </p:cNvSpPr>
          <p:nvPr>
            <p:ph type="title"/>
          </p:nvPr>
        </p:nvSpPr>
        <p:spPr>
          <a:xfrm>
            <a:off x="1043631" y="809898"/>
            <a:ext cx="9942716" cy="1554480"/>
          </a:xfrm>
        </p:spPr>
        <p:txBody>
          <a:bodyPr anchor="ctr">
            <a:normAutofit/>
          </a:bodyPr>
          <a:lstStyle/>
          <a:p>
            <a:r>
              <a:rPr lang="en-US" sz="4800"/>
              <a:t>Or people learn and transmit information about pathogen avoidance</a:t>
            </a:r>
          </a:p>
        </p:txBody>
      </p:sp>
      <p:sp>
        <p:nvSpPr>
          <p:cNvPr id="3" name="Content Placeholder 2">
            <a:extLst>
              <a:ext uri="{FF2B5EF4-FFF2-40B4-BE49-F238E27FC236}">
                <a16:creationId xmlns:a16="http://schemas.microsoft.com/office/drawing/2014/main" id="{6B3F5206-62BF-D442-A1E5-54B374D58FB9}"/>
              </a:ext>
            </a:extLst>
          </p:cNvPr>
          <p:cNvSpPr>
            <a:spLocks noGrp="1"/>
          </p:cNvSpPr>
          <p:nvPr>
            <p:ph idx="1"/>
          </p:nvPr>
        </p:nvSpPr>
        <p:spPr>
          <a:xfrm>
            <a:off x="1045028" y="3017522"/>
            <a:ext cx="9941319" cy="3124658"/>
          </a:xfrm>
        </p:spPr>
        <p:txBody>
          <a:bodyPr anchor="t">
            <a:normAutofit/>
          </a:bodyPr>
          <a:lstStyle/>
          <a:p>
            <a:pPr marL="0" indent="0">
              <a:buNone/>
            </a:pPr>
            <a:r>
              <a:rPr lang="en-US" sz="2400"/>
              <a:t>The adaptation-for-outgroups hypothesis holds that the behavioral immune system was designed to process foreign appearance as an infection cue</a:t>
            </a:r>
          </a:p>
          <a:p>
            <a:pPr marL="0" indent="0">
              <a:buNone/>
            </a:pPr>
            <a:endParaRPr lang="en-US" sz="2400"/>
          </a:p>
          <a:p>
            <a:pPr marL="0" indent="0">
              <a:buNone/>
            </a:pPr>
            <a:r>
              <a:rPr lang="en-US" sz="2400"/>
              <a:t>But people may learn to associate ethnic outgroups with harmful pathogens even if objectively they’re not</a:t>
            </a:r>
          </a:p>
        </p:txBody>
      </p:sp>
      <p:cxnSp>
        <p:nvCxnSpPr>
          <p:cNvPr id="17" name="Straight Connector 16">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27244B53-A9D8-5D4C-A460-9B2EA68C4471}"/>
              </a:ext>
            </a:extLst>
          </p:cNvPr>
          <p:cNvSpPr txBox="1"/>
          <p:nvPr/>
        </p:nvSpPr>
        <p:spPr>
          <a:xfrm>
            <a:off x="1043631" y="5680515"/>
            <a:ext cx="4343112" cy="461665"/>
          </a:xfrm>
          <a:prstGeom prst="rect">
            <a:avLst/>
          </a:prstGeom>
          <a:noFill/>
        </p:spPr>
        <p:txBody>
          <a:bodyPr wrap="none" rtlCol="0">
            <a:spAutoFit/>
          </a:bodyPr>
          <a:lstStyle/>
          <a:p>
            <a:r>
              <a:rPr lang="en-US" sz="2400">
                <a:solidFill>
                  <a:schemeClr val="accent4"/>
                </a:solidFill>
              </a:rPr>
              <a:t>van Leeuwen and Petersen, 2018</a:t>
            </a:r>
          </a:p>
        </p:txBody>
      </p:sp>
    </p:spTree>
    <p:extLst>
      <p:ext uri="{BB962C8B-B14F-4D97-AF65-F5344CB8AC3E}">
        <p14:creationId xmlns:p14="http://schemas.microsoft.com/office/powerpoint/2010/main" val="294200843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FF93924A-10DF-4647-8C7A-115C017577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31CA9F3-3AEF-D544-987B-BF518AB3484D}"/>
              </a:ext>
            </a:extLst>
          </p:cNvPr>
          <p:cNvSpPr>
            <a:spLocks noGrp="1"/>
          </p:cNvSpPr>
          <p:nvPr>
            <p:ph type="title"/>
          </p:nvPr>
        </p:nvSpPr>
        <p:spPr>
          <a:xfrm>
            <a:off x="6551550" y="365125"/>
            <a:ext cx="4802249" cy="2412882"/>
          </a:xfrm>
        </p:spPr>
        <p:txBody>
          <a:bodyPr anchor="b">
            <a:normAutofit/>
          </a:bodyPr>
          <a:lstStyle/>
          <a:p>
            <a:r>
              <a:rPr lang="en-US" sz="4000"/>
              <a:t>van Leeuwen and Petersen, 2018</a:t>
            </a:r>
            <a:br>
              <a:rPr lang="en-US" sz="4000"/>
            </a:br>
            <a:endParaRPr lang="en-US" sz="4000"/>
          </a:p>
        </p:txBody>
      </p:sp>
      <p:pic>
        <p:nvPicPr>
          <p:cNvPr id="7" name="Picture Placeholder 4" descr="A person wearing a blue shirt and smiling at the camera&#10;&#10;Description automatically generated">
            <a:extLst>
              <a:ext uri="{FF2B5EF4-FFF2-40B4-BE49-F238E27FC236}">
                <a16:creationId xmlns:a16="http://schemas.microsoft.com/office/drawing/2014/main" id="{A4A1413C-A0A2-8541-95AF-33CA8A567A2E}"/>
              </a:ext>
            </a:extLst>
          </p:cNvPr>
          <p:cNvPicPr>
            <a:picLocks noChangeAspect="1"/>
          </p:cNvPicPr>
          <p:nvPr/>
        </p:nvPicPr>
        <p:blipFill rotWithShape="1">
          <a:blip r:embed="rId3">
            <a:extLst>
              <a:ext uri="{28A0092B-C50C-407E-A947-70E740481C1C}">
                <a14:useLocalDpi xmlns:a14="http://schemas.microsoft.com/office/drawing/2010/main" val="0"/>
              </a:ext>
            </a:extLst>
          </a:blip>
          <a:srcRect l="21817" r="20320" b="3"/>
          <a:stretch/>
        </p:blipFill>
        <p:spPr>
          <a:xfrm>
            <a:off x="-1" y="10"/>
            <a:ext cx="3003123" cy="3892380"/>
          </a:xfrm>
          <a:prstGeom prst="rect">
            <a:avLst/>
          </a:prstGeom>
        </p:spPr>
      </p:pic>
      <p:pic>
        <p:nvPicPr>
          <p:cNvPr id="6" name="Picture Placeholder 4" descr="A person wearing a blue shirt and smiling at the camera&#10;&#10;Description automatically generated">
            <a:extLst>
              <a:ext uri="{FF2B5EF4-FFF2-40B4-BE49-F238E27FC236}">
                <a16:creationId xmlns:a16="http://schemas.microsoft.com/office/drawing/2014/main" id="{F48AB8CC-877F-4748-804F-3A607BE310A8}"/>
              </a:ext>
            </a:extLst>
          </p:cNvPr>
          <p:cNvPicPr>
            <a:picLocks noChangeAspect="1"/>
          </p:cNvPicPr>
          <p:nvPr/>
        </p:nvPicPr>
        <p:blipFill rotWithShape="1">
          <a:blip r:embed="rId4">
            <a:extLst>
              <a:ext uri="{28A0092B-C50C-407E-A947-70E740481C1C}">
                <a14:useLocalDpi xmlns:a14="http://schemas.microsoft.com/office/drawing/2010/main" val="0"/>
              </a:ext>
            </a:extLst>
          </a:blip>
          <a:srcRect l="10150" r="8645" b="-5"/>
          <a:stretch/>
        </p:blipFill>
        <p:spPr>
          <a:xfrm>
            <a:off x="3180257" y="10"/>
            <a:ext cx="3016307" cy="2785935"/>
          </a:xfrm>
          <a:prstGeom prst="rect">
            <a:avLst/>
          </a:prstGeom>
        </p:spPr>
      </p:pic>
      <p:pic>
        <p:nvPicPr>
          <p:cNvPr id="4" name="Picture Placeholder 11" descr="A person who is smiling and looking at the camera&#10;&#10;Description automatically generated">
            <a:extLst>
              <a:ext uri="{FF2B5EF4-FFF2-40B4-BE49-F238E27FC236}">
                <a16:creationId xmlns:a16="http://schemas.microsoft.com/office/drawing/2014/main" id="{A877406F-F479-8045-87CE-30111DBB3127}"/>
              </a:ext>
            </a:extLst>
          </p:cNvPr>
          <p:cNvPicPr>
            <a:picLocks noChangeAspect="1"/>
          </p:cNvPicPr>
          <p:nvPr/>
        </p:nvPicPr>
        <p:blipFill rotWithShape="1">
          <a:blip r:embed="rId5">
            <a:extLst>
              <a:ext uri="{28A0092B-C50C-407E-A947-70E740481C1C}">
                <a14:useLocalDpi xmlns:a14="http://schemas.microsoft.com/office/drawing/2010/main" val="0"/>
              </a:ext>
            </a:extLst>
          </a:blip>
          <a:srcRect l="7211" r="11711"/>
          <a:stretch/>
        </p:blipFill>
        <p:spPr>
          <a:xfrm>
            <a:off x="-1" y="4079988"/>
            <a:ext cx="3003123" cy="2778013"/>
          </a:xfrm>
          <a:prstGeom prst="rect">
            <a:avLst/>
          </a:prstGeom>
        </p:spPr>
      </p:pic>
      <p:pic>
        <p:nvPicPr>
          <p:cNvPr id="5" name="Picture Placeholder 4" descr="A person smiling for the camera&#10;&#10;Description automatically generated">
            <a:extLst>
              <a:ext uri="{FF2B5EF4-FFF2-40B4-BE49-F238E27FC236}">
                <a16:creationId xmlns:a16="http://schemas.microsoft.com/office/drawing/2014/main" id="{EAF5A001-4C29-3043-A2F2-537FCCA19B92}"/>
              </a:ext>
            </a:extLst>
          </p:cNvPr>
          <p:cNvPicPr>
            <a:picLocks noChangeAspect="1"/>
          </p:cNvPicPr>
          <p:nvPr/>
        </p:nvPicPr>
        <p:blipFill rotWithShape="1">
          <a:blip r:embed="rId6">
            <a:extLst>
              <a:ext uri="{28A0092B-C50C-407E-A947-70E740481C1C}">
                <a14:useLocalDpi xmlns:a14="http://schemas.microsoft.com/office/drawing/2010/main" val="0"/>
              </a:ext>
            </a:extLst>
          </a:blip>
          <a:srcRect l="19250" r="22749" b="-1"/>
          <a:stretch/>
        </p:blipFill>
        <p:spPr>
          <a:xfrm>
            <a:off x="3180257" y="2957665"/>
            <a:ext cx="3016307" cy="3900335"/>
          </a:xfrm>
          <a:prstGeom prst="rect">
            <a:avLst/>
          </a:prstGeom>
        </p:spPr>
      </p:pic>
      <p:sp>
        <p:nvSpPr>
          <p:cNvPr id="3" name="Content Placeholder 2">
            <a:extLst>
              <a:ext uri="{FF2B5EF4-FFF2-40B4-BE49-F238E27FC236}">
                <a16:creationId xmlns:a16="http://schemas.microsoft.com/office/drawing/2014/main" id="{9780DC86-9B63-0141-989F-279AD34A5E61}"/>
              </a:ext>
            </a:extLst>
          </p:cNvPr>
          <p:cNvSpPr>
            <a:spLocks noGrp="1"/>
          </p:cNvSpPr>
          <p:nvPr>
            <p:ph idx="1"/>
          </p:nvPr>
        </p:nvSpPr>
        <p:spPr>
          <a:xfrm>
            <a:off x="6551550" y="2957665"/>
            <a:ext cx="4802249" cy="3178562"/>
          </a:xfrm>
        </p:spPr>
        <p:txBody>
          <a:bodyPr>
            <a:normAutofit/>
          </a:bodyPr>
          <a:lstStyle/>
          <a:p>
            <a:pPr marL="0" indent="0">
              <a:buNone/>
            </a:pPr>
            <a:r>
              <a:rPr lang="en-US" sz="2000"/>
              <a:t>Randomly assigned </a:t>
            </a:r>
            <a:r>
              <a:rPr lang="en-US" sz="2000">
                <a:solidFill>
                  <a:schemeClr val="accent4"/>
                </a:solidFill>
              </a:rPr>
              <a:t>Indian or White </a:t>
            </a:r>
            <a:r>
              <a:rPr lang="en-US" sz="2000"/>
              <a:t>American participants to look at pictures of </a:t>
            </a:r>
            <a:r>
              <a:rPr lang="en-US" sz="2000">
                <a:solidFill>
                  <a:schemeClr val="accent4"/>
                </a:solidFill>
              </a:rPr>
              <a:t>Indian or White </a:t>
            </a:r>
            <a:r>
              <a:rPr lang="en-US" sz="2000"/>
              <a:t>American people with or without </a:t>
            </a:r>
            <a:r>
              <a:rPr lang="en-US" sz="2000">
                <a:solidFill>
                  <a:schemeClr val="accent4"/>
                </a:solidFill>
              </a:rPr>
              <a:t>infectious rashes on their face</a:t>
            </a:r>
          </a:p>
          <a:p>
            <a:pPr marL="0" indent="0">
              <a:buNone/>
            </a:pPr>
            <a:endParaRPr lang="en-US" sz="2000"/>
          </a:p>
          <a:p>
            <a:pPr marL="0" indent="0">
              <a:buNone/>
            </a:pPr>
            <a:r>
              <a:rPr lang="en-US" sz="2000"/>
              <a:t>Participants reported how </a:t>
            </a:r>
            <a:r>
              <a:rPr lang="en-US" sz="2000">
                <a:solidFill>
                  <a:schemeClr val="accent4"/>
                </a:solidFill>
              </a:rPr>
              <a:t>comfortable</a:t>
            </a:r>
            <a:r>
              <a:rPr lang="en-US" sz="2000"/>
              <a:t> they’d be sitting next to the pictured people</a:t>
            </a:r>
          </a:p>
        </p:txBody>
      </p:sp>
    </p:spTree>
    <p:extLst>
      <p:ext uri="{BB962C8B-B14F-4D97-AF65-F5344CB8AC3E}">
        <p14:creationId xmlns:p14="http://schemas.microsoft.com/office/powerpoint/2010/main" val="223637770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A5711A0E-A428-4ED1-96CB-33D69FD84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0874" y="2043803"/>
            <a:ext cx="10190252" cy="80683"/>
          </a:xfrm>
          <a:prstGeom prst="rect">
            <a:avLst/>
          </a:prstGeom>
          <a:solidFill>
            <a:schemeClr val="tx1">
              <a:lumMod val="50000"/>
              <a:lumOff val="50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5" descr="A close up of a knife&#10;&#10;Description automatically generated">
            <a:extLst>
              <a:ext uri="{FF2B5EF4-FFF2-40B4-BE49-F238E27FC236}">
                <a16:creationId xmlns:a16="http://schemas.microsoft.com/office/drawing/2014/main" id="{33619A3D-6A5C-5E48-8882-A9EC2D439E47}"/>
              </a:ext>
            </a:extLst>
          </p:cNvPr>
          <p:cNvPicPr>
            <a:picLocks noChangeAspect="1"/>
          </p:cNvPicPr>
          <p:nvPr/>
        </p:nvPicPr>
        <p:blipFill>
          <a:blip r:embed="rId3"/>
          <a:stretch>
            <a:fillRect/>
          </a:stretch>
        </p:blipFill>
        <p:spPr>
          <a:xfrm>
            <a:off x="990600" y="2400300"/>
            <a:ext cx="5067300" cy="3543300"/>
          </a:xfrm>
          <a:prstGeom prst="rect">
            <a:avLst/>
          </a:prstGeom>
        </p:spPr>
      </p:pic>
      <p:pic>
        <p:nvPicPr>
          <p:cNvPr id="8" name="Picture 7" descr="A close up of a knife&#10;&#10;Description automatically generated">
            <a:extLst>
              <a:ext uri="{FF2B5EF4-FFF2-40B4-BE49-F238E27FC236}">
                <a16:creationId xmlns:a16="http://schemas.microsoft.com/office/drawing/2014/main" id="{C2284997-5F09-FC4E-A781-458BE760AF65}"/>
              </a:ext>
            </a:extLst>
          </p:cNvPr>
          <p:cNvPicPr>
            <a:picLocks noChangeAspect="1"/>
          </p:cNvPicPr>
          <p:nvPr/>
        </p:nvPicPr>
        <p:blipFill>
          <a:blip r:embed="rId4"/>
          <a:stretch>
            <a:fillRect/>
          </a:stretch>
        </p:blipFill>
        <p:spPr>
          <a:xfrm>
            <a:off x="6121400" y="2400300"/>
            <a:ext cx="5041900" cy="3543300"/>
          </a:xfrm>
          <a:prstGeom prst="rect">
            <a:avLst/>
          </a:prstGeom>
        </p:spPr>
      </p:pic>
      <p:sp>
        <p:nvSpPr>
          <p:cNvPr id="4" name="Title 3">
            <a:extLst>
              <a:ext uri="{FF2B5EF4-FFF2-40B4-BE49-F238E27FC236}">
                <a16:creationId xmlns:a16="http://schemas.microsoft.com/office/drawing/2014/main" id="{FEB9C96F-ED28-0A43-A267-E1DFA92013F2}"/>
              </a:ext>
            </a:extLst>
          </p:cNvPr>
          <p:cNvSpPr>
            <a:spLocks noGrp="1"/>
          </p:cNvSpPr>
          <p:nvPr>
            <p:ph type="title"/>
          </p:nvPr>
        </p:nvSpPr>
        <p:spPr>
          <a:xfrm>
            <a:off x="870204" y="606564"/>
            <a:ext cx="10451592" cy="1325563"/>
          </a:xfrm>
        </p:spPr>
        <p:txBody>
          <a:bodyPr vert="horz" lIns="91440" tIns="45720" rIns="91440" bIns="45720" rtlCol="0" anchor="ctr">
            <a:normAutofit/>
          </a:bodyPr>
          <a:lstStyle/>
          <a:p>
            <a:r>
              <a:rPr lang="en-US" sz="2800" kern="1200">
                <a:solidFill>
                  <a:schemeClr val="tx1"/>
                </a:solidFill>
                <a:latin typeface="+mj-lt"/>
                <a:ea typeface="+mj-ea"/>
                <a:cs typeface="+mj-cs"/>
              </a:rPr>
              <a:t>Both Indian and White participants felt less comfortable sitting next to a person with the pathogen cue </a:t>
            </a:r>
            <a:r>
              <a:rPr lang="en-US" sz="2800" i="1" u="sng" kern="1200">
                <a:solidFill>
                  <a:schemeClr val="tx1"/>
                </a:solidFill>
                <a:latin typeface="+mj-lt"/>
                <a:ea typeface="+mj-ea"/>
                <a:cs typeface="+mj-cs"/>
              </a:rPr>
              <a:t>regardless</a:t>
            </a:r>
            <a:r>
              <a:rPr lang="en-US" sz="2800" kern="1200">
                <a:solidFill>
                  <a:schemeClr val="tx1"/>
                </a:solidFill>
                <a:latin typeface="+mj-lt"/>
                <a:ea typeface="+mj-ea"/>
                <a:cs typeface="+mj-cs"/>
              </a:rPr>
              <a:t> of in/outgroup status</a:t>
            </a:r>
          </a:p>
        </p:txBody>
      </p:sp>
      <p:sp>
        <p:nvSpPr>
          <p:cNvPr id="10" name="TextBox 9">
            <a:extLst>
              <a:ext uri="{FF2B5EF4-FFF2-40B4-BE49-F238E27FC236}">
                <a16:creationId xmlns:a16="http://schemas.microsoft.com/office/drawing/2014/main" id="{310B95A4-72B5-E048-9A6C-33117BD5309C}"/>
              </a:ext>
            </a:extLst>
          </p:cNvPr>
          <p:cNvSpPr txBox="1"/>
          <p:nvPr/>
        </p:nvSpPr>
        <p:spPr>
          <a:xfrm>
            <a:off x="870204" y="6180940"/>
            <a:ext cx="4343112" cy="461665"/>
          </a:xfrm>
          <a:prstGeom prst="rect">
            <a:avLst/>
          </a:prstGeom>
          <a:noFill/>
        </p:spPr>
        <p:txBody>
          <a:bodyPr wrap="none" rtlCol="0">
            <a:spAutoFit/>
          </a:bodyPr>
          <a:lstStyle/>
          <a:p>
            <a:r>
              <a:rPr lang="en-US" sz="2400">
                <a:solidFill>
                  <a:schemeClr val="accent4"/>
                </a:solidFill>
              </a:rPr>
              <a:t>van Leeuwen and Petersen, 2018</a:t>
            </a:r>
          </a:p>
        </p:txBody>
      </p:sp>
    </p:spTree>
    <p:extLst>
      <p:ext uri="{BB962C8B-B14F-4D97-AF65-F5344CB8AC3E}">
        <p14:creationId xmlns:p14="http://schemas.microsoft.com/office/powerpoint/2010/main" val="91484613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42285737-90EE-47DC-AC80-8AE156B119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 y="-1"/>
            <a:ext cx="4403709" cy="6858001"/>
          </a:xfrm>
          <a:custGeom>
            <a:avLst/>
            <a:gdLst>
              <a:gd name="connsiteX0" fmla="*/ 3223890 w 4403709"/>
              <a:gd name="connsiteY0" fmla="*/ 6858001 h 6858001"/>
              <a:gd name="connsiteX1" fmla="*/ 4101908 w 4403709"/>
              <a:gd name="connsiteY1" fmla="*/ 6858001 h 6858001"/>
              <a:gd name="connsiteX2" fmla="*/ 3254950 w 4403709"/>
              <a:gd name="connsiteY2" fmla="*/ 1599356 h 6858001"/>
              <a:gd name="connsiteX3" fmla="*/ 3254950 w 4403709"/>
              <a:gd name="connsiteY3" fmla="*/ 1594062 h 6858001"/>
              <a:gd name="connsiteX4" fmla="*/ 4403709 w 4403709"/>
              <a:gd name="connsiteY4" fmla="*/ 0 h 6858001"/>
              <a:gd name="connsiteX5" fmla="*/ 3254950 w 4403709"/>
              <a:gd name="connsiteY5" fmla="*/ 0 h 6858001"/>
              <a:gd name="connsiteX6" fmla="*/ 2903520 w 4403709"/>
              <a:gd name="connsiteY6" fmla="*/ 0 h 6858001"/>
              <a:gd name="connsiteX7" fmla="*/ 0 w 4403709"/>
              <a:gd name="connsiteY7" fmla="*/ 0 h 6858001"/>
              <a:gd name="connsiteX8" fmla="*/ 0 w 4403709"/>
              <a:gd name="connsiteY8" fmla="*/ 6858000 h 6858001"/>
              <a:gd name="connsiteX9" fmla="*/ 3223890 w 4403709"/>
              <a:gd name="connsiteY9" fmla="*/ 685800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03709" h="6858001">
                <a:moveTo>
                  <a:pt x="3223890" y="6858001"/>
                </a:moveTo>
                <a:lnTo>
                  <a:pt x="4101908" y="6858001"/>
                </a:lnTo>
                <a:lnTo>
                  <a:pt x="3254950" y="1599356"/>
                </a:lnTo>
                <a:lnTo>
                  <a:pt x="3254950" y="1594062"/>
                </a:lnTo>
                <a:lnTo>
                  <a:pt x="4403709" y="0"/>
                </a:lnTo>
                <a:lnTo>
                  <a:pt x="3254950" y="0"/>
                </a:lnTo>
                <a:lnTo>
                  <a:pt x="2903520" y="0"/>
                </a:lnTo>
                <a:lnTo>
                  <a:pt x="0" y="0"/>
                </a:lnTo>
                <a:lnTo>
                  <a:pt x="0" y="6858000"/>
                </a:lnTo>
                <a:lnTo>
                  <a:pt x="3223890" y="6858000"/>
                </a:lnTo>
                <a:close/>
              </a:path>
            </a:pathLst>
          </a:custGeom>
          <a:ln>
            <a:noFill/>
          </a:ln>
        </p:spPr>
        <p:style>
          <a:lnRef idx="2">
            <a:schemeClr val="accent1">
              <a:shade val="50000"/>
            </a:schemeClr>
          </a:lnRef>
          <a:fillRef idx="1002">
            <a:schemeClr val="dk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11" name="Group 10">
            <a:extLst>
              <a:ext uri="{FF2B5EF4-FFF2-40B4-BE49-F238E27FC236}">
                <a16:creationId xmlns:a16="http://schemas.microsoft.com/office/drawing/2014/main" id="{B57BDC17-F1B3-455F-BBF1-680AA1F25C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315292" y="0"/>
            <a:ext cx="2436813" cy="6858001"/>
            <a:chOff x="1320800" y="0"/>
            <a:chExt cx="2436813" cy="6858001"/>
          </a:xfrm>
        </p:grpSpPr>
        <p:sp>
          <p:nvSpPr>
            <p:cNvPr id="12" name="Freeform 6">
              <a:extLst>
                <a:ext uri="{FF2B5EF4-FFF2-40B4-BE49-F238E27FC236}">
                  <a16:creationId xmlns:a16="http://schemas.microsoft.com/office/drawing/2014/main" id="{64E2FA9A-FEF7-4501-B0EB-5E45EDD217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13" name="Freeform 7">
              <a:extLst>
                <a:ext uri="{FF2B5EF4-FFF2-40B4-BE49-F238E27FC236}">
                  <a16:creationId xmlns:a16="http://schemas.microsoft.com/office/drawing/2014/main" id="{BC38192B-B4CB-47D4-A3B1-10010247F1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rgbClr val="595959"/>
            </a:solidFill>
            <a:ln>
              <a:noFill/>
            </a:ln>
          </p:spPr>
        </p:sp>
        <p:sp>
          <p:nvSpPr>
            <p:cNvPr id="14" name="Freeform 8">
              <a:extLst>
                <a:ext uri="{FF2B5EF4-FFF2-40B4-BE49-F238E27FC236}">
                  <a16:creationId xmlns:a16="http://schemas.microsoft.com/office/drawing/2014/main" id="{96330E33-E171-4B0F-82B5-AF7230399B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rgbClr val="262626"/>
            </a:solidFill>
            <a:ln>
              <a:noFill/>
            </a:ln>
          </p:spPr>
        </p:sp>
        <p:sp>
          <p:nvSpPr>
            <p:cNvPr id="15" name="Freeform 9">
              <a:extLst>
                <a:ext uri="{FF2B5EF4-FFF2-40B4-BE49-F238E27FC236}">
                  <a16:creationId xmlns:a16="http://schemas.microsoft.com/office/drawing/2014/main" id="{332B1723-69BF-42D7-B757-0FA059E152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6" name="Freeform 10">
              <a:extLst>
                <a:ext uri="{FF2B5EF4-FFF2-40B4-BE49-F238E27FC236}">
                  <a16:creationId xmlns:a16="http://schemas.microsoft.com/office/drawing/2014/main" id="{F115D62D-1E96-48D1-A78D-D370A0BFB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7" name="Freeform 11">
              <a:extLst>
                <a:ext uri="{FF2B5EF4-FFF2-40B4-BE49-F238E27FC236}">
                  <a16:creationId xmlns:a16="http://schemas.microsoft.com/office/drawing/2014/main" id="{91C2876A-169D-4822-A766-C00578C88B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rgbClr val="404040"/>
            </a:solidFill>
            <a:ln>
              <a:noFill/>
            </a:ln>
          </p:spPr>
        </p:sp>
      </p:grpSp>
      <p:sp>
        <p:nvSpPr>
          <p:cNvPr id="2" name="Title 1">
            <a:extLst>
              <a:ext uri="{FF2B5EF4-FFF2-40B4-BE49-F238E27FC236}">
                <a16:creationId xmlns:a16="http://schemas.microsoft.com/office/drawing/2014/main" id="{99C2EA81-F28F-C240-ADA7-AC98D782DC2A}"/>
              </a:ext>
            </a:extLst>
          </p:cNvPr>
          <p:cNvSpPr>
            <a:spLocks noGrp="1"/>
          </p:cNvSpPr>
          <p:nvPr>
            <p:ph type="title"/>
          </p:nvPr>
        </p:nvSpPr>
        <p:spPr>
          <a:xfrm>
            <a:off x="535020" y="685800"/>
            <a:ext cx="2780271" cy="5105400"/>
          </a:xfrm>
        </p:spPr>
        <p:txBody>
          <a:bodyPr>
            <a:normAutofit/>
          </a:bodyPr>
          <a:lstStyle/>
          <a:p>
            <a:r>
              <a:rPr lang="en-US" sz="4000">
                <a:solidFill>
                  <a:srgbClr val="FFFFFF"/>
                </a:solidFill>
              </a:rPr>
              <a:t>Remember these points</a:t>
            </a:r>
          </a:p>
        </p:txBody>
      </p:sp>
      <p:graphicFrame>
        <p:nvGraphicFramePr>
          <p:cNvPr id="5" name="Content Placeholder 2">
            <a:extLst>
              <a:ext uri="{FF2B5EF4-FFF2-40B4-BE49-F238E27FC236}">
                <a16:creationId xmlns:a16="http://schemas.microsoft.com/office/drawing/2014/main" id="{271926D4-6D00-4C27-BAC8-6C4D53CB4B32}"/>
              </a:ext>
            </a:extLst>
          </p:cNvPr>
          <p:cNvGraphicFramePr>
            <a:graphicFrameLocks noGrp="1"/>
          </p:cNvGraphicFramePr>
          <p:nvPr>
            <p:ph idx="1"/>
            <p:extLst>
              <p:ext uri="{D42A27DB-BD31-4B8C-83A1-F6EECF244321}">
                <p14:modId xmlns:p14="http://schemas.microsoft.com/office/powerpoint/2010/main" val="1565482779"/>
              </p:ext>
            </p:extLst>
          </p:nvPr>
        </p:nvGraphicFramePr>
        <p:xfrm>
          <a:off x="5010150" y="685800"/>
          <a:ext cx="6492875" cy="5105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4997226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2" descr="A group of people in an old photo of a person&#10;&#10;Description automatically generated">
            <a:extLst>
              <a:ext uri="{FF2B5EF4-FFF2-40B4-BE49-F238E27FC236}">
                <a16:creationId xmlns:a16="http://schemas.microsoft.com/office/drawing/2014/main" id="{50846C93-3790-FB49-B5E6-FD4222E3A14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771" r="9089" b="17315"/>
          <a:stretch/>
        </p:blipFill>
        <p:spPr bwMode="auto">
          <a:xfrm>
            <a:off x="3523488" y="10"/>
            <a:ext cx="8668512" cy="6857990"/>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41C1F53D-F049-A448-9863-7BD26051FEF9}"/>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a:t>People respond to infection cues, real of perceived</a:t>
            </a:r>
          </a:p>
        </p:txBody>
      </p:sp>
      <p:sp>
        <p:nvSpPr>
          <p:cNvPr id="14" name="Rectangle 13">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6" name="Rectangle 15">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4100496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6EC9E4A5-45E6-464E-93FB-E5ECAF3BDE12}"/>
              </a:ext>
            </a:extLst>
          </p:cNvPr>
          <p:cNvPicPr>
            <a:picLocks noChangeAspect="1"/>
          </p:cNvPicPr>
          <p:nvPr/>
        </p:nvPicPr>
        <p:blipFill rotWithShape="1">
          <a:blip r:embed="rId3"/>
          <a:srcRect l="8345" r="7282" b="-1"/>
          <a:stretch/>
        </p:blipFill>
        <p:spPr>
          <a:xfrm>
            <a:off x="3523488" y="10"/>
            <a:ext cx="8668512" cy="6857990"/>
          </a:xfrm>
          <a:prstGeom prst="rect">
            <a:avLst/>
          </a:prstGeom>
        </p:spPr>
      </p:pic>
      <p:sp>
        <p:nvSpPr>
          <p:cNvPr id="10" name="Rectangle 9">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81FE7E-0CD0-744A-B47E-D13AAFD1F977}"/>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a:t>But how do people see infected people in their minds?</a:t>
            </a:r>
          </a:p>
        </p:txBody>
      </p:sp>
      <p:sp>
        <p:nvSpPr>
          <p:cNvPr id="12" name="Rectangle 11">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4" name="Rectangle 13">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618987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8">
            <a:extLst>
              <a:ext uri="{FF2B5EF4-FFF2-40B4-BE49-F238E27FC236}">
                <a16:creationId xmlns:a16="http://schemas.microsoft.com/office/drawing/2014/main" id="{53F29798-D584-4792-9B62-3F5F5C36D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B406DE1-2739-7344-BDEA-6E2C4F0D1A65}"/>
              </a:ext>
            </a:extLst>
          </p:cNvPr>
          <p:cNvSpPr>
            <a:spLocks noGrp="1"/>
          </p:cNvSpPr>
          <p:nvPr>
            <p:ph type="title"/>
          </p:nvPr>
        </p:nvSpPr>
        <p:spPr>
          <a:xfrm>
            <a:off x="838200" y="184805"/>
            <a:ext cx="10515600" cy="1505883"/>
          </a:xfrm>
        </p:spPr>
        <p:txBody>
          <a:bodyPr anchor="ctr">
            <a:normAutofit/>
          </a:bodyPr>
          <a:lstStyle/>
          <a:p>
            <a:r>
              <a:rPr lang="en-US" sz="3300" b="1" dirty="0"/>
              <a:t>Disease caused by infectious pathogens has imposed an immense selection pressure on the evolution of life for billions of years. </a:t>
            </a:r>
            <a:endParaRPr lang="en-US" sz="3300" dirty="0"/>
          </a:p>
        </p:txBody>
      </p:sp>
      <p:pic>
        <p:nvPicPr>
          <p:cNvPr id="4" name="Picture 3" descr="D:\kuloth\2014\April\21-04-2014\nrg_aop\slides_img\nrg3734-f1.jpg">
            <a:extLst>
              <a:ext uri="{FF2B5EF4-FFF2-40B4-BE49-F238E27FC236}">
                <a16:creationId xmlns:a16="http://schemas.microsoft.com/office/drawing/2014/main" id="{56452A9D-A315-0141-A260-3B3ECD080011}"/>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838200" y="2073194"/>
            <a:ext cx="10512547" cy="399476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6826799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5D08A5-7645-CB45-AB10-416C4FAF2AD5}"/>
              </a:ext>
            </a:extLst>
          </p:cNvPr>
          <p:cNvSpPr>
            <a:spLocks noGrp="1"/>
          </p:cNvSpPr>
          <p:nvPr>
            <p:ph type="title"/>
          </p:nvPr>
        </p:nvSpPr>
        <p:spPr>
          <a:xfrm>
            <a:off x="4974335" y="640081"/>
            <a:ext cx="6611533" cy="5574451"/>
          </a:xfrm>
        </p:spPr>
        <p:txBody>
          <a:bodyPr>
            <a:normAutofit/>
          </a:bodyPr>
          <a:lstStyle/>
          <a:p>
            <a:r>
              <a:rPr lang="en-US"/>
              <a:t>Mental representations partly depend on expectations</a:t>
            </a:r>
          </a:p>
        </p:txBody>
      </p:sp>
      <p:pic>
        <p:nvPicPr>
          <p:cNvPr id="5" name="Graphic 4" descr="Head with gears">
            <a:extLst>
              <a:ext uri="{FF2B5EF4-FFF2-40B4-BE49-F238E27FC236}">
                <a16:creationId xmlns:a16="http://schemas.microsoft.com/office/drawing/2014/main" id="{AC9D26C4-4AE2-6A48-9684-06E4E5693B8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43467" y="1421892"/>
            <a:ext cx="4010829" cy="4010829"/>
          </a:xfrm>
          <a:prstGeom prst="rect">
            <a:avLst/>
          </a:prstGeom>
        </p:spPr>
      </p:pic>
    </p:spTree>
    <p:extLst>
      <p:ext uri="{BB962C8B-B14F-4D97-AF65-F5344CB8AC3E}">
        <p14:creationId xmlns:p14="http://schemas.microsoft.com/office/powerpoint/2010/main" val="373011376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E234CF4-802C-4AA1-B540-36C3B838C4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5271697-90F1-4A23-8EF2-0179F2EAFA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606972" cy="323398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9F5512A-48E1-4C07-B75E-3CCC517B68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233984"/>
            <a:ext cx="606972" cy="36240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9D800584-727A-48CF-8223-244AD9717C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6967" y="-1"/>
            <a:ext cx="5038344" cy="685799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4AD4AB5-6CCB-1B45-84A1-8DF042E20D2F}"/>
              </a:ext>
            </a:extLst>
          </p:cNvPr>
          <p:cNvSpPr>
            <a:spLocks noGrp="1"/>
          </p:cNvSpPr>
          <p:nvPr>
            <p:ph type="title"/>
          </p:nvPr>
        </p:nvSpPr>
        <p:spPr>
          <a:xfrm>
            <a:off x="1166650" y="1332952"/>
            <a:ext cx="3926898" cy="3921176"/>
          </a:xfrm>
        </p:spPr>
        <p:txBody>
          <a:bodyPr anchor="ctr">
            <a:normAutofit/>
          </a:bodyPr>
          <a:lstStyle/>
          <a:p>
            <a:r>
              <a:rPr lang="en-US" sz="5400"/>
              <a:t>Infected People Features?</a:t>
            </a:r>
          </a:p>
        </p:txBody>
      </p:sp>
      <p:grpSp>
        <p:nvGrpSpPr>
          <p:cNvPr id="16" name="Group 15">
            <a:extLst>
              <a:ext uri="{FF2B5EF4-FFF2-40B4-BE49-F238E27FC236}">
                <a16:creationId xmlns:a16="http://schemas.microsoft.com/office/drawing/2014/main" id="{B0CED441-B73B-4907-9AF2-614CEAC6A18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88720" y="73152"/>
            <a:ext cx="1178966" cy="232963"/>
            <a:chOff x="5422392" y="64008"/>
            <a:chExt cx="1178966" cy="232963"/>
          </a:xfrm>
        </p:grpSpPr>
        <p:sp>
          <p:nvSpPr>
            <p:cNvPr id="17" name="Rectangle 64">
              <a:extLst>
                <a:ext uri="{FF2B5EF4-FFF2-40B4-BE49-F238E27FC236}">
                  <a16:creationId xmlns:a16="http://schemas.microsoft.com/office/drawing/2014/main" id="{A03170C9-14E4-4D47-827E-51518FA9CA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22213"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66">
              <a:extLst>
                <a:ext uri="{FF2B5EF4-FFF2-40B4-BE49-F238E27FC236}">
                  <a16:creationId xmlns:a16="http://schemas.microsoft.com/office/drawing/2014/main" id="{757EFF12-1826-499E-94C2-AF4400A664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22213"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64">
              <a:extLst>
                <a:ext uri="{FF2B5EF4-FFF2-40B4-BE49-F238E27FC236}">
                  <a16:creationId xmlns:a16="http://schemas.microsoft.com/office/drawing/2014/main" id="{20CC511B-2DB0-4523-82ED-40CCC5C7D0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7258"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66">
              <a:extLst>
                <a:ext uri="{FF2B5EF4-FFF2-40B4-BE49-F238E27FC236}">
                  <a16:creationId xmlns:a16="http://schemas.microsoft.com/office/drawing/2014/main" id="{6CB93565-67D6-49DD-8D4E-4685AC81A0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7258"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64">
              <a:extLst>
                <a:ext uri="{FF2B5EF4-FFF2-40B4-BE49-F238E27FC236}">
                  <a16:creationId xmlns:a16="http://schemas.microsoft.com/office/drawing/2014/main" id="{AE9D45A7-FFB3-4E69-A4EC-FAA3489B0E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672303"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66">
              <a:extLst>
                <a:ext uri="{FF2B5EF4-FFF2-40B4-BE49-F238E27FC236}">
                  <a16:creationId xmlns:a16="http://schemas.microsoft.com/office/drawing/2014/main" id="{A29467A6-0F59-4991-89B5-35408BD725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672303"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64">
              <a:extLst>
                <a:ext uri="{FF2B5EF4-FFF2-40B4-BE49-F238E27FC236}">
                  <a16:creationId xmlns:a16="http://schemas.microsoft.com/office/drawing/2014/main" id="{AA726CA1-9A94-4AF0-B9DD-3572C692A1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547347"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66">
              <a:extLst>
                <a:ext uri="{FF2B5EF4-FFF2-40B4-BE49-F238E27FC236}">
                  <a16:creationId xmlns:a16="http://schemas.microsoft.com/office/drawing/2014/main" id="{EB03BD70-FD68-460B-A88B-005DAB5BED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547347"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64">
              <a:extLst>
                <a:ext uri="{FF2B5EF4-FFF2-40B4-BE49-F238E27FC236}">
                  <a16:creationId xmlns:a16="http://schemas.microsoft.com/office/drawing/2014/main" id="{C1040543-6AB1-4FE1-8946-59D0E7BB85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22392"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66">
              <a:extLst>
                <a:ext uri="{FF2B5EF4-FFF2-40B4-BE49-F238E27FC236}">
                  <a16:creationId xmlns:a16="http://schemas.microsoft.com/office/drawing/2014/main" id="{BEEF4851-38D3-48A2-B05D-2697716268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22392"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64">
              <a:extLst>
                <a:ext uri="{FF2B5EF4-FFF2-40B4-BE49-F238E27FC236}">
                  <a16:creationId xmlns:a16="http://schemas.microsoft.com/office/drawing/2014/main" id="{DEC37F16-C638-42B2-AA09-CA5142D855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46990"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66">
              <a:extLst>
                <a:ext uri="{FF2B5EF4-FFF2-40B4-BE49-F238E27FC236}">
                  <a16:creationId xmlns:a16="http://schemas.microsoft.com/office/drawing/2014/main" id="{0AC31779-80E9-4BF3-9703-F63FE80945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46990"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64">
              <a:extLst>
                <a:ext uri="{FF2B5EF4-FFF2-40B4-BE49-F238E27FC236}">
                  <a16:creationId xmlns:a16="http://schemas.microsoft.com/office/drawing/2014/main" id="{D71CA5FF-D764-4C4E-8854-E5875684FE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22035"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66">
              <a:extLst>
                <a:ext uri="{FF2B5EF4-FFF2-40B4-BE49-F238E27FC236}">
                  <a16:creationId xmlns:a16="http://schemas.microsoft.com/office/drawing/2014/main" id="{81A1FA9D-7285-4D42-ADF3-BC14114B27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22035"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64">
              <a:extLst>
                <a:ext uri="{FF2B5EF4-FFF2-40B4-BE49-F238E27FC236}">
                  <a16:creationId xmlns:a16="http://schemas.microsoft.com/office/drawing/2014/main" id="{A1E40F6A-5F88-46D9-A510-00D54F0B81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97080"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66">
              <a:extLst>
                <a:ext uri="{FF2B5EF4-FFF2-40B4-BE49-F238E27FC236}">
                  <a16:creationId xmlns:a16="http://schemas.microsoft.com/office/drawing/2014/main" id="{938C555D-926A-4092-966E-1BC7E455FF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97080"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64">
              <a:extLst>
                <a:ext uri="{FF2B5EF4-FFF2-40B4-BE49-F238E27FC236}">
                  <a16:creationId xmlns:a16="http://schemas.microsoft.com/office/drawing/2014/main" id="{58D049FF-3E13-4E3E-A5BE-CF5253B8E1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72124"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66">
              <a:extLst>
                <a:ext uri="{FF2B5EF4-FFF2-40B4-BE49-F238E27FC236}">
                  <a16:creationId xmlns:a16="http://schemas.microsoft.com/office/drawing/2014/main" id="{A16547CF-5B03-4E57-B466-A0FDCECADD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72124"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64">
              <a:extLst>
                <a:ext uri="{FF2B5EF4-FFF2-40B4-BE49-F238E27FC236}">
                  <a16:creationId xmlns:a16="http://schemas.microsoft.com/office/drawing/2014/main" id="{84C012C4-5959-40D5-8A7B-8542BD4B98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47169"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66">
              <a:extLst>
                <a:ext uri="{FF2B5EF4-FFF2-40B4-BE49-F238E27FC236}">
                  <a16:creationId xmlns:a16="http://schemas.microsoft.com/office/drawing/2014/main" id="{8C7DF75A-2C0D-4388-A295-397333ADBD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47169"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Content Placeholder 2">
            <a:extLst>
              <a:ext uri="{FF2B5EF4-FFF2-40B4-BE49-F238E27FC236}">
                <a16:creationId xmlns:a16="http://schemas.microsoft.com/office/drawing/2014/main" id="{7C99052D-123A-B94F-9113-941059BE97D6}"/>
              </a:ext>
            </a:extLst>
          </p:cNvPr>
          <p:cNvSpPr>
            <a:spLocks noGrp="1"/>
          </p:cNvSpPr>
          <p:nvPr>
            <p:ph idx="1"/>
          </p:nvPr>
        </p:nvSpPr>
        <p:spPr>
          <a:xfrm>
            <a:off x="6421120" y="499833"/>
            <a:ext cx="5100320" cy="5581226"/>
          </a:xfrm>
        </p:spPr>
        <p:txBody>
          <a:bodyPr anchor="ctr">
            <a:normAutofit/>
          </a:bodyPr>
          <a:lstStyle/>
          <a:p>
            <a:pPr>
              <a:buFont typeface="Courier New" panose="02070309020205020404" pitchFamily="49" charset="0"/>
              <a:buChar char="o"/>
            </a:pPr>
            <a:r>
              <a:rPr lang="en-US" sz="2200"/>
              <a:t>Disfigured or Asymmetrical</a:t>
            </a:r>
          </a:p>
          <a:p>
            <a:pPr>
              <a:buFont typeface="Courier New" panose="02070309020205020404" pitchFamily="49" charset="0"/>
              <a:buChar char="o"/>
            </a:pPr>
            <a:r>
              <a:rPr lang="en-US" sz="2200"/>
              <a:t>Obese</a:t>
            </a:r>
          </a:p>
          <a:p>
            <a:pPr>
              <a:buFont typeface="Courier New" panose="02070309020205020404" pitchFamily="49" charset="0"/>
              <a:buChar char="o"/>
            </a:pPr>
            <a:r>
              <a:rPr lang="en-US" sz="2200"/>
              <a:t>Old</a:t>
            </a:r>
          </a:p>
          <a:p>
            <a:pPr>
              <a:buFont typeface="Courier New" panose="02070309020205020404" pitchFamily="49" charset="0"/>
              <a:buChar char="o"/>
            </a:pPr>
            <a:r>
              <a:rPr lang="en-US" sz="2200"/>
              <a:t>Unhealthy</a:t>
            </a:r>
          </a:p>
          <a:p>
            <a:pPr>
              <a:buFont typeface="Courier New" panose="02070309020205020404" pitchFamily="49" charset="0"/>
              <a:buChar char="o"/>
            </a:pPr>
            <a:r>
              <a:rPr lang="en-US" sz="2200"/>
              <a:t>Rashes or blotchiness</a:t>
            </a:r>
          </a:p>
          <a:p>
            <a:pPr>
              <a:buFont typeface="Courier New" panose="02070309020205020404" pitchFamily="49" charset="0"/>
              <a:buChar char="o"/>
            </a:pPr>
            <a:r>
              <a:rPr lang="en-US" sz="2200"/>
              <a:t>Crossed-eyes</a:t>
            </a:r>
          </a:p>
          <a:p>
            <a:pPr>
              <a:buFont typeface="Courier New" panose="02070309020205020404" pitchFamily="49" charset="0"/>
              <a:buChar char="o"/>
            </a:pPr>
            <a:endParaRPr lang="en-US" sz="2200"/>
          </a:p>
        </p:txBody>
      </p:sp>
    </p:spTree>
    <p:extLst>
      <p:ext uri="{BB962C8B-B14F-4D97-AF65-F5344CB8AC3E}">
        <p14:creationId xmlns:p14="http://schemas.microsoft.com/office/powerpoint/2010/main" val="222363290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F9D96E3F-159B-4733-BE61-1AAB43A59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A5202B2A-E3B3-4965-8D55-B58E540593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2" name="Title 1">
            <a:extLst>
              <a:ext uri="{FF2B5EF4-FFF2-40B4-BE49-F238E27FC236}">
                <a16:creationId xmlns:a16="http://schemas.microsoft.com/office/drawing/2014/main" id="{7A8B0471-5231-F54A-AA12-D13C6CEFFEC6}"/>
              </a:ext>
            </a:extLst>
          </p:cNvPr>
          <p:cNvSpPr>
            <a:spLocks noGrp="1"/>
          </p:cNvSpPr>
          <p:nvPr>
            <p:ph type="title"/>
          </p:nvPr>
        </p:nvSpPr>
        <p:spPr>
          <a:xfrm>
            <a:off x="804672" y="940391"/>
            <a:ext cx="10021446" cy="2944457"/>
          </a:xfrm>
        </p:spPr>
        <p:txBody>
          <a:bodyPr vert="horz" lIns="91440" tIns="45720" rIns="91440" bIns="45720" rtlCol="0" anchor="b">
            <a:normAutofit/>
          </a:bodyPr>
          <a:lstStyle/>
          <a:p>
            <a:r>
              <a:rPr lang="en-US" sz="5200" kern="1200">
                <a:solidFill>
                  <a:schemeClr val="tx2"/>
                </a:solidFill>
                <a:latin typeface="+mj-lt"/>
                <a:ea typeface="+mj-ea"/>
                <a:cs typeface="+mj-cs"/>
              </a:rPr>
              <a:t>Threat Specificity</a:t>
            </a:r>
          </a:p>
        </p:txBody>
      </p:sp>
      <p:sp>
        <p:nvSpPr>
          <p:cNvPr id="3" name="Content Placeholder 2">
            <a:extLst>
              <a:ext uri="{FF2B5EF4-FFF2-40B4-BE49-F238E27FC236}">
                <a16:creationId xmlns:a16="http://schemas.microsoft.com/office/drawing/2014/main" id="{9F003880-17A0-3C4D-9367-4334A181DCDB}"/>
              </a:ext>
            </a:extLst>
          </p:cNvPr>
          <p:cNvSpPr>
            <a:spLocks noGrp="1"/>
          </p:cNvSpPr>
          <p:nvPr>
            <p:ph idx="1"/>
          </p:nvPr>
        </p:nvSpPr>
        <p:spPr>
          <a:xfrm>
            <a:off x="804672" y="4123688"/>
            <a:ext cx="9416898" cy="723670"/>
          </a:xfrm>
        </p:spPr>
        <p:txBody>
          <a:bodyPr vert="horz" lIns="91440" tIns="45720" rIns="91440" bIns="45720" rtlCol="0" anchor="ctr">
            <a:normAutofit/>
          </a:bodyPr>
          <a:lstStyle/>
          <a:p>
            <a:pPr marL="0" indent="0">
              <a:buNone/>
            </a:pPr>
            <a:r>
              <a:rPr lang="en-US" sz="2400" kern="1200">
                <a:solidFill>
                  <a:schemeClr val="tx2"/>
                </a:solidFill>
                <a:latin typeface="+mn-lt"/>
                <a:ea typeface="+mn-ea"/>
                <a:cs typeface="+mn-cs"/>
              </a:rPr>
              <a:t>Different threats entail different psychological and behavioral solutions</a:t>
            </a:r>
          </a:p>
        </p:txBody>
      </p:sp>
      <p:grpSp>
        <p:nvGrpSpPr>
          <p:cNvPr id="31" name="Group 30">
            <a:extLst>
              <a:ext uri="{FF2B5EF4-FFF2-40B4-BE49-F238E27FC236}">
                <a16:creationId xmlns:a16="http://schemas.microsoft.com/office/drawing/2014/main" id="{EC505F6D-25F2-479B-AEEE-66F34B3FB13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05" y="-1298"/>
            <a:ext cx="2514948" cy="2174333"/>
            <a:chOff x="-305" y="-4155"/>
            <a:chExt cx="2514948" cy="2174333"/>
          </a:xfrm>
        </p:grpSpPr>
        <p:sp>
          <p:nvSpPr>
            <p:cNvPr id="32" name="Freeform: Shape 31">
              <a:extLst>
                <a:ext uri="{FF2B5EF4-FFF2-40B4-BE49-F238E27FC236}">
                  <a16:creationId xmlns:a16="http://schemas.microsoft.com/office/drawing/2014/main" id="{95C49ED7-EC50-4D2C-A945-D4907F081E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Shape 32">
              <a:extLst>
                <a:ext uri="{FF2B5EF4-FFF2-40B4-BE49-F238E27FC236}">
                  <a16:creationId xmlns:a16="http://schemas.microsoft.com/office/drawing/2014/main" id="{29A8266C-3886-4618-B2EB-EA7FE32CE6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eform: Shape 33">
              <a:extLst>
                <a:ext uri="{FF2B5EF4-FFF2-40B4-BE49-F238E27FC236}">
                  <a16:creationId xmlns:a16="http://schemas.microsoft.com/office/drawing/2014/main" id="{AB4610CF-D689-4B1B-A7FB-1CE14209E6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35" name="Freeform: Shape 34">
              <a:extLst>
                <a:ext uri="{FF2B5EF4-FFF2-40B4-BE49-F238E27FC236}">
                  <a16:creationId xmlns:a16="http://schemas.microsoft.com/office/drawing/2014/main" id="{8DA7C44F-B555-41AC-95A7-6450152936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7" name="Group 36">
            <a:extLst>
              <a:ext uri="{FF2B5EF4-FFF2-40B4-BE49-F238E27FC236}">
                <a16:creationId xmlns:a16="http://schemas.microsoft.com/office/drawing/2014/main" id="{6C0A542E-DBAB-412E-9F06-247CFE5FB94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flipH="1">
            <a:off x="8304973" y="939510"/>
            <a:ext cx="4826538" cy="2947516"/>
            <a:chOff x="6867015" y="-1"/>
            <a:chExt cx="5324985" cy="3251912"/>
          </a:xfrm>
          <a:solidFill>
            <a:schemeClr val="accent5">
              <a:alpha val="5000"/>
            </a:schemeClr>
          </a:solidFill>
        </p:grpSpPr>
        <p:sp>
          <p:nvSpPr>
            <p:cNvPr id="38" name="Freeform: Shape 37">
              <a:extLst>
                <a:ext uri="{FF2B5EF4-FFF2-40B4-BE49-F238E27FC236}">
                  <a16:creationId xmlns:a16="http://schemas.microsoft.com/office/drawing/2014/main" id="{B41E2FAC-3A8F-4977-ACC1-92B455FD4F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Freeform: Shape 38">
              <a:extLst>
                <a:ext uri="{FF2B5EF4-FFF2-40B4-BE49-F238E27FC236}">
                  <a16:creationId xmlns:a16="http://schemas.microsoft.com/office/drawing/2014/main" id="{5264E774-D8C6-4806-9911-955DD80397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Freeform: Shape 39">
              <a:extLst>
                <a:ext uri="{FF2B5EF4-FFF2-40B4-BE49-F238E27FC236}">
                  <a16:creationId xmlns:a16="http://schemas.microsoft.com/office/drawing/2014/main" id="{8450CBAC-6145-4598-BA48-1EB500923C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reeform: Shape 40">
              <a:extLst>
                <a:ext uri="{FF2B5EF4-FFF2-40B4-BE49-F238E27FC236}">
                  <a16:creationId xmlns:a16="http://schemas.microsoft.com/office/drawing/2014/main" id="{C1451637-F91B-479F-8251-660E22819F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83323566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A69990-D69C-6145-A73A-D512E326DD35}"/>
              </a:ext>
            </a:extLst>
          </p:cNvPr>
          <p:cNvSpPr>
            <a:spLocks noGrp="1"/>
          </p:cNvSpPr>
          <p:nvPr>
            <p:ph type="title"/>
          </p:nvPr>
        </p:nvSpPr>
        <p:spPr>
          <a:xfrm>
            <a:off x="4974335" y="640081"/>
            <a:ext cx="6611533" cy="5574451"/>
          </a:xfrm>
        </p:spPr>
        <p:txBody>
          <a:bodyPr>
            <a:normAutofit/>
          </a:bodyPr>
          <a:lstStyle/>
          <a:p>
            <a:r>
              <a:rPr lang="en-US"/>
              <a:t>Wash your hands to avoid getting sick</a:t>
            </a:r>
          </a:p>
        </p:txBody>
      </p:sp>
      <p:pic>
        <p:nvPicPr>
          <p:cNvPr id="4" name="Graphic 3" descr="Sign Language">
            <a:extLst>
              <a:ext uri="{FF2B5EF4-FFF2-40B4-BE49-F238E27FC236}">
                <a16:creationId xmlns:a16="http://schemas.microsoft.com/office/drawing/2014/main" id="{54067476-4289-064B-8DE4-68CA17D23EE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43467" y="1421892"/>
            <a:ext cx="4010829" cy="4010829"/>
          </a:xfrm>
          <a:prstGeom prst="rect">
            <a:avLst/>
          </a:prstGeom>
        </p:spPr>
      </p:pic>
    </p:spTree>
    <p:extLst>
      <p:ext uri="{BB962C8B-B14F-4D97-AF65-F5344CB8AC3E}">
        <p14:creationId xmlns:p14="http://schemas.microsoft.com/office/powerpoint/2010/main" val="376133514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126355-B0B2-A34D-B3F6-72FE6B3EA7D2}"/>
              </a:ext>
            </a:extLst>
          </p:cNvPr>
          <p:cNvSpPr>
            <a:spLocks noGrp="1"/>
          </p:cNvSpPr>
          <p:nvPr>
            <p:ph type="title"/>
          </p:nvPr>
        </p:nvSpPr>
        <p:spPr>
          <a:xfrm>
            <a:off x="4941535" y="640081"/>
            <a:ext cx="6610383" cy="3497021"/>
          </a:xfrm>
          <a:noFill/>
        </p:spPr>
        <p:txBody>
          <a:bodyPr vert="horz" lIns="91440" tIns="45720" rIns="91440" bIns="45720" rtlCol="0" anchor="b">
            <a:normAutofit/>
          </a:bodyPr>
          <a:lstStyle/>
          <a:p>
            <a:r>
              <a:rPr lang="en-US" sz="6000" kern="1200">
                <a:solidFill>
                  <a:schemeClr val="tx1"/>
                </a:solidFill>
                <a:latin typeface="+mj-lt"/>
                <a:ea typeface="+mj-ea"/>
                <a:cs typeface="+mj-cs"/>
              </a:rPr>
              <a:t>Raise your hands to avoid injury if someone brandishes a weapon</a:t>
            </a:r>
          </a:p>
        </p:txBody>
      </p:sp>
      <p:sp>
        <p:nvSpPr>
          <p:cNvPr id="9" name="Rectangle 8">
            <a:extLst>
              <a:ext uri="{FF2B5EF4-FFF2-40B4-BE49-F238E27FC236}">
                <a16:creationId xmlns:a16="http://schemas.microsoft.com/office/drawing/2014/main" id="{707744A9-B1DD-4F76-B3B2-02A51E6DF4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636008"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ounded Rectangle 28">
            <a:extLst>
              <a:ext uri="{FF2B5EF4-FFF2-40B4-BE49-F238E27FC236}">
                <a16:creationId xmlns:a16="http://schemas.microsoft.com/office/drawing/2014/main" id="{09F52C97-D8A0-4C58-9D04-B8733EE38B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6036" y="644333"/>
            <a:ext cx="3343935" cy="5569334"/>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Graphic 3" descr="Raised hand">
            <a:extLst>
              <a:ext uri="{FF2B5EF4-FFF2-40B4-BE49-F238E27FC236}">
                <a16:creationId xmlns:a16="http://schemas.microsoft.com/office/drawing/2014/main" id="{16CAFA89-B253-E941-8DCB-912C465CEB2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09243" y="1920240"/>
            <a:ext cx="3017520" cy="3017520"/>
          </a:xfrm>
          <a:prstGeom prst="rect">
            <a:avLst/>
          </a:prstGeom>
          <a:effectLst/>
        </p:spPr>
      </p:pic>
    </p:spTree>
    <p:extLst>
      <p:ext uri="{BB962C8B-B14F-4D97-AF65-F5344CB8AC3E}">
        <p14:creationId xmlns:p14="http://schemas.microsoft.com/office/powerpoint/2010/main" val="149907039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2E96F0-63B5-2C43-926B-F5AF26C109C6}"/>
              </a:ext>
            </a:extLst>
          </p:cNvPr>
          <p:cNvSpPr>
            <a:spLocks noGrp="1"/>
          </p:cNvSpPr>
          <p:nvPr>
            <p:ph type="title"/>
          </p:nvPr>
        </p:nvSpPr>
        <p:spPr>
          <a:xfrm>
            <a:off x="804672" y="4007335"/>
            <a:ext cx="6455833" cy="1497998"/>
          </a:xfrm>
        </p:spPr>
        <p:txBody>
          <a:bodyPr vert="horz" lIns="91440" tIns="45720" rIns="91440" bIns="45720" rtlCol="0" anchor="t">
            <a:normAutofit/>
          </a:bodyPr>
          <a:lstStyle/>
          <a:p>
            <a:r>
              <a:rPr lang="en-US" sz="2300" kern="1200">
                <a:solidFill>
                  <a:schemeClr val="tx1"/>
                </a:solidFill>
                <a:latin typeface="+mj-lt"/>
                <a:ea typeface="+mj-ea"/>
                <a:cs typeface="+mj-cs"/>
              </a:rPr>
              <a:t>Natural selection has favored mental systems that enable people to perceive, feel, think, and behave in ways to reduce threats in-particular rather than threats in-general</a:t>
            </a:r>
          </a:p>
        </p:txBody>
      </p:sp>
      <p:sp>
        <p:nvSpPr>
          <p:cNvPr id="78" name="Freeform: Shape 77">
            <a:extLst>
              <a:ext uri="{FF2B5EF4-FFF2-40B4-BE49-F238E27FC236}">
                <a16:creationId xmlns:a16="http://schemas.microsoft.com/office/drawing/2014/main" id="{E26B9EF5-5D92-4AC7-BC55-FC5C4C98ED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76199" y="548"/>
            <a:ext cx="4349752" cy="3142889"/>
          </a:xfrm>
          <a:custGeom>
            <a:avLst/>
            <a:gdLst>
              <a:gd name="connsiteX0" fmla="*/ 229420 w 4349752"/>
              <a:gd name="connsiteY0" fmla="*/ 0 h 3142889"/>
              <a:gd name="connsiteX1" fmla="*/ 4120333 w 4349752"/>
              <a:gd name="connsiteY1" fmla="*/ 0 h 3142889"/>
              <a:gd name="connsiteX2" fmla="*/ 4178840 w 4349752"/>
              <a:gd name="connsiteY2" fmla="*/ 121453 h 3142889"/>
              <a:gd name="connsiteX3" fmla="*/ 4349752 w 4349752"/>
              <a:gd name="connsiteY3" fmla="*/ 968013 h 3142889"/>
              <a:gd name="connsiteX4" fmla="*/ 2174876 w 4349752"/>
              <a:gd name="connsiteY4" fmla="*/ 3142889 h 3142889"/>
              <a:gd name="connsiteX5" fmla="*/ 0 w 4349752"/>
              <a:gd name="connsiteY5" fmla="*/ 968013 h 3142889"/>
              <a:gd name="connsiteX6" fmla="*/ 170913 w 4349752"/>
              <a:gd name="connsiteY6" fmla="*/ 121453 h 3142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49752" h="3142889">
                <a:moveTo>
                  <a:pt x="229420" y="0"/>
                </a:moveTo>
                <a:lnTo>
                  <a:pt x="4120333" y="0"/>
                </a:lnTo>
                <a:lnTo>
                  <a:pt x="4178840" y="121453"/>
                </a:lnTo>
                <a:cubicBezTo>
                  <a:pt x="4288894" y="381652"/>
                  <a:pt x="4349752" y="667725"/>
                  <a:pt x="4349752" y="968013"/>
                </a:cubicBezTo>
                <a:cubicBezTo>
                  <a:pt x="4349752" y="2169164"/>
                  <a:pt x="3376027" y="3142889"/>
                  <a:pt x="2174876" y="3142889"/>
                </a:cubicBezTo>
                <a:cubicBezTo>
                  <a:pt x="973725" y="3142889"/>
                  <a:pt x="0" y="2169164"/>
                  <a:pt x="0" y="968013"/>
                </a:cubicBezTo>
                <a:cubicBezTo>
                  <a:pt x="0" y="667725"/>
                  <a:pt x="60858" y="381652"/>
                  <a:pt x="170913" y="121453"/>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0" name="Freeform: Shape 79">
            <a:extLst>
              <a:ext uri="{FF2B5EF4-FFF2-40B4-BE49-F238E27FC236}">
                <a16:creationId xmlns:a16="http://schemas.microsoft.com/office/drawing/2014/main" id="{F05C5575-0F07-43D0-AE78-81EAA8E671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53759" y="1421356"/>
            <a:ext cx="4538241" cy="5436644"/>
          </a:xfrm>
          <a:custGeom>
            <a:avLst/>
            <a:gdLst>
              <a:gd name="connsiteX0" fmla="*/ 3084645 w 4538241"/>
              <a:gd name="connsiteY0" fmla="*/ 0 h 5436644"/>
              <a:gd name="connsiteX1" fmla="*/ 4285328 w 4538241"/>
              <a:gd name="connsiteY1" fmla="*/ 242407 h 5436644"/>
              <a:gd name="connsiteX2" fmla="*/ 4538241 w 4538241"/>
              <a:gd name="connsiteY2" fmla="*/ 364242 h 5436644"/>
              <a:gd name="connsiteX3" fmla="*/ 4538241 w 4538241"/>
              <a:gd name="connsiteY3" fmla="*/ 5436644 h 5436644"/>
              <a:gd name="connsiteX4" fmla="*/ 1091428 w 4538241"/>
              <a:gd name="connsiteY4" fmla="*/ 5436644 h 5436644"/>
              <a:gd name="connsiteX5" fmla="*/ 903472 w 4538241"/>
              <a:gd name="connsiteY5" fmla="*/ 5265818 h 5436644"/>
              <a:gd name="connsiteX6" fmla="*/ 0 w 4538241"/>
              <a:gd name="connsiteY6" fmla="*/ 3084645 h 5436644"/>
              <a:gd name="connsiteX7" fmla="*/ 3084645 w 4538241"/>
              <a:gd name="connsiteY7" fmla="*/ 0 h 5436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38241" h="5436644">
                <a:moveTo>
                  <a:pt x="3084645" y="0"/>
                </a:moveTo>
                <a:cubicBezTo>
                  <a:pt x="3510546" y="0"/>
                  <a:pt x="3916286" y="86315"/>
                  <a:pt x="4285328" y="242407"/>
                </a:cubicBezTo>
                <a:lnTo>
                  <a:pt x="4538241" y="364242"/>
                </a:lnTo>
                <a:lnTo>
                  <a:pt x="4538241" y="5436644"/>
                </a:lnTo>
                <a:lnTo>
                  <a:pt x="1091428" y="5436644"/>
                </a:lnTo>
                <a:lnTo>
                  <a:pt x="903472" y="5265818"/>
                </a:lnTo>
                <a:cubicBezTo>
                  <a:pt x="345261" y="4707608"/>
                  <a:pt x="0" y="3936446"/>
                  <a:pt x="0" y="3084645"/>
                </a:cubicBezTo>
                <a:cubicBezTo>
                  <a:pt x="0" y="1381043"/>
                  <a:pt x="1381043" y="0"/>
                  <a:pt x="3084645"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3558" name="Picture 6" descr="Simple Green 2.5 Gal. All-Purpose Cleaner-2710100213225 - The Home Depot">
            <a:extLst>
              <a:ext uri="{FF2B5EF4-FFF2-40B4-BE49-F238E27FC236}">
                <a16:creationId xmlns:a16="http://schemas.microsoft.com/office/drawing/2014/main" id="{F2D9821E-0B60-9E48-9303-9E3B6D4644E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0981" r="-4" b="4943"/>
          <a:stretch/>
        </p:blipFill>
        <p:spPr bwMode="auto">
          <a:xfrm>
            <a:off x="3639395" y="10"/>
            <a:ext cx="4023360" cy="2980230"/>
          </a:xfrm>
          <a:custGeom>
            <a:avLst/>
            <a:gdLst/>
            <a:ahLst/>
            <a:cxnLst/>
            <a:rect l="l" t="t" r="r" b="b"/>
            <a:pathLst>
              <a:path w="4023360" h="2980240">
                <a:moveTo>
                  <a:pt x="248676" y="0"/>
                </a:moveTo>
                <a:lnTo>
                  <a:pt x="3774684" y="0"/>
                </a:lnTo>
                <a:lnTo>
                  <a:pt x="3780561" y="9674"/>
                </a:lnTo>
                <a:cubicBezTo>
                  <a:pt x="3935405" y="294716"/>
                  <a:pt x="4023360" y="621366"/>
                  <a:pt x="4023360" y="968560"/>
                </a:cubicBezTo>
                <a:cubicBezTo>
                  <a:pt x="4023360" y="2079580"/>
                  <a:pt x="3122700" y="2980240"/>
                  <a:pt x="2011680" y="2980240"/>
                </a:cubicBezTo>
                <a:cubicBezTo>
                  <a:pt x="900660" y="2980240"/>
                  <a:pt x="0" y="2079580"/>
                  <a:pt x="0" y="968560"/>
                </a:cubicBezTo>
                <a:cubicBezTo>
                  <a:pt x="0" y="621366"/>
                  <a:pt x="87955" y="294716"/>
                  <a:pt x="242799" y="9674"/>
                </a:cubicBezTo>
                <a:close/>
              </a:path>
            </a:pathLst>
          </a:custGeom>
          <a:noFill/>
          <a:extLst>
            <a:ext uri="{909E8E84-426E-40DD-AFC4-6F175D3DCCD1}">
              <a14:hiddenFill xmlns:a14="http://schemas.microsoft.com/office/drawing/2010/main">
                <a:solidFill>
                  <a:srgbClr val="FFFFFF"/>
                </a:solidFill>
              </a14:hiddenFill>
            </a:ext>
          </a:extLst>
        </p:spPr>
      </p:pic>
      <p:pic>
        <p:nvPicPr>
          <p:cNvPr id="23556" name="Picture 4" descr="Gold Medal All Purpose Flour, 5 lb">
            <a:extLst>
              <a:ext uri="{FF2B5EF4-FFF2-40B4-BE49-F238E27FC236}">
                <a16:creationId xmlns:a16="http://schemas.microsoft.com/office/drawing/2014/main" id="{111E227A-2BD7-F649-91A4-4D201977616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3707" r="3331" b="2"/>
          <a:stretch/>
        </p:blipFill>
        <p:spPr bwMode="auto">
          <a:xfrm>
            <a:off x="7816897" y="1584494"/>
            <a:ext cx="4375105" cy="5273507"/>
          </a:xfrm>
          <a:custGeom>
            <a:avLst/>
            <a:gdLst/>
            <a:ahLst/>
            <a:cxnLst/>
            <a:rect l="l" t="t" r="r" b="b"/>
            <a:pathLst>
              <a:path w="4375105" h="5273507">
                <a:moveTo>
                  <a:pt x="2921508" y="0"/>
                </a:moveTo>
                <a:cubicBezTo>
                  <a:pt x="3425728" y="0"/>
                  <a:pt x="3900114" y="127735"/>
                  <a:pt x="4314072" y="352611"/>
                </a:cubicBezTo>
                <a:lnTo>
                  <a:pt x="4375105" y="389689"/>
                </a:lnTo>
                <a:lnTo>
                  <a:pt x="4375105" y="5273507"/>
                </a:lnTo>
                <a:lnTo>
                  <a:pt x="1193705" y="5273507"/>
                </a:lnTo>
                <a:lnTo>
                  <a:pt x="1063158" y="5175886"/>
                </a:lnTo>
                <a:cubicBezTo>
                  <a:pt x="413861" y="4640038"/>
                  <a:pt x="0" y="3829104"/>
                  <a:pt x="0" y="2921508"/>
                </a:cubicBezTo>
                <a:cubicBezTo>
                  <a:pt x="0" y="1308004"/>
                  <a:pt x="1308004" y="0"/>
                  <a:pt x="2921508" y="0"/>
                </a:cubicBezTo>
                <a:close/>
              </a:path>
            </a:pathLst>
          </a:cu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3A7F711D-4F8D-E348-B9DA-266F959907A1}"/>
              </a:ext>
            </a:extLst>
          </p:cNvPr>
          <p:cNvSpPr txBox="1"/>
          <p:nvPr/>
        </p:nvSpPr>
        <p:spPr>
          <a:xfrm>
            <a:off x="804671" y="5661345"/>
            <a:ext cx="6455833" cy="707886"/>
          </a:xfrm>
          <a:prstGeom prst="rect">
            <a:avLst/>
          </a:prstGeom>
          <a:noFill/>
        </p:spPr>
        <p:txBody>
          <a:bodyPr wrap="square" rtlCol="0">
            <a:spAutoFit/>
          </a:bodyPr>
          <a:lstStyle/>
          <a:p>
            <a:r>
              <a:rPr lang="en-US" sz="2000">
                <a:solidFill>
                  <a:schemeClr val="accent6"/>
                </a:solidFill>
              </a:rPr>
              <a:t>Barrett, 2012; Cosmides &amp; </a:t>
            </a:r>
            <a:r>
              <a:rPr lang="en-US" sz="2000" err="1">
                <a:solidFill>
                  <a:schemeClr val="accent6"/>
                </a:solidFill>
              </a:rPr>
              <a:t>Tooby</a:t>
            </a:r>
            <a:r>
              <a:rPr lang="en-US" sz="2000">
                <a:solidFill>
                  <a:schemeClr val="accent6"/>
                </a:solidFill>
              </a:rPr>
              <a:t>, 1994; Holbrook &amp; Fessler, 2015; </a:t>
            </a:r>
            <a:r>
              <a:rPr lang="en-US" sz="2000" err="1">
                <a:solidFill>
                  <a:schemeClr val="accent6"/>
                </a:solidFill>
              </a:rPr>
              <a:t>Neuberg</a:t>
            </a:r>
            <a:r>
              <a:rPr lang="en-US" sz="2000">
                <a:solidFill>
                  <a:schemeClr val="accent6"/>
                </a:solidFill>
              </a:rPr>
              <a:t> et al., 2011; </a:t>
            </a:r>
            <a:r>
              <a:rPr lang="en-US" sz="2000" err="1">
                <a:solidFill>
                  <a:schemeClr val="accent6"/>
                </a:solidFill>
              </a:rPr>
              <a:t>Tooby</a:t>
            </a:r>
            <a:r>
              <a:rPr lang="en-US" sz="2000">
                <a:solidFill>
                  <a:schemeClr val="accent6"/>
                </a:solidFill>
              </a:rPr>
              <a:t> &amp; Cosmides, 1992</a:t>
            </a:r>
          </a:p>
        </p:txBody>
      </p:sp>
    </p:spTree>
    <p:extLst>
      <p:ext uri="{BB962C8B-B14F-4D97-AF65-F5344CB8AC3E}">
        <p14:creationId xmlns:p14="http://schemas.microsoft.com/office/powerpoint/2010/main" val="33485051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B5B0058-AF13-4859-B429-4EDDE2A26F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3AA7D682-4C5B-EC40-8508-9C515F9D33F2}"/>
              </a:ext>
            </a:extLst>
          </p:cNvPr>
          <p:cNvSpPr>
            <a:spLocks noGrp="1"/>
          </p:cNvSpPr>
          <p:nvPr>
            <p:ph type="title"/>
          </p:nvPr>
        </p:nvSpPr>
        <p:spPr>
          <a:xfrm>
            <a:off x="2399234" y="2073715"/>
            <a:ext cx="6935759" cy="2993042"/>
          </a:xfrm>
        </p:spPr>
        <p:txBody>
          <a:bodyPr vert="horz" lIns="91440" tIns="45720" rIns="91440" bIns="45720" rtlCol="0" anchor="ctr">
            <a:normAutofit/>
          </a:bodyPr>
          <a:lstStyle/>
          <a:p>
            <a:pPr algn="ctr"/>
            <a:r>
              <a:rPr lang="en-US" sz="4200" kern="1200">
                <a:solidFill>
                  <a:schemeClr val="bg1"/>
                </a:solidFill>
                <a:latin typeface="+mj-lt"/>
                <a:ea typeface="+mj-ea"/>
                <a:cs typeface="+mj-cs"/>
              </a:rPr>
              <a:t>Evidence suggests people exhibit functional responses to specific threat cues</a:t>
            </a:r>
            <a:br>
              <a:rPr lang="en-US" sz="4200" kern="1200">
                <a:solidFill>
                  <a:schemeClr val="bg1"/>
                </a:solidFill>
                <a:latin typeface="+mj-lt"/>
                <a:ea typeface="+mj-ea"/>
                <a:cs typeface="+mj-cs"/>
              </a:rPr>
            </a:br>
            <a:r>
              <a:rPr lang="en-US" sz="4200" b="1" kern="1200" err="1">
                <a:solidFill>
                  <a:schemeClr val="bg1"/>
                </a:solidFill>
                <a:latin typeface="+mj-lt"/>
                <a:ea typeface="+mj-ea"/>
                <a:cs typeface="+mj-cs"/>
              </a:rPr>
              <a:t>Neuberg</a:t>
            </a:r>
            <a:r>
              <a:rPr lang="en-US" sz="4200" b="1" kern="1200">
                <a:solidFill>
                  <a:schemeClr val="bg1"/>
                </a:solidFill>
                <a:latin typeface="+mj-lt"/>
                <a:ea typeface="+mj-ea"/>
                <a:cs typeface="+mj-cs"/>
              </a:rPr>
              <a:t> et al., 2011</a:t>
            </a:r>
          </a:p>
        </p:txBody>
      </p:sp>
      <p:sp>
        <p:nvSpPr>
          <p:cNvPr id="9" name="Rectangle 8">
            <a:extLst>
              <a:ext uri="{FF2B5EF4-FFF2-40B4-BE49-F238E27FC236}">
                <a16:creationId xmlns:a16="http://schemas.microsoft.com/office/drawing/2014/main" id="{81BD432D-FAB3-4B5D-BF27-4DA7C75B32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E6D6B450-4278-45B8-88C7-C061710E3C7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2399233" y="1883640"/>
            <a:ext cx="693576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74234A4C-A256-4139-A5F4-27078F0D67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2399233" y="5066757"/>
            <a:ext cx="693576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7071828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538E6A-9D03-7043-95B7-D4B692109403}"/>
              </a:ext>
            </a:extLst>
          </p:cNvPr>
          <p:cNvSpPr>
            <a:spLocks noGrp="1"/>
          </p:cNvSpPr>
          <p:nvPr>
            <p:ph type="title"/>
          </p:nvPr>
        </p:nvSpPr>
        <p:spPr>
          <a:xfrm>
            <a:off x="8045751" y="629266"/>
            <a:ext cx="3667039" cy="1676603"/>
          </a:xfrm>
        </p:spPr>
        <p:txBody>
          <a:bodyPr>
            <a:normAutofit/>
          </a:bodyPr>
          <a:lstStyle/>
          <a:p>
            <a:r>
              <a:rPr lang="en-US" sz="4000"/>
              <a:t>Holbrook et al., 2014, </a:t>
            </a:r>
            <a:r>
              <a:rPr lang="en-US" sz="4000" i="1"/>
              <a:t>Emotion</a:t>
            </a:r>
          </a:p>
        </p:txBody>
      </p:sp>
      <p:sp>
        <p:nvSpPr>
          <p:cNvPr id="16" name="Rectangle 11">
            <a:extLst>
              <a:ext uri="{FF2B5EF4-FFF2-40B4-BE49-F238E27FC236}">
                <a16:creationId xmlns:a16="http://schemas.microsoft.com/office/drawing/2014/main" id="{577D1452-F0B7-431E-9A24-D3F7103D85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ounded Rectangle 20">
            <a:extLst>
              <a:ext uri="{FF2B5EF4-FFF2-40B4-BE49-F238E27FC236}">
                <a16:creationId xmlns:a16="http://schemas.microsoft.com/office/drawing/2014/main" id="{A660F4F9-5DF5-4F15-BE6A-CD8648BB11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211" y="559407"/>
            <a:ext cx="6594522"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Picture 6" descr="A bunch of items that are on display in front of a mirror&#10;&#10;Description automatically generated">
            <a:extLst>
              <a:ext uri="{FF2B5EF4-FFF2-40B4-BE49-F238E27FC236}">
                <a16:creationId xmlns:a16="http://schemas.microsoft.com/office/drawing/2014/main" id="{99DC37A3-09D6-AC44-8E32-C03A4CDF446B}"/>
              </a:ext>
            </a:extLst>
          </p:cNvPr>
          <p:cNvPicPr>
            <a:picLocks noChangeAspect="1"/>
          </p:cNvPicPr>
          <p:nvPr/>
        </p:nvPicPr>
        <p:blipFill>
          <a:blip r:embed="rId3"/>
          <a:stretch>
            <a:fillRect/>
          </a:stretch>
        </p:blipFill>
        <p:spPr>
          <a:xfrm>
            <a:off x="744142" y="1169914"/>
            <a:ext cx="6064660" cy="4518171"/>
          </a:xfrm>
          <a:prstGeom prst="rect">
            <a:avLst/>
          </a:prstGeom>
          <a:effectLst/>
        </p:spPr>
      </p:pic>
      <p:sp>
        <p:nvSpPr>
          <p:cNvPr id="3" name="Content Placeholder 2">
            <a:extLst>
              <a:ext uri="{FF2B5EF4-FFF2-40B4-BE49-F238E27FC236}">
                <a16:creationId xmlns:a16="http://schemas.microsoft.com/office/drawing/2014/main" id="{28B6C0BE-D942-6347-BC1B-8A5915022962}"/>
              </a:ext>
            </a:extLst>
          </p:cNvPr>
          <p:cNvSpPr>
            <a:spLocks noGrp="1"/>
          </p:cNvSpPr>
          <p:nvPr>
            <p:ph idx="1"/>
          </p:nvPr>
        </p:nvSpPr>
        <p:spPr>
          <a:xfrm>
            <a:off x="8045753" y="2438401"/>
            <a:ext cx="3667036" cy="3779520"/>
          </a:xfrm>
        </p:spPr>
        <p:txBody>
          <a:bodyPr>
            <a:normAutofit/>
          </a:bodyPr>
          <a:lstStyle/>
          <a:p>
            <a:pPr marL="0" indent="0">
              <a:buNone/>
            </a:pPr>
            <a:r>
              <a:rPr lang="en-US" sz="2400"/>
              <a:t>Randomly assigned to evaluate people holding harmless objects or </a:t>
            </a:r>
            <a:r>
              <a:rPr lang="en-US" sz="2400">
                <a:solidFill>
                  <a:schemeClr val="accent6"/>
                </a:solidFill>
              </a:rPr>
              <a:t>potential weapons</a:t>
            </a:r>
          </a:p>
          <a:p>
            <a:pPr marL="0" indent="0">
              <a:buNone/>
            </a:pPr>
            <a:endParaRPr lang="en-US" sz="2400"/>
          </a:p>
          <a:p>
            <a:pPr marL="0" indent="0">
              <a:buNone/>
            </a:pPr>
            <a:r>
              <a:rPr lang="en-US" sz="2400"/>
              <a:t>Rated trait and state </a:t>
            </a:r>
            <a:r>
              <a:rPr lang="en-US" sz="2400">
                <a:solidFill>
                  <a:schemeClr val="accent6"/>
                </a:solidFill>
              </a:rPr>
              <a:t>anger</a:t>
            </a:r>
            <a:r>
              <a:rPr lang="en-US" sz="2400"/>
              <a:t>, fear, and disgust</a:t>
            </a:r>
          </a:p>
        </p:txBody>
      </p:sp>
    </p:spTree>
    <p:extLst>
      <p:ext uri="{BB962C8B-B14F-4D97-AF65-F5344CB8AC3E}">
        <p14:creationId xmlns:p14="http://schemas.microsoft.com/office/powerpoint/2010/main" val="125590802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8">
            <a:extLst>
              <a:ext uri="{FF2B5EF4-FFF2-40B4-BE49-F238E27FC236}">
                <a16:creationId xmlns:a16="http://schemas.microsoft.com/office/drawing/2014/main" id="{1707FC24-6981-43D9-B525-C7832BA22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11449"/>
            <a:ext cx="4332307" cy="6179552"/>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52956E7-F594-7948-B7F4-691A68F6E95E}"/>
              </a:ext>
            </a:extLst>
          </p:cNvPr>
          <p:cNvSpPr>
            <a:spLocks noGrp="1"/>
          </p:cNvSpPr>
          <p:nvPr>
            <p:ph type="title"/>
          </p:nvPr>
        </p:nvSpPr>
        <p:spPr>
          <a:xfrm>
            <a:off x="742950" y="742951"/>
            <a:ext cx="3476625" cy="4962524"/>
          </a:xfrm>
        </p:spPr>
        <p:txBody>
          <a:bodyPr>
            <a:normAutofit/>
          </a:bodyPr>
          <a:lstStyle/>
          <a:p>
            <a:pPr algn="ctr"/>
            <a:r>
              <a:rPr lang="en-US" sz="3700">
                <a:solidFill>
                  <a:srgbClr val="FFFFFF"/>
                </a:solidFill>
              </a:rPr>
              <a:t>People estimated greater state and trait </a:t>
            </a:r>
            <a:r>
              <a:rPr lang="en-US" sz="3700">
                <a:solidFill>
                  <a:schemeClr val="accent6"/>
                </a:solidFill>
              </a:rPr>
              <a:t>anger</a:t>
            </a:r>
            <a:r>
              <a:rPr lang="en-US" sz="3700">
                <a:solidFill>
                  <a:srgbClr val="FFFFFF"/>
                </a:solidFill>
              </a:rPr>
              <a:t> in men holding household items that could be used as </a:t>
            </a:r>
            <a:r>
              <a:rPr lang="en-US" sz="3700">
                <a:solidFill>
                  <a:schemeClr val="accent6"/>
                </a:solidFill>
              </a:rPr>
              <a:t>weapons</a:t>
            </a:r>
            <a:r>
              <a:rPr lang="en-US" sz="3700">
                <a:solidFill>
                  <a:srgbClr val="FFFFFF"/>
                </a:solidFill>
              </a:rPr>
              <a:t> </a:t>
            </a:r>
          </a:p>
        </p:txBody>
      </p:sp>
      <p:pic>
        <p:nvPicPr>
          <p:cNvPr id="4" name="Picture 3" descr="A screenshot of a cell phone&#10;&#10;Description automatically generated">
            <a:extLst>
              <a:ext uri="{FF2B5EF4-FFF2-40B4-BE49-F238E27FC236}">
                <a16:creationId xmlns:a16="http://schemas.microsoft.com/office/drawing/2014/main" id="{6552028E-5B94-AC40-8298-3DD006CEBFDC}"/>
              </a:ext>
            </a:extLst>
          </p:cNvPr>
          <p:cNvPicPr>
            <a:picLocks noChangeAspect="1"/>
          </p:cNvPicPr>
          <p:nvPr/>
        </p:nvPicPr>
        <p:blipFill>
          <a:blip r:embed="rId3"/>
          <a:stretch>
            <a:fillRect/>
          </a:stretch>
        </p:blipFill>
        <p:spPr>
          <a:xfrm>
            <a:off x="5153822" y="957387"/>
            <a:ext cx="6553545" cy="4951167"/>
          </a:xfrm>
          <a:prstGeom prst="rect">
            <a:avLst/>
          </a:prstGeom>
        </p:spPr>
      </p:pic>
      <p:sp>
        <p:nvSpPr>
          <p:cNvPr id="5" name="Rectangle 4">
            <a:extLst>
              <a:ext uri="{FF2B5EF4-FFF2-40B4-BE49-F238E27FC236}">
                <a16:creationId xmlns:a16="http://schemas.microsoft.com/office/drawing/2014/main" id="{E7B469EA-7005-A744-8E79-E426B0F93DE4}"/>
              </a:ext>
            </a:extLst>
          </p:cNvPr>
          <p:cNvSpPr/>
          <p:nvPr/>
        </p:nvSpPr>
        <p:spPr>
          <a:xfrm>
            <a:off x="533613" y="5908554"/>
            <a:ext cx="3895297" cy="461665"/>
          </a:xfrm>
          <a:prstGeom prst="rect">
            <a:avLst/>
          </a:prstGeom>
        </p:spPr>
        <p:txBody>
          <a:bodyPr wrap="none">
            <a:spAutoFit/>
          </a:bodyPr>
          <a:lstStyle/>
          <a:p>
            <a:r>
              <a:rPr lang="en-US" sz="2400">
                <a:solidFill>
                  <a:schemeClr val="accent1"/>
                </a:solidFill>
              </a:rPr>
              <a:t>Holbrook et al., 2014, </a:t>
            </a:r>
            <a:r>
              <a:rPr lang="en-US" sz="2400" i="1">
                <a:solidFill>
                  <a:schemeClr val="accent1"/>
                </a:solidFill>
              </a:rPr>
              <a:t>Emotion</a:t>
            </a:r>
            <a:endParaRPr lang="en-US" sz="2400">
              <a:solidFill>
                <a:schemeClr val="accent1"/>
              </a:solidFill>
            </a:endParaRPr>
          </a:p>
        </p:txBody>
      </p:sp>
    </p:spTree>
    <p:extLst>
      <p:ext uri="{BB962C8B-B14F-4D97-AF65-F5344CB8AC3E}">
        <p14:creationId xmlns:p14="http://schemas.microsoft.com/office/powerpoint/2010/main" val="346369863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ED8053C-AF28-403A-90F2-67A100EDEC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10BCDCE7-03A4-438B-9B4A-0F5E37C4C1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2677" y="456020"/>
            <a:ext cx="6737282" cy="6032228"/>
          </a:xfrm>
          <a:custGeom>
            <a:avLst/>
            <a:gdLst>
              <a:gd name="connsiteX0" fmla="*/ 3069307 w 6737282"/>
              <a:gd name="connsiteY0" fmla="*/ 4550727 h 6032228"/>
              <a:gd name="connsiteX1" fmla="*/ 3741218 w 6737282"/>
              <a:gd name="connsiteY1" fmla="*/ 4550727 h 6032228"/>
              <a:gd name="connsiteX2" fmla="*/ 3772850 w 6737282"/>
              <a:gd name="connsiteY2" fmla="*/ 4554928 h 6032228"/>
              <a:gd name="connsiteX3" fmla="*/ 3794605 w 6737282"/>
              <a:gd name="connsiteY3" fmla="*/ 4564050 h 6032228"/>
              <a:gd name="connsiteX4" fmla="*/ 3781310 w 6737282"/>
              <a:gd name="connsiteY4" fmla="*/ 4587045 h 6032228"/>
              <a:gd name="connsiteX5" fmla="*/ 3310252 w 6737282"/>
              <a:gd name="connsiteY5" fmla="*/ 5401750 h 6032228"/>
              <a:gd name="connsiteX6" fmla="*/ 3029607 w 6737282"/>
              <a:gd name="connsiteY6" fmla="*/ 5564857 h 6032228"/>
              <a:gd name="connsiteX7" fmla="*/ 2804017 w 6737282"/>
              <a:gd name="connsiteY7" fmla="*/ 5564857 h 6032228"/>
              <a:gd name="connsiteX8" fmla="*/ 2777701 w 6737282"/>
              <a:gd name="connsiteY8" fmla="*/ 5564857 h 6032228"/>
              <a:gd name="connsiteX9" fmla="*/ 2752589 w 6737282"/>
              <a:gd name="connsiteY9" fmla="*/ 5521614 h 6032228"/>
              <a:gd name="connsiteX10" fmla="*/ 2629590 w 6737282"/>
              <a:gd name="connsiteY10" fmla="*/ 5309799 h 6032228"/>
              <a:gd name="connsiteX11" fmla="*/ 2629590 w 6737282"/>
              <a:gd name="connsiteY11" fmla="*/ 5191240 h 6032228"/>
              <a:gd name="connsiteX12" fmla="*/ 2966272 w 6737282"/>
              <a:gd name="connsiteY12" fmla="*/ 4611452 h 6032228"/>
              <a:gd name="connsiteX13" fmla="*/ 3069307 w 6737282"/>
              <a:gd name="connsiteY13" fmla="*/ 4550727 h 6032228"/>
              <a:gd name="connsiteX14" fmla="*/ 1224899 w 6737282"/>
              <a:gd name="connsiteY14" fmla="*/ 1805663 h 6032228"/>
              <a:gd name="connsiteX15" fmla="*/ 3029607 w 6737282"/>
              <a:gd name="connsiteY15" fmla="*/ 1805663 h 6032228"/>
              <a:gd name="connsiteX16" fmla="*/ 3310252 w 6737282"/>
              <a:gd name="connsiteY16" fmla="*/ 1968768 h 6032228"/>
              <a:gd name="connsiteX17" fmla="*/ 4210657 w 6737282"/>
              <a:gd name="connsiteY17" fmla="*/ 3526038 h 6032228"/>
              <a:gd name="connsiteX18" fmla="*/ 4210657 w 6737282"/>
              <a:gd name="connsiteY18" fmla="*/ 3844482 h 6032228"/>
              <a:gd name="connsiteX19" fmla="*/ 3876331 w 6737282"/>
              <a:gd name="connsiteY19" fmla="*/ 4422707 h 6032228"/>
              <a:gd name="connsiteX20" fmla="*/ 3848154 w 6737282"/>
              <a:gd name="connsiteY20" fmla="*/ 4471437 h 6032228"/>
              <a:gd name="connsiteX21" fmla="*/ 3849146 w 6737282"/>
              <a:gd name="connsiteY21" fmla="*/ 4471853 h 6032228"/>
              <a:gd name="connsiteX22" fmla="*/ 3898870 w 6737282"/>
              <a:gd name="connsiteY22" fmla="*/ 4522003 h 6032228"/>
              <a:gd name="connsiteX23" fmla="*/ 4277006 w 6737282"/>
              <a:gd name="connsiteY23" fmla="*/ 5175999 h 6032228"/>
              <a:gd name="connsiteX24" fmla="*/ 4277006 w 6737282"/>
              <a:gd name="connsiteY24" fmla="*/ 5309735 h 6032228"/>
              <a:gd name="connsiteX25" fmla="*/ 3898870 w 6737282"/>
              <a:gd name="connsiteY25" fmla="*/ 5963729 h 6032228"/>
              <a:gd name="connsiteX26" fmla="*/ 3781007 w 6737282"/>
              <a:gd name="connsiteY26" fmla="*/ 6032228 h 6032228"/>
              <a:gd name="connsiteX27" fmla="*/ 3023096 w 6737282"/>
              <a:gd name="connsiteY27" fmla="*/ 6032228 h 6032228"/>
              <a:gd name="connsiteX28" fmla="*/ 2906872 w 6737282"/>
              <a:gd name="connsiteY28" fmla="*/ 5963729 h 6032228"/>
              <a:gd name="connsiteX29" fmla="*/ 2703170 w 6737282"/>
              <a:gd name="connsiteY29" fmla="*/ 5612942 h 6032228"/>
              <a:gd name="connsiteX30" fmla="*/ 2680159 w 6737282"/>
              <a:gd name="connsiteY30" fmla="*/ 5573313 h 6032228"/>
              <a:gd name="connsiteX31" fmla="*/ 2698265 w 6737282"/>
              <a:gd name="connsiteY31" fmla="*/ 5573313 h 6032228"/>
              <a:gd name="connsiteX32" fmla="*/ 2783846 w 6737282"/>
              <a:gd name="connsiteY32" fmla="*/ 5573313 h 6032228"/>
              <a:gd name="connsiteX33" fmla="*/ 2821023 w 6737282"/>
              <a:gd name="connsiteY33" fmla="*/ 5637336 h 6032228"/>
              <a:gd name="connsiteX34" fmla="*/ 2963060 w 6737282"/>
              <a:gd name="connsiteY34" fmla="*/ 5881934 h 6032228"/>
              <a:gd name="connsiteX35" fmla="*/ 3066097 w 6737282"/>
              <a:gd name="connsiteY35" fmla="*/ 5942660 h 6032228"/>
              <a:gd name="connsiteX36" fmla="*/ 3738008 w 6737282"/>
              <a:gd name="connsiteY36" fmla="*/ 5942660 h 6032228"/>
              <a:gd name="connsiteX37" fmla="*/ 3842494 w 6737282"/>
              <a:gd name="connsiteY37" fmla="*/ 5881934 h 6032228"/>
              <a:gd name="connsiteX38" fmla="*/ 4177724 w 6737282"/>
              <a:gd name="connsiteY38" fmla="*/ 5302148 h 6032228"/>
              <a:gd name="connsiteX39" fmla="*/ 4177724 w 6737282"/>
              <a:gd name="connsiteY39" fmla="*/ 5183586 h 6032228"/>
              <a:gd name="connsiteX40" fmla="*/ 3842494 w 6737282"/>
              <a:gd name="connsiteY40" fmla="*/ 4603800 h 6032228"/>
              <a:gd name="connsiteX41" fmla="*/ 3798414 w 6737282"/>
              <a:gd name="connsiteY41" fmla="*/ 4559340 h 6032228"/>
              <a:gd name="connsiteX42" fmla="*/ 3793313 w 6737282"/>
              <a:gd name="connsiteY42" fmla="*/ 4557203 h 6032228"/>
              <a:gd name="connsiteX43" fmla="*/ 3820657 w 6737282"/>
              <a:gd name="connsiteY43" fmla="*/ 4509913 h 6032228"/>
              <a:gd name="connsiteX44" fmla="*/ 3840991 w 6737282"/>
              <a:gd name="connsiteY44" fmla="*/ 4474742 h 6032228"/>
              <a:gd name="connsiteX45" fmla="*/ 3819900 w 6737282"/>
              <a:gd name="connsiteY45" fmla="*/ 4465898 h 6032228"/>
              <a:gd name="connsiteX46" fmla="*/ 3784219 w 6737282"/>
              <a:gd name="connsiteY46" fmla="*/ 4461158 h 6032228"/>
              <a:gd name="connsiteX47" fmla="*/ 3026307 w 6737282"/>
              <a:gd name="connsiteY47" fmla="*/ 4461158 h 6032228"/>
              <a:gd name="connsiteX48" fmla="*/ 2910084 w 6737282"/>
              <a:gd name="connsiteY48" fmla="*/ 4529655 h 6032228"/>
              <a:gd name="connsiteX49" fmla="*/ 2530310 w 6737282"/>
              <a:gd name="connsiteY49" fmla="*/ 5183651 h 6032228"/>
              <a:gd name="connsiteX50" fmla="*/ 2530310 w 6737282"/>
              <a:gd name="connsiteY50" fmla="*/ 5317387 h 6032228"/>
              <a:gd name="connsiteX51" fmla="*/ 2655664 w 6737282"/>
              <a:gd name="connsiteY51" fmla="*/ 5533256 h 6032228"/>
              <a:gd name="connsiteX52" fmla="*/ 2674015 w 6737282"/>
              <a:gd name="connsiteY52" fmla="*/ 5564857 h 6032228"/>
              <a:gd name="connsiteX53" fmla="*/ 2589005 w 6737282"/>
              <a:gd name="connsiteY53" fmla="*/ 5564857 h 6032228"/>
              <a:gd name="connsiteX54" fmla="*/ 1224899 w 6737282"/>
              <a:gd name="connsiteY54" fmla="*/ 5564857 h 6032228"/>
              <a:gd name="connsiteX55" fmla="*/ 948151 w 6737282"/>
              <a:gd name="connsiteY55" fmla="*/ 5401750 h 6032228"/>
              <a:gd name="connsiteX56" fmla="*/ 43851 w 6737282"/>
              <a:gd name="connsiteY56" fmla="*/ 3844482 h 6032228"/>
              <a:gd name="connsiteX57" fmla="*/ 43851 w 6737282"/>
              <a:gd name="connsiteY57" fmla="*/ 3526038 h 6032228"/>
              <a:gd name="connsiteX58" fmla="*/ 948151 w 6737282"/>
              <a:gd name="connsiteY58" fmla="*/ 1968768 h 6032228"/>
              <a:gd name="connsiteX59" fmla="*/ 1224899 w 6737282"/>
              <a:gd name="connsiteY59" fmla="*/ 1805663 h 6032228"/>
              <a:gd name="connsiteX60" fmla="*/ 4371720 w 6737282"/>
              <a:gd name="connsiteY60" fmla="*/ 257854 h 6032228"/>
              <a:gd name="connsiteX61" fmla="*/ 5796146 w 6737282"/>
              <a:gd name="connsiteY61" fmla="*/ 257854 h 6032228"/>
              <a:gd name="connsiteX62" fmla="*/ 5999634 w 6737282"/>
              <a:gd name="connsiteY62" fmla="*/ 374270 h 6032228"/>
              <a:gd name="connsiteX63" fmla="*/ 6711846 w 6737282"/>
              <a:gd name="connsiteY63" fmla="*/ 1628971 h 6032228"/>
              <a:gd name="connsiteX64" fmla="*/ 6711846 w 6737282"/>
              <a:gd name="connsiteY64" fmla="*/ 1870427 h 6032228"/>
              <a:gd name="connsiteX65" fmla="*/ 5999634 w 6737282"/>
              <a:gd name="connsiteY65" fmla="*/ 3125126 h 6032228"/>
              <a:gd name="connsiteX66" fmla="*/ 5796146 w 6737282"/>
              <a:gd name="connsiteY66" fmla="*/ 3241542 h 6032228"/>
              <a:gd name="connsiteX67" fmla="*/ 4371720 w 6737282"/>
              <a:gd name="connsiteY67" fmla="*/ 3241542 h 6032228"/>
              <a:gd name="connsiteX68" fmla="*/ 4168233 w 6737282"/>
              <a:gd name="connsiteY68" fmla="*/ 3125126 h 6032228"/>
              <a:gd name="connsiteX69" fmla="*/ 3456020 w 6737282"/>
              <a:gd name="connsiteY69" fmla="*/ 1870427 h 6032228"/>
              <a:gd name="connsiteX70" fmla="*/ 3456020 w 6737282"/>
              <a:gd name="connsiteY70" fmla="*/ 1628971 h 6032228"/>
              <a:gd name="connsiteX71" fmla="*/ 4168233 w 6737282"/>
              <a:gd name="connsiteY71" fmla="*/ 374270 h 6032228"/>
              <a:gd name="connsiteX72" fmla="*/ 4371720 w 6737282"/>
              <a:gd name="connsiteY72" fmla="*/ 257854 h 6032228"/>
              <a:gd name="connsiteX73" fmla="*/ 2350132 w 6737282"/>
              <a:gd name="connsiteY73" fmla="*/ 0 h 6032228"/>
              <a:gd name="connsiteX74" fmla="*/ 3150522 w 6737282"/>
              <a:gd name="connsiteY74" fmla="*/ 0 h 6032228"/>
              <a:gd name="connsiteX75" fmla="*/ 3264863 w 6737282"/>
              <a:gd name="connsiteY75" fmla="*/ 65415 h 6032228"/>
              <a:gd name="connsiteX76" fmla="*/ 3665057 w 6737282"/>
              <a:gd name="connsiteY76" fmla="*/ 770436 h 6032228"/>
              <a:gd name="connsiteX77" fmla="*/ 3665057 w 6737282"/>
              <a:gd name="connsiteY77" fmla="*/ 906111 h 6032228"/>
              <a:gd name="connsiteX78" fmla="*/ 3264863 w 6737282"/>
              <a:gd name="connsiteY78" fmla="*/ 1611131 h 6032228"/>
              <a:gd name="connsiteX79" fmla="*/ 3150522 w 6737282"/>
              <a:gd name="connsiteY79" fmla="*/ 1676547 h 6032228"/>
              <a:gd name="connsiteX80" fmla="*/ 2350132 w 6737282"/>
              <a:gd name="connsiteY80" fmla="*/ 1676547 h 6032228"/>
              <a:gd name="connsiteX81" fmla="*/ 2235791 w 6737282"/>
              <a:gd name="connsiteY81" fmla="*/ 1611131 h 6032228"/>
              <a:gd name="connsiteX82" fmla="*/ 1835596 w 6737282"/>
              <a:gd name="connsiteY82" fmla="*/ 906111 h 6032228"/>
              <a:gd name="connsiteX83" fmla="*/ 1835596 w 6737282"/>
              <a:gd name="connsiteY83" fmla="*/ 770436 h 6032228"/>
              <a:gd name="connsiteX84" fmla="*/ 2235791 w 6737282"/>
              <a:gd name="connsiteY84" fmla="*/ 65415 h 6032228"/>
              <a:gd name="connsiteX85" fmla="*/ 2350132 w 6737282"/>
              <a:gd name="connsiteY85" fmla="*/ 0 h 6032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6737282" h="6032228">
                <a:moveTo>
                  <a:pt x="3069307" y="4550727"/>
                </a:moveTo>
                <a:cubicBezTo>
                  <a:pt x="3069307" y="4550727"/>
                  <a:pt x="3069307" y="4550727"/>
                  <a:pt x="3741218" y="4550727"/>
                </a:cubicBezTo>
                <a:cubicBezTo>
                  <a:pt x="3752102" y="4550727"/>
                  <a:pt x="3762715" y="4552172"/>
                  <a:pt x="3772850" y="4554928"/>
                </a:cubicBezTo>
                <a:lnTo>
                  <a:pt x="3794605" y="4564050"/>
                </a:lnTo>
                <a:lnTo>
                  <a:pt x="3781310" y="4587045"/>
                </a:lnTo>
                <a:cubicBezTo>
                  <a:pt x="3661093" y="4794962"/>
                  <a:pt x="3507216" y="5061097"/>
                  <a:pt x="3310252" y="5401750"/>
                </a:cubicBezTo>
                <a:cubicBezTo>
                  <a:pt x="3251786" y="5502720"/>
                  <a:pt x="3146542" y="5564857"/>
                  <a:pt x="3029607" y="5564857"/>
                </a:cubicBezTo>
                <a:cubicBezTo>
                  <a:pt x="3029607" y="5564857"/>
                  <a:pt x="3029607" y="5564857"/>
                  <a:pt x="2804017" y="5564857"/>
                </a:cubicBezTo>
                <a:lnTo>
                  <a:pt x="2777701" y="5564857"/>
                </a:lnTo>
                <a:lnTo>
                  <a:pt x="2752589" y="5521614"/>
                </a:lnTo>
                <a:cubicBezTo>
                  <a:pt x="2717623" y="5461398"/>
                  <a:pt x="2676936" y="5391332"/>
                  <a:pt x="2629590" y="5309799"/>
                </a:cubicBezTo>
                <a:cubicBezTo>
                  <a:pt x="2607824" y="5273652"/>
                  <a:pt x="2607824" y="5227386"/>
                  <a:pt x="2629590" y="5191240"/>
                </a:cubicBezTo>
                <a:cubicBezTo>
                  <a:pt x="2629590" y="5191240"/>
                  <a:pt x="2629590" y="5191240"/>
                  <a:pt x="2966272" y="4611452"/>
                </a:cubicBezTo>
                <a:cubicBezTo>
                  <a:pt x="2986590" y="4573861"/>
                  <a:pt x="3027221" y="4550727"/>
                  <a:pt x="3069307" y="4550727"/>
                </a:cubicBezTo>
                <a:close/>
                <a:moveTo>
                  <a:pt x="1224899" y="1805663"/>
                </a:moveTo>
                <a:cubicBezTo>
                  <a:pt x="1224899" y="1805663"/>
                  <a:pt x="1224899" y="1805663"/>
                  <a:pt x="3029607" y="1805663"/>
                </a:cubicBezTo>
                <a:cubicBezTo>
                  <a:pt x="3146542" y="1805663"/>
                  <a:pt x="3251786" y="1867798"/>
                  <a:pt x="3310252" y="1968768"/>
                </a:cubicBezTo>
                <a:cubicBezTo>
                  <a:pt x="3310252" y="1968768"/>
                  <a:pt x="3310252" y="1968768"/>
                  <a:pt x="4210657" y="3526038"/>
                </a:cubicBezTo>
                <a:cubicBezTo>
                  <a:pt x="4269126" y="3623125"/>
                  <a:pt x="4269126" y="3747395"/>
                  <a:pt x="4210657" y="3844482"/>
                </a:cubicBezTo>
                <a:cubicBezTo>
                  <a:pt x="4210657" y="3844482"/>
                  <a:pt x="4210657" y="3844482"/>
                  <a:pt x="3876331" y="4422707"/>
                </a:cubicBezTo>
                <a:lnTo>
                  <a:pt x="3848154" y="4471437"/>
                </a:lnTo>
                <a:lnTo>
                  <a:pt x="3849146" y="4471853"/>
                </a:lnTo>
                <a:cubicBezTo>
                  <a:pt x="3869404" y="4483677"/>
                  <a:pt x="3886591" y="4500801"/>
                  <a:pt x="3898870" y="4522003"/>
                </a:cubicBezTo>
                <a:cubicBezTo>
                  <a:pt x="3898870" y="4522003"/>
                  <a:pt x="3898870" y="4522003"/>
                  <a:pt x="4277006" y="5175999"/>
                </a:cubicBezTo>
                <a:cubicBezTo>
                  <a:pt x="4301561" y="5216772"/>
                  <a:pt x="4301561" y="5268961"/>
                  <a:pt x="4277006" y="5309735"/>
                </a:cubicBezTo>
                <a:cubicBezTo>
                  <a:pt x="4277006" y="5309735"/>
                  <a:pt x="4277006" y="5309735"/>
                  <a:pt x="3898870" y="5963729"/>
                </a:cubicBezTo>
                <a:cubicBezTo>
                  <a:pt x="3874314" y="6006133"/>
                  <a:pt x="3830116" y="6032228"/>
                  <a:pt x="3781007" y="6032228"/>
                </a:cubicBezTo>
                <a:cubicBezTo>
                  <a:pt x="3781007" y="6032228"/>
                  <a:pt x="3781007" y="6032228"/>
                  <a:pt x="3023096" y="6032228"/>
                </a:cubicBezTo>
                <a:cubicBezTo>
                  <a:pt x="2975623" y="6032228"/>
                  <a:pt x="2929790" y="6006133"/>
                  <a:pt x="2906872" y="5963729"/>
                </a:cubicBezTo>
                <a:cubicBezTo>
                  <a:pt x="2906872" y="5963729"/>
                  <a:pt x="2906872" y="5963729"/>
                  <a:pt x="2703170" y="5612942"/>
                </a:cubicBezTo>
                <a:lnTo>
                  <a:pt x="2680159" y="5573313"/>
                </a:lnTo>
                <a:lnTo>
                  <a:pt x="2698265" y="5573313"/>
                </a:lnTo>
                <a:lnTo>
                  <a:pt x="2783846" y="5573313"/>
                </a:lnTo>
                <a:lnTo>
                  <a:pt x="2821023" y="5637336"/>
                </a:lnTo>
                <a:cubicBezTo>
                  <a:pt x="2963060" y="5881934"/>
                  <a:pt x="2963060" y="5881934"/>
                  <a:pt x="2963060" y="5881934"/>
                </a:cubicBezTo>
                <a:cubicBezTo>
                  <a:pt x="2983378" y="5919525"/>
                  <a:pt x="3024012" y="5942660"/>
                  <a:pt x="3066097" y="5942660"/>
                </a:cubicBezTo>
                <a:cubicBezTo>
                  <a:pt x="3738008" y="5942660"/>
                  <a:pt x="3738008" y="5942660"/>
                  <a:pt x="3738008" y="5942660"/>
                </a:cubicBezTo>
                <a:cubicBezTo>
                  <a:pt x="3781543" y="5942660"/>
                  <a:pt x="3820726" y="5919525"/>
                  <a:pt x="3842494" y="5881934"/>
                </a:cubicBezTo>
                <a:cubicBezTo>
                  <a:pt x="4177724" y="5302148"/>
                  <a:pt x="4177724" y="5302148"/>
                  <a:pt x="4177724" y="5302148"/>
                </a:cubicBezTo>
                <a:cubicBezTo>
                  <a:pt x="4199492" y="5266000"/>
                  <a:pt x="4199492" y="5219733"/>
                  <a:pt x="4177724" y="5183586"/>
                </a:cubicBezTo>
                <a:cubicBezTo>
                  <a:pt x="3842494" y="4603800"/>
                  <a:pt x="3842494" y="4603800"/>
                  <a:pt x="3842494" y="4603800"/>
                </a:cubicBezTo>
                <a:cubicBezTo>
                  <a:pt x="3831610" y="4585003"/>
                  <a:pt x="3816372" y="4569821"/>
                  <a:pt x="3798414" y="4559340"/>
                </a:cubicBezTo>
                <a:lnTo>
                  <a:pt x="3793313" y="4557203"/>
                </a:lnTo>
                <a:lnTo>
                  <a:pt x="3820657" y="4509913"/>
                </a:lnTo>
                <a:lnTo>
                  <a:pt x="3840991" y="4474742"/>
                </a:lnTo>
                <a:lnTo>
                  <a:pt x="3819900" y="4465898"/>
                </a:lnTo>
                <a:cubicBezTo>
                  <a:pt x="3808466" y="4462788"/>
                  <a:pt x="3796496" y="4461158"/>
                  <a:pt x="3784219" y="4461158"/>
                </a:cubicBezTo>
                <a:cubicBezTo>
                  <a:pt x="3026307" y="4461158"/>
                  <a:pt x="3026307" y="4461158"/>
                  <a:pt x="3026307" y="4461158"/>
                </a:cubicBezTo>
                <a:cubicBezTo>
                  <a:pt x="2978836" y="4461158"/>
                  <a:pt x="2933001" y="4487252"/>
                  <a:pt x="2910084" y="4529655"/>
                </a:cubicBezTo>
                <a:cubicBezTo>
                  <a:pt x="2530310" y="5183651"/>
                  <a:pt x="2530310" y="5183651"/>
                  <a:pt x="2530310" y="5183651"/>
                </a:cubicBezTo>
                <a:cubicBezTo>
                  <a:pt x="2505754" y="5224424"/>
                  <a:pt x="2505754" y="5276613"/>
                  <a:pt x="2530310" y="5317387"/>
                </a:cubicBezTo>
                <a:cubicBezTo>
                  <a:pt x="2577781" y="5399135"/>
                  <a:pt x="2619318" y="5470667"/>
                  <a:pt x="2655664" y="5533256"/>
                </a:cubicBezTo>
                <a:lnTo>
                  <a:pt x="2674015" y="5564857"/>
                </a:lnTo>
                <a:lnTo>
                  <a:pt x="2589005" y="5564857"/>
                </a:lnTo>
                <a:cubicBezTo>
                  <a:pt x="2324644" y="5564857"/>
                  <a:pt x="1901666" y="5564857"/>
                  <a:pt x="1224899" y="5564857"/>
                </a:cubicBezTo>
                <a:cubicBezTo>
                  <a:pt x="1111863" y="5564857"/>
                  <a:pt x="1002722" y="5502720"/>
                  <a:pt x="948151" y="5401750"/>
                </a:cubicBezTo>
                <a:cubicBezTo>
                  <a:pt x="948151" y="5401750"/>
                  <a:pt x="948151" y="5401750"/>
                  <a:pt x="43851" y="3844482"/>
                </a:cubicBezTo>
                <a:cubicBezTo>
                  <a:pt x="-14618" y="3747395"/>
                  <a:pt x="-14618" y="3623125"/>
                  <a:pt x="43851" y="3526038"/>
                </a:cubicBezTo>
                <a:cubicBezTo>
                  <a:pt x="43851" y="3526038"/>
                  <a:pt x="43851" y="3526038"/>
                  <a:pt x="948151" y="1968768"/>
                </a:cubicBezTo>
                <a:cubicBezTo>
                  <a:pt x="1002722" y="1867798"/>
                  <a:pt x="1111863" y="1805663"/>
                  <a:pt x="1224899" y="1805663"/>
                </a:cubicBezTo>
                <a:close/>
                <a:moveTo>
                  <a:pt x="4371720" y="257854"/>
                </a:moveTo>
                <a:cubicBezTo>
                  <a:pt x="5796146" y="257854"/>
                  <a:pt x="5796146" y="257854"/>
                  <a:pt x="5796146" y="257854"/>
                </a:cubicBezTo>
                <a:cubicBezTo>
                  <a:pt x="5868214" y="257854"/>
                  <a:pt x="5961481" y="309594"/>
                  <a:pt x="5999634" y="374270"/>
                </a:cubicBezTo>
                <a:cubicBezTo>
                  <a:pt x="6711846" y="1628971"/>
                  <a:pt x="6711846" y="1628971"/>
                  <a:pt x="6711846" y="1628971"/>
                </a:cubicBezTo>
                <a:cubicBezTo>
                  <a:pt x="6745761" y="1697958"/>
                  <a:pt x="6745761" y="1801438"/>
                  <a:pt x="6711846" y="1870427"/>
                </a:cubicBezTo>
                <a:cubicBezTo>
                  <a:pt x="5999634" y="3125126"/>
                  <a:pt x="5999634" y="3125126"/>
                  <a:pt x="5999634" y="3125126"/>
                </a:cubicBezTo>
                <a:cubicBezTo>
                  <a:pt x="5961481" y="3189803"/>
                  <a:pt x="5868214" y="3241542"/>
                  <a:pt x="5796146" y="3241542"/>
                </a:cubicBezTo>
                <a:lnTo>
                  <a:pt x="4371720" y="3241542"/>
                </a:lnTo>
                <a:cubicBezTo>
                  <a:pt x="4295413" y="3241542"/>
                  <a:pt x="4202148" y="3189803"/>
                  <a:pt x="4168233" y="3125126"/>
                </a:cubicBezTo>
                <a:cubicBezTo>
                  <a:pt x="3456020" y="1870427"/>
                  <a:pt x="3456020" y="1870427"/>
                  <a:pt x="3456020" y="1870427"/>
                </a:cubicBezTo>
                <a:cubicBezTo>
                  <a:pt x="3417865" y="1801438"/>
                  <a:pt x="3417865" y="1697958"/>
                  <a:pt x="3456020" y="1628971"/>
                </a:cubicBezTo>
                <a:cubicBezTo>
                  <a:pt x="4168233" y="374270"/>
                  <a:pt x="4168233" y="374270"/>
                  <a:pt x="4168233" y="374270"/>
                </a:cubicBezTo>
                <a:cubicBezTo>
                  <a:pt x="4202148" y="309594"/>
                  <a:pt x="4295413" y="257854"/>
                  <a:pt x="4371720" y="257854"/>
                </a:cubicBezTo>
                <a:close/>
                <a:moveTo>
                  <a:pt x="2350132" y="0"/>
                </a:moveTo>
                <a:cubicBezTo>
                  <a:pt x="3150522" y="0"/>
                  <a:pt x="3150522" y="0"/>
                  <a:pt x="3150522" y="0"/>
                </a:cubicBezTo>
                <a:cubicBezTo>
                  <a:pt x="3191018" y="0"/>
                  <a:pt x="3243425" y="29073"/>
                  <a:pt x="3264863" y="65415"/>
                </a:cubicBezTo>
                <a:cubicBezTo>
                  <a:pt x="3665057" y="770436"/>
                  <a:pt x="3665057" y="770436"/>
                  <a:pt x="3665057" y="770436"/>
                </a:cubicBezTo>
                <a:cubicBezTo>
                  <a:pt x="3684115" y="809200"/>
                  <a:pt x="3684115" y="867346"/>
                  <a:pt x="3665057" y="906111"/>
                </a:cubicBezTo>
                <a:cubicBezTo>
                  <a:pt x="3264863" y="1611131"/>
                  <a:pt x="3264863" y="1611131"/>
                  <a:pt x="3264863" y="1611131"/>
                </a:cubicBezTo>
                <a:cubicBezTo>
                  <a:pt x="3243425" y="1647474"/>
                  <a:pt x="3191018" y="1676547"/>
                  <a:pt x="3150522" y="1676547"/>
                </a:cubicBezTo>
                <a:lnTo>
                  <a:pt x="2350132" y="1676547"/>
                </a:lnTo>
                <a:cubicBezTo>
                  <a:pt x="2307254" y="1676547"/>
                  <a:pt x="2254848" y="1647474"/>
                  <a:pt x="2235791" y="1611131"/>
                </a:cubicBezTo>
                <a:cubicBezTo>
                  <a:pt x="1835596" y="906111"/>
                  <a:pt x="1835596" y="906111"/>
                  <a:pt x="1835596" y="906111"/>
                </a:cubicBezTo>
                <a:cubicBezTo>
                  <a:pt x="1814157" y="867346"/>
                  <a:pt x="1814157" y="809200"/>
                  <a:pt x="1835596" y="770436"/>
                </a:cubicBezTo>
                <a:cubicBezTo>
                  <a:pt x="2235791" y="65415"/>
                  <a:pt x="2235791" y="65415"/>
                  <a:pt x="2235791" y="65415"/>
                </a:cubicBezTo>
                <a:cubicBezTo>
                  <a:pt x="2254848" y="29073"/>
                  <a:pt x="2307254" y="0"/>
                  <a:pt x="2350132" y="0"/>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07233672-B56A-5046-AA27-7F47149398D5}"/>
              </a:ext>
            </a:extLst>
          </p:cNvPr>
          <p:cNvSpPr>
            <a:spLocks noGrp="1"/>
          </p:cNvSpPr>
          <p:nvPr>
            <p:ph type="title"/>
          </p:nvPr>
        </p:nvSpPr>
        <p:spPr>
          <a:xfrm>
            <a:off x="4937760" y="3865615"/>
            <a:ext cx="6757415" cy="1748006"/>
          </a:xfrm>
        </p:spPr>
        <p:txBody>
          <a:bodyPr vert="horz" lIns="91440" tIns="45720" rIns="91440" bIns="45720" rtlCol="0" anchor="t">
            <a:normAutofit/>
          </a:bodyPr>
          <a:lstStyle/>
          <a:p>
            <a:pPr algn="r"/>
            <a:r>
              <a:rPr lang="en-US" sz="2900"/>
              <a:t>Other research has linked aggression threat to formidable physical features such as size and weight </a:t>
            </a:r>
            <a:r>
              <a:rPr lang="en-US" sz="2900" b="1">
                <a:solidFill>
                  <a:schemeClr val="accent6"/>
                </a:solidFill>
              </a:rPr>
              <a:t>Fessler et al., 2012</a:t>
            </a:r>
            <a:endParaRPr lang="en-US" sz="2900">
              <a:solidFill>
                <a:schemeClr val="accent6"/>
              </a:solidFill>
            </a:endParaRPr>
          </a:p>
        </p:txBody>
      </p:sp>
      <p:pic>
        <p:nvPicPr>
          <p:cNvPr id="6" name="Graphic 5" descr="Body builder">
            <a:extLst>
              <a:ext uri="{FF2B5EF4-FFF2-40B4-BE49-F238E27FC236}">
                <a16:creationId xmlns:a16="http://schemas.microsoft.com/office/drawing/2014/main" id="{F70E0B9A-A943-BA49-9283-5141AF56E9D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53914" y="2934031"/>
            <a:ext cx="2433099" cy="2433099"/>
          </a:xfrm>
          <a:prstGeom prst="rect">
            <a:avLst/>
          </a:prstGeom>
        </p:spPr>
      </p:pic>
      <p:pic>
        <p:nvPicPr>
          <p:cNvPr id="4" name="Graphic 3" descr="Angry face with no fill">
            <a:extLst>
              <a:ext uri="{FF2B5EF4-FFF2-40B4-BE49-F238E27FC236}">
                <a16:creationId xmlns:a16="http://schemas.microsoft.com/office/drawing/2014/main" id="{E89CA22F-A6B3-D746-880D-0A15239A144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577477" y="1138176"/>
            <a:ext cx="2135083" cy="2135083"/>
          </a:xfrm>
          <a:prstGeom prst="rect">
            <a:avLst/>
          </a:prstGeom>
        </p:spPr>
      </p:pic>
    </p:spTree>
    <p:extLst>
      <p:ext uri="{BB962C8B-B14F-4D97-AF65-F5344CB8AC3E}">
        <p14:creationId xmlns:p14="http://schemas.microsoft.com/office/powerpoint/2010/main" val="23140925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1">
            <a:extLst>
              <a:ext uri="{FF2B5EF4-FFF2-40B4-BE49-F238E27FC236}">
                <a16:creationId xmlns:a16="http://schemas.microsoft.com/office/drawing/2014/main" id="{F93E0B60-0204-4F9C-8CD5-C9BD373E1A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0F79493A-0A63-CD4F-A25D-AE2A92BB253F}"/>
              </a:ext>
            </a:extLst>
          </p:cNvPr>
          <p:cNvSpPr>
            <a:spLocks noGrp="1"/>
          </p:cNvSpPr>
          <p:nvPr>
            <p:ph type="title"/>
          </p:nvPr>
        </p:nvSpPr>
        <p:spPr>
          <a:xfrm>
            <a:off x="6385017" y="3919115"/>
            <a:ext cx="5543417" cy="2148615"/>
          </a:xfrm>
        </p:spPr>
        <p:txBody>
          <a:bodyPr vert="horz" lIns="91440" tIns="45720" rIns="91440" bIns="45720" rtlCol="0" anchor="t">
            <a:normAutofit/>
          </a:bodyPr>
          <a:lstStyle/>
          <a:p>
            <a:r>
              <a:rPr lang="en-US" sz="2800" kern="1200">
                <a:solidFill>
                  <a:schemeClr val="tx2"/>
                </a:solidFill>
                <a:latin typeface="+mj-lt"/>
                <a:ea typeface="+mj-ea"/>
                <a:cs typeface="+mj-cs"/>
              </a:rPr>
              <a:t>Estimates suggest infectious diseases have killed more people than all other causes combined</a:t>
            </a:r>
            <a:br>
              <a:rPr lang="en-US" sz="2800" kern="1200">
                <a:solidFill>
                  <a:schemeClr val="tx2"/>
                </a:solidFill>
                <a:latin typeface="+mj-lt"/>
                <a:ea typeface="+mj-ea"/>
                <a:cs typeface="+mj-cs"/>
              </a:rPr>
            </a:br>
            <a:r>
              <a:rPr lang="en-US" sz="2800" kern="1200" err="1">
                <a:solidFill>
                  <a:schemeClr val="accent6"/>
                </a:solidFill>
                <a:latin typeface="+mj-lt"/>
                <a:ea typeface="+mj-ea"/>
                <a:cs typeface="+mj-cs"/>
              </a:rPr>
              <a:t>Inhorn</a:t>
            </a:r>
            <a:r>
              <a:rPr lang="en-US" sz="2800" kern="1200">
                <a:solidFill>
                  <a:schemeClr val="accent6"/>
                </a:solidFill>
                <a:latin typeface="+mj-lt"/>
                <a:ea typeface="+mj-ea"/>
                <a:cs typeface="+mj-cs"/>
              </a:rPr>
              <a:t> &amp; Brown, 1990</a:t>
            </a:r>
            <a:br>
              <a:rPr lang="en-US" sz="2800" kern="1200">
                <a:solidFill>
                  <a:schemeClr val="tx2"/>
                </a:solidFill>
                <a:latin typeface="+mj-lt"/>
                <a:ea typeface="+mj-ea"/>
                <a:cs typeface="+mj-cs"/>
              </a:rPr>
            </a:br>
            <a:endParaRPr lang="en-US" sz="2800" kern="1200">
              <a:solidFill>
                <a:schemeClr val="tx2"/>
              </a:solidFill>
              <a:latin typeface="+mj-lt"/>
              <a:ea typeface="+mj-ea"/>
              <a:cs typeface="+mj-cs"/>
            </a:endParaRPr>
          </a:p>
        </p:txBody>
      </p:sp>
      <p:pic>
        <p:nvPicPr>
          <p:cNvPr id="6" name="Picture 5" descr="A close up of a cake&#10;&#10;Description automatically generated">
            <a:extLst>
              <a:ext uri="{FF2B5EF4-FFF2-40B4-BE49-F238E27FC236}">
                <a16:creationId xmlns:a16="http://schemas.microsoft.com/office/drawing/2014/main" id="{73ADB509-EBB3-F744-97EB-5AA4576EDE8B}"/>
              </a:ext>
            </a:extLst>
          </p:cNvPr>
          <p:cNvPicPr>
            <a:picLocks noChangeAspect="1"/>
          </p:cNvPicPr>
          <p:nvPr/>
        </p:nvPicPr>
        <p:blipFill rotWithShape="1">
          <a:blip r:embed="rId3"/>
          <a:srcRect l="3155" r="9461"/>
          <a:stretch/>
        </p:blipFill>
        <p:spPr>
          <a:xfrm>
            <a:off x="300" y="1130513"/>
            <a:ext cx="5004928" cy="5727482"/>
          </a:xfrm>
          <a:custGeom>
            <a:avLst/>
            <a:gdLst/>
            <a:ahLst/>
            <a:cxnLst/>
            <a:rect l="l" t="t" r="r" b="b"/>
            <a:pathLst>
              <a:path w="5004928" h="5727482">
                <a:moveTo>
                  <a:pt x="1673274" y="0"/>
                </a:moveTo>
                <a:cubicBezTo>
                  <a:pt x="3513296" y="0"/>
                  <a:pt x="5004928" y="1491632"/>
                  <a:pt x="5004928" y="3331654"/>
                </a:cubicBezTo>
                <a:cubicBezTo>
                  <a:pt x="5004928" y="4251665"/>
                  <a:pt x="4632020" y="5084579"/>
                  <a:pt x="4029109" y="5687489"/>
                </a:cubicBezTo>
                <a:lnTo>
                  <a:pt x="3985106" y="5727482"/>
                </a:lnTo>
                <a:lnTo>
                  <a:pt x="0" y="5727482"/>
                </a:lnTo>
                <a:lnTo>
                  <a:pt x="0" y="453879"/>
                </a:lnTo>
                <a:lnTo>
                  <a:pt x="85210" y="402113"/>
                </a:lnTo>
                <a:cubicBezTo>
                  <a:pt x="557283" y="145668"/>
                  <a:pt x="1098267" y="0"/>
                  <a:pt x="1673274" y="0"/>
                </a:cubicBezTo>
                <a:close/>
              </a:path>
            </a:pathLst>
          </a:custGeom>
        </p:spPr>
      </p:pic>
      <p:grpSp>
        <p:nvGrpSpPr>
          <p:cNvPr id="14" name="Group 13">
            <a:extLst>
              <a:ext uri="{FF2B5EF4-FFF2-40B4-BE49-F238E27FC236}">
                <a16:creationId xmlns:a16="http://schemas.microsoft.com/office/drawing/2014/main" id="{3BFA0782-E4B3-4AE1-904C-1068137609C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935182"/>
            <a:ext cx="5401996" cy="5922819"/>
            <a:chOff x="0" y="935182"/>
            <a:chExt cx="5401996" cy="5922819"/>
          </a:xfrm>
        </p:grpSpPr>
        <p:sp>
          <p:nvSpPr>
            <p:cNvPr id="15" name="Freeform: Shape 14">
              <a:extLst>
                <a:ext uri="{FF2B5EF4-FFF2-40B4-BE49-F238E27FC236}">
                  <a16:creationId xmlns:a16="http://schemas.microsoft.com/office/drawing/2014/main" id="{767B6173-F03D-4643-AF45-C8A3A034C4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062000"/>
              <a:ext cx="5086251" cy="5796001"/>
            </a:xfrm>
            <a:custGeom>
              <a:avLst/>
              <a:gdLst>
                <a:gd name="connsiteX0" fmla="*/ 0 w 5086251"/>
                <a:gd name="connsiteY0" fmla="*/ 5336479 h 5796001"/>
                <a:gd name="connsiteX1" fmla="*/ 21826 w 5086251"/>
                <a:gd name="connsiteY1" fmla="*/ 5354914 h 5796001"/>
                <a:gd name="connsiteX2" fmla="*/ 568136 w 5086251"/>
                <a:gd name="connsiteY2" fmla="*/ 5687263 h 5796001"/>
                <a:gd name="connsiteX3" fmla="*/ 842562 w 5086251"/>
                <a:gd name="connsiteY3" fmla="*/ 5795316 h 5796001"/>
                <a:gd name="connsiteX4" fmla="*/ 845065 w 5086251"/>
                <a:gd name="connsiteY4" fmla="*/ 5796001 h 5796001"/>
                <a:gd name="connsiteX5" fmla="*/ 0 w 5086251"/>
                <a:gd name="connsiteY5" fmla="*/ 5796001 h 5796001"/>
                <a:gd name="connsiteX6" fmla="*/ 1713788 w 5086251"/>
                <a:gd name="connsiteY6" fmla="*/ 0 h 5796001"/>
                <a:gd name="connsiteX7" fmla="*/ 4987768 w 5086251"/>
                <a:gd name="connsiteY7" fmla="*/ 3991800 h 5796001"/>
                <a:gd name="connsiteX8" fmla="*/ 3684917 w 5086251"/>
                <a:gd name="connsiteY8" fmla="*/ 5224588 h 5796001"/>
                <a:gd name="connsiteX9" fmla="*/ 3215359 w 5086251"/>
                <a:gd name="connsiteY9" fmla="*/ 5711437 h 5796001"/>
                <a:gd name="connsiteX10" fmla="*/ 3131325 w 5086251"/>
                <a:gd name="connsiteY10" fmla="*/ 5796001 h 5796001"/>
                <a:gd name="connsiteX11" fmla="*/ 2222574 w 5086251"/>
                <a:gd name="connsiteY11" fmla="*/ 5796001 h 5796001"/>
                <a:gd name="connsiteX12" fmla="*/ 2310547 w 5086251"/>
                <a:gd name="connsiteY12" fmla="*/ 5743977 h 5796001"/>
                <a:gd name="connsiteX13" fmla="*/ 2936733 w 5086251"/>
                <a:gd name="connsiteY13" fmla="*/ 5161414 h 5796001"/>
                <a:gd name="connsiteX14" fmla="*/ 3263051 w 5086251"/>
                <a:gd name="connsiteY14" fmla="*/ 4825264 h 5796001"/>
                <a:gd name="connsiteX15" fmla="*/ 4024832 w 5086251"/>
                <a:gd name="connsiteY15" fmla="*/ 4296541 h 5796001"/>
                <a:gd name="connsiteX16" fmla="*/ 4270688 w 5086251"/>
                <a:gd name="connsiteY16" fmla="*/ 4145428 h 5796001"/>
                <a:gd name="connsiteX17" fmla="*/ 4418202 w 5086251"/>
                <a:gd name="connsiteY17" fmla="*/ 3838352 h 5796001"/>
                <a:gd name="connsiteX18" fmla="*/ 4426769 w 5086251"/>
                <a:gd name="connsiteY18" fmla="*/ 2771754 h 5796001"/>
                <a:gd name="connsiteX19" fmla="*/ 3911962 w 5086251"/>
                <a:gd name="connsiteY19" fmla="*/ 1761151 h 5796001"/>
                <a:gd name="connsiteX20" fmla="*/ 2878996 w 5086251"/>
                <a:gd name="connsiteY20" fmla="*/ 891074 h 5796001"/>
                <a:gd name="connsiteX21" fmla="*/ 1713788 w 5086251"/>
                <a:gd name="connsiteY21" fmla="*/ 569643 h 5796001"/>
                <a:gd name="connsiteX22" fmla="*/ 178318 w 5086251"/>
                <a:gd name="connsiteY22" fmla="*/ 1035168 h 5796001"/>
                <a:gd name="connsiteX23" fmla="*/ 0 w 5086251"/>
                <a:gd name="connsiteY23" fmla="*/ 1166764 h 5796001"/>
                <a:gd name="connsiteX24" fmla="*/ 0 w 5086251"/>
                <a:gd name="connsiteY24" fmla="*/ 470600 h 5796001"/>
                <a:gd name="connsiteX25" fmla="*/ 57412 w 5086251"/>
                <a:gd name="connsiteY25" fmla="*/ 434140 h 5796001"/>
                <a:gd name="connsiteX26" fmla="*/ 1713788 w 5086251"/>
                <a:gd name="connsiteY26" fmla="*/ 0 h 5796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086251" h="5796001">
                  <a:moveTo>
                    <a:pt x="0" y="5336479"/>
                  </a:moveTo>
                  <a:lnTo>
                    <a:pt x="21826" y="5354914"/>
                  </a:lnTo>
                  <a:cubicBezTo>
                    <a:pt x="190493" y="5486545"/>
                    <a:pt x="374629" y="5598829"/>
                    <a:pt x="568136" y="5687263"/>
                  </a:cubicBezTo>
                  <a:cubicBezTo>
                    <a:pt x="658050" y="5728362"/>
                    <a:pt x="749583" y="5764391"/>
                    <a:pt x="842562" y="5795316"/>
                  </a:cubicBezTo>
                  <a:lnTo>
                    <a:pt x="845065" y="5796001"/>
                  </a:lnTo>
                  <a:lnTo>
                    <a:pt x="0" y="5796001"/>
                  </a:lnTo>
                  <a:close/>
                  <a:moveTo>
                    <a:pt x="1713788" y="0"/>
                  </a:moveTo>
                  <a:cubicBezTo>
                    <a:pt x="3545413" y="0"/>
                    <a:pt x="5557891" y="2025871"/>
                    <a:pt x="4987768" y="3991800"/>
                  </a:cubicBezTo>
                  <a:cubicBezTo>
                    <a:pt x="4737256" y="4855774"/>
                    <a:pt x="4285030" y="4636101"/>
                    <a:pt x="3684917" y="5224588"/>
                  </a:cubicBezTo>
                  <a:cubicBezTo>
                    <a:pt x="3521758" y="5384631"/>
                    <a:pt x="3369286" y="5552220"/>
                    <a:pt x="3215359" y="5711437"/>
                  </a:cubicBezTo>
                  <a:lnTo>
                    <a:pt x="3131325" y="5796001"/>
                  </a:lnTo>
                  <a:lnTo>
                    <a:pt x="2222574" y="5796001"/>
                  </a:lnTo>
                  <a:lnTo>
                    <a:pt x="2310547" y="5743977"/>
                  </a:lnTo>
                  <a:cubicBezTo>
                    <a:pt x="2520268" y="5601656"/>
                    <a:pt x="2722540" y="5387726"/>
                    <a:pt x="2936733" y="5161414"/>
                  </a:cubicBezTo>
                  <a:cubicBezTo>
                    <a:pt x="3040664" y="5051578"/>
                    <a:pt x="3148133" y="4937972"/>
                    <a:pt x="3263051" y="4825264"/>
                  </a:cubicBezTo>
                  <a:cubicBezTo>
                    <a:pt x="3555098" y="4538829"/>
                    <a:pt x="3826658" y="4398841"/>
                    <a:pt x="4024832" y="4296541"/>
                  </a:cubicBezTo>
                  <a:cubicBezTo>
                    <a:pt x="4150553" y="4231753"/>
                    <a:pt x="4223938" y="4192627"/>
                    <a:pt x="4270688" y="4145428"/>
                  </a:cubicBezTo>
                  <a:cubicBezTo>
                    <a:pt x="4325632" y="4089790"/>
                    <a:pt x="4375177" y="3986594"/>
                    <a:pt x="4418202" y="3838352"/>
                  </a:cubicBezTo>
                  <a:cubicBezTo>
                    <a:pt x="4517661" y="3495740"/>
                    <a:pt x="4520455" y="3136797"/>
                    <a:pt x="4426769" y="2771754"/>
                  </a:cubicBezTo>
                  <a:cubicBezTo>
                    <a:pt x="4337740" y="2425376"/>
                    <a:pt x="4159867" y="2075944"/>
                    <a:pt x="3911962" y="1761151"/>
                  </a:cubicBezTo>
                  <a:cubicBezTo>
                    <a:pt x="3631649" y="1405261"/>
                    <a:pt x="3274600" y="1104467"/>
                    <a:pt x="2878996" y="891074"/>
                  </a:cubicBezTo>
                  <a:cubicBezTo>
                    <a:pt x="2489164" y="680734"/>
                    <a:pt x="2086109" y="569643"/>
                    <a:pt x="1713788" y="569643"/>
                  </a:cubicBezTo>
                  <a:cubicBezTo>
                    <a:pt x="1158071" y="569643"/>
                    <a:pt x="627356" y="732497"/>
                    <a:pt x="178318" y="1035168"/>
                  </a:cubicBezTo>
                  <a:lnTo>
                    <a:pt x="0" y="1166764"/>
                  </a:lnTo>
                  <a:lnTo>
                    <a:pt x="0" y="470600"/>
                  </a:lnTo>
                  <a:lnTo>
                    <a:pt x="57412" y="434140"/>
                  </a:lnTo>
                  <a:cubicBezTo>
                    <a:pt x="544779" y="158019"/>
                    <a:pt x="1110440" y="0"/>
                    <a:pt x="1713788" y="0"/>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 name="Freeform: Shape 15">
              <a:extLst>
                <a:ext uri="{FF2B5EF4-FFF2-40B4-BE49-F238E27FC236}">
                  <a16:creationId xmlns:a16="http://schemas.microsoft.com/office/drawing/2014/main" id="{29C5B76B-07C5-4AF3-B407-C1FC95B6C9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062000"/>
              <a:ext cx="5086379" cy="5796001"/>
            </a:xfrm>
            <a:custGeom>
              <a:avLst/>
              <a:gdLst>
                <a:gd name="connsiteX0" fmla="*/ 0 w 5086379"/>
                <a:gd name="connsiteY0" fmla="*/ 5185390 h 5796001"/>
                <a:gd name="connsiteX1" fmla="*/ 96129 w 5086379"/>
                <a:gd name="connsiteY1" fmla="*/ 5266609 h 5796001"/>
                <a:gd name="connsiteX2" fmla="*/ 618798 w 5086379"/>
                <a:gd name="connsiteY2" fmla="*/ 5584607 h 5796001"/>
                <a:gd name="connsiteX3" fmla="*/ 1151695 w 5086379"/>
                <a:gd name="connsiteY3" fmla="*/ 5761857 h 5796001"/>
                <a:gd name="connsiteX4" fmla="*/ 1364580 w 5086379"/>
                <a:gd name="connsiteY4" fmla="*/ 5796001 h 5796001"/>
                <a:gd name="connsiteX5" fmla="*/ 0 w 5086379"/>
                <a:gd name="connsiteY5" fmla="*/ 5796001 h 5796001"/>
                <a:gd name="connsiteX6" fmla="*/ 1713788 w 5086379"/>
                <a:gd name="connsiteY6" fmla="*/ 0 h 5796001"/>
                <a:gd name="connsiteX7" fmla="*/ 4987953 w 5086379"/>
                <a:gd name="connsiteY7" fmla="*/ 3992158 h 5796001"/>
                <a:gd name="connsiteX8" fmla="*/ 3685105 w 5086379"/>
                <a:gd name="connsiteY8" fmla="*/ 5224946 h 5796001"/>
                <a:gd name="connsiteX9" fmla="*/ 3215548 w 5086379"/>
                <a:gd name="connsiteY9" fmla="*/ 5711797 h 5796001"/>
                <a:gd name="connsiteX10" fmla="*/ 3131871 w 5086379"/>
                <a:gd name="connsiteY10" fmla="*/ 5796001 h 5796001"/>
                <a:gd name="connsiteX11" fmla="*/ 1917858 w 5086379"/>
                <a:gd name="connsiteY11" fmla="*/ 5796001 h 5796001"/>
                <a:gd name="connsiteX12" fmla="*/ 2003797 w 5086379"/>
                <a:gd name="connsiteY12" fmla="*/ 5774314 h 5796001"/>
                <a:gd name="connsiteX13" fmla="*/ 2849381 w 5086379"/>
                <a:gd name="connsiteY13" fmla="*/ 5084958 h 5796001"/>
                <a:gd name="connsiteX14" fmla="*/ 3178679 w 5086379"/>
                <a:gd name="connsiteY14" fmla="*/ 4745758 h 5796001"/>
                <a:gd name="connsiteX15" fmla="*/ 3969142 w 5086379"/>
                <a:gd name="connsiteY15" fmla="*/ 4196398 h 5796001"/>
                <a:gd name="connsiteX16" fmla="*/ 4185198 w 5086379"/>
                <a:gd name="connsiteY16" fmla="*/ 4067178 h 5796001"/>
                <a:gd name="connsiteX17" fmla="*/ 4304401 w 5086379"/>
                <a:gd name="connsiteY17" fmla="*/ 3808022 h 5796001"/>
                <a:gd name="connsiteX18" fmla="*/ 4312036 w 5086379"/>
                <a:gd name="connsiteY18" fmla="*/ 2799394 h 5796001"/>
                <a:gd name="connsiteX19" fmla="*/ 3817903 w 5086379"/>
                <a:gd name="connsiteY19" fmla="*/ 1830249 h 5796001"/>
                <a:gd name="connsiteX20" fmla="*/ 2821256 w 5086379"/>
                <a:gd name="connsiteY20" fmla="*/ 990682 h 5796001"/>
                <a:gd name="connsiteX21" fmla="*/ 1713788 w 5086379"/>
                <a:gd name="connsiteY21" fmla="*/ 683787 h 5796001"/>
                <a:gd name="connsiteX22" fmla="*/ 66552 w 5086379"/>
                <a:gd name="connsiteY22" fmla="*/ 1261053 h 5796001"/>
                <a:gd name="connsiteX23" fmla="*/ 0 w 5086379"/>
                <a:gd name="connsiteY23" fmla="*/ 1320232 h 5796001"/>
                <a:gd name="connsiteX24" fmla="*/ 0 w 5086379"/>
                <a:gd name="connsiteY24" fmla="*/ 470600 h 5796001"/>
                <a:gd name="connsiteX25" fmla="*/ 57413 w 5086379"/>
                <a:gd name="connsiteY25" fmla="*/ 434140 h 5796001"/>
                <a:gd name="connsiteX26" fmla="*/ 1713788 w 5086379"/>
                <a:gd name="connsiteY26" fmla="*/ 0 h 5796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086379" h="5796001">
                  <a:moveTo>
                    <a:pt x="0" y="5185390"/>
                  </a:moveTo>
                  <a:lnTo>
                    <a:pt x="96129" y="5266609"/>
                  </a:lnTo>
                  <a:cubicBezTo>
                    <a:pt x="257505" y="5392583"/>
                    <a:pt x="433673" y="5500009"/>
                    <a:pt x="618798" y="5584607"/>
                  </a:cubicBezTo>
                  <a:cubicBezTo>
                    <a:pt x="790710" y="5663125"/>
                    <a:pt x="968770" y="5722306"/>
                    <a:pt x="1151695" y="5761857"/>
                  </a:cubicBezTo>
                  <a:lnTo>
                    <a:pt x="1364580" y="5796001"/>
                  </a:lnTo>
                  <a:lnTo>
                    <a:pt x="0" y="5796001"/>
                  </a:lnTo>
                  <a:close/>
                  <a:moveTo>
                    <a:pt x="1713788" y="0"/>
                  </a:moveTo>
                  <a:cubicBezTo>
                    <a:pt x="3545413" y="0"/>
                    <a:pt x="5557892" y="2025871"/>
                    <a:pt x="4987953" y="3992158"/>
                  </a:cubicBezTo>
                  <a:cubicBezTo>
                    <a:pt x="4737442" y="4856134"/>
                    <a:pt x="4285216" y="4636462"/>
                    <a:pt x="3685105" y="5224946"/>
                  </a:cubicBezTo>
                  <a:cubicBezTo>
                    <a:pt x="3521946" y="5384990"/>
                    <a:pt x="3369474" y="5552580"/>
                    <a:pt x="3215548" y="5711797"/>
                  </a:cubicBezTo>
                  <a:lnTo>
                    <a:pt x="3131871" y="5796001"/>
                  </a:lnTo>
                  <a:lnTo>
                    <a:pt x="1917858" y="5796001"/>
                  </a:lnTo>
                  <a:lnTo>
                    <a:pt x="2003797" y="5774314"/>
                  </a:lnTo>
                  <a:cubicBezTo>
                    <a:pt x="2274866" y="5680612"/>
                    <a:pt x="2506021" y="5447849"/>
                    <a:pt x="2849381" y="5084958"/>
                  </a:cubicBezTo>
                  <a:cubicBezTo>
                    <a:pt x="2954055" y="4974404"/>
                    <a:pt x="3062270" y="4860082"/>
                    <a:pt x="3178679" y="4745758"/>
                  </a:cubicBezTo>
                  <a:cubicBezTo>
                    <a:pt x="3483577" y="4446761"/>
                    <a:pt x="3764263" y="4302105"/>
                    <a:pt x="3969142" y="4196398"/>
                  </a:cubicBezTo>
                  <a:cubicBezTo>
                    <a:pt x="4069906" y="4144529"/>
                    <a:pt x="4149251" y="4103431"/>
                    <a:pt x="4185198" y="4067178"/>
                  </a:cubicBezTo>
                  <a:cubicBezTo>
                    <a:pt x="4225429" y="4026438"/>
                    <a:pt x="4267708" y="3934369"/>
                    <a:pt x="4304401" y="3808022"/>
                  </a:cubicBezTo>
                  <a:cubicBezTo>
                    <a:pt x="4398272" y="3484435"/>
                    <a:pt x="4400693" y="3145054"/>
                    <a:pt x="4312036" y="2799394"/>
                  </a:cubicBezTo>
                  <a:cubicBezTo>
                    <a:pt x="4226918" y="2467731"/>
                    <a:pt x="4056124" y="2132658"/>
                    <a:pt x="3817903" y="1830249"/>
                  </a:cubicBezTo>
                  <a:cubicBezTo>
                    <a:pt x="3547276" y="1486741"/>
                    <a:pt x="3202705" y="1196357"/>
                    <a:pt x="2821256" y="990682"/>
                  </a:cubicBezTo>
                  <a:cubicBezTo>
                    <a:pt x="2448933" y="789853"/>
                    <a:pt x="2065994" y="683787"/>
                    <a:pt x="1713788" y="683787"/>
                  </a:cubicBezTo>
                  <a:cubicBezTo>
                    <a:pt x="1106552" y="683787"/>
                    <a:pt x="530689" y="887150"/>
                    <a:pt x="66552" y="1261053"/>
                  </a:cubicBezTo>
                  <a:lnTo>
                    <a:pt x="0" y="1320232"/>
                  </a:lnTo>
                  <a:lnTo>
                    <a:pt x="0" y="470600"/>
                  </a:lnTo>
                  <a:lnTo>
                    <a:pt x="57413" y="434140"/>
                  </a:lnTo>
                  <a:cubicBezTo>
                    <a:pt x="544780" y="158019"/>
                    <a:pt x="1110440" y="0"/>
                    <a:pt x="1713788" y="0"/>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6" name="Freeform: Shape 16">
              <a:extLst>
                <a:ext uri="{FF2B5EF4-FFF2-40B4-BE49-F238E27FC236}">
                  <a16:creationId xmlns:a16="http://schemas.microsoft.com/office/drawing/2014/main" id="{62C44622-9766-4F88-A9B0-A71B34E4F1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1111816"/>
              <a:ext cx="5064554" cy="5746185"/>
            </a:xfrm>
            <a:custGeom>
              <a:avLst/>
              <a:gdLst>
                <a:gd name="connsiteX0" fmla="*/ 0 w 5064554"/>
                <a:gd name="connsiteY0" fmla="*/ 5562249 h 5746185"/>
                <a:gd name="connsiteX1" fmla="*/ 46809 w 5064554"/>
                <a:gd name="connsiteY1" fmla="*/ 5601914 h 5746185"/>
                <a:gd name="connsiteX2" fmla="*/ 103803 w 5064554"/>
                <a:gd name="connsiteY2" fmla="*/ 5645347 h 5746185"/>
                <a:gd name="connsiteX3" fmla="*/ 161915 w 5064554"/>
                <a:gd name="connsiteY3" fmla="*/ 5687702 h 5746185"/>
                <a:gd name="connsiteX4" fmla="*/ 220771 w 5064554"/>
                <a:gd name="connsiteY4" fmla="*/ 5729158 h 5746185"/>
                <a:gd name="connsiteX5" fmla="*/ 246285 w 5064554"/>
                <a:gd name="connsiteY5" fmla="*/ 5746185 h 5746185"/>
                <a:gd name="connsiteX6" fmla="*/ 0 w 5064554"/>
                <a:gd name="connsiteY6" fmla="*/ 5746185 h 5746185"/>
                <a:gd name="connsiteX7" fmla="*/ 1720118 w 5064554"/>
                <a:gd name="connsiteY7" fmla="*/ 79 h 5746185"/>
                <a:gd name="connsiteX8" fmla="*/ 2041220 w 5064554"/>
                <a:gd name="connsiteY8" fmla="*/ 19280 h 5746185"/>
                <a:gd name="connsiteX9" fmla="*/ 2356178 w 5064554"/>
                <a:gd name="connsiteY9" fmla="*/ 76533 h 5746185"/>
                <a:gd name="connsiteX10" fmla="*/ 2956476 w 5064554"/>
                <a:gd name="connsiteY10" fmla="*/ 284898 h 5746185"/>
                <a:gd name="connsiteX11" fmla="*/ 3238838 w 5064554"/>
                <a:gd name="connsiteY11" fmla="*/ 428117 h 5746185"/>
                <a:gd name="connsiteX12" fmla="*/ 3508346 w 5064554"/>
                <a:gd name="connsiteY12" fmla="*/ 593052 h 5746185"/>
                <a:gd name="connsiteX13" fmla="*/ 4003038 w 5064554"/>
                <a:gd name="connsiteY13" fmla="*/ 983938 h 5746185"/>
                <a:gd name="connsiteX14" fmla="*/ 4429376 w 5064554"/>
                <a:gd name="connsiteY14" fmla="*/ 1448410 h 5746185"/>
                <a:gd name="connsiteX15" fmla="*/ 4770594 w 5064554"/>
                <a:gd name="connsiteY15" fmla="*/ 1980902 h 5746185"/>
                <a:gd name="connsiteX16" fmla="*/ 4902648 w 5064554"/>
                <a:gd name="connsiteY16" fmla="*/ 2270210 h 5746185"/>
                <a:gd name="connsiteX17" fmla="*/ 4931144 w 5064554"/>
                <a:gd name="connsiteY17" fmla="*/ 2344691 h 5746185"/>
                <a:gd name="connsiteX18" fmla="*/ 4957220 w 5064554"/>
                <a:gd name="connsiteY18" fmla="*/ 2420068 h 5746185"/>
                <a:gd name="connsiteX19" fmla="*/ 4980316 w 5064554"/>
                <a:gd name="connsiteY19" fmla="*/ 2496522 h 5746185"/>
                <a:gd name="connsiteX20" fmla="*/ 5000617 w 5064554"/>
                <a:gd name="connsiteY20" fmla="*/ 2574414 h 5746185"/>
                <a:gd name="connsiteX21" fmla="*/ 5063572 w 5064554"/>
                <a:gd name="connsiteY21" fmla="*/ 3209382 h 5746185"/>
                <a:gd name="connsiteX22" fmla="*/ 5028556 w 5064554"/>
                <a:gd name="connsiteY22" fmla="*/ 3526687 h 5746185"/>
                <a:gd name="connsiteX23" fmla="*/ 4946789 w 5064554"/>
                <a:gd name="connsiteY23" fmla="*/ 3833942 h 5746185"/>
                <a:gd name="connsiteX24" fmla="*/ 4837646 w 5064554"/>
                <a:gd name="connsiteY24" fmla="*/ 4130967 h 5746185"/>
                <a:gd name="connsiteX25" fmla="*/ 4769104 w 5064554"/>
                <a:gd name="connsiteY25" fmla="*/ 4278673 h 5746185"/>
                <a:gd name="connsiteX26" fmla="*/ 4680818 w 5064554"/>
                <a:gd name="connsiteY26" fmla="*/ 4422429 h 5746185"/>
                <a:gd name="connsiteX27" fmla="*/ 4567762 w 5064554"/>
                <a:gd name="connsiteY27" fmla="*/ 4555058 h 5746185"/>
                <a:gd name="connsiteX28" fmla="*/ 4502759 w 5064554"/>
                <a:gd name="connsiteY28" fmla="*/ 4613925 h 5746185"/>
                <a:gd name="connsiteX29" fmla="*/ 4434218 w 5064554"/>
                <a:gd name="connsiteY29" fmla="*/ 4666689 h 5746185"/>
                <a:gd name="connsiteX30" fmla="*/ 4160610 w 5064554"/>
                <a:gd name="connsiteY30" fmla="*/ 4832881 h 5746185"/>
                <a:gd name="connsiteX31" fmla="*/ 3920156 w 5064554"/>
                <a:gd name="connsiteY31" fmla="*/ 4984175 h 5746185"/>
                <a:gd name="connsiteX32" fmla="*/ 3812501 w 5064554"/>
                <a:gd name="connsiteY32" fmla="*/ 5068168 h 5746185"/>
                <a:gd name="connsiteX33" fmla="*/ 3711179 w 5064554"/>
                <a:gd name="connsiteY33" fmla="*/ 5159158 h 5746185"/>
                <a:gd name="connsiteX34" fmla="*/ 3662380 w 5064554"/>
                <a:gd name="connsiteY34" fmla="*/ 5207795 h 5746185"/>
                <a:gd name="connsiteX35" fmla="*/ 3612091 w 5064554"/>
                <a:gd name="connsiteY35" fmla="*/ 5259662 h 5746185"/>
                <a:gd name="connsiteX36" fmla="*/ 3511327 w 5064554"/>
                <a:gd name="connsiteY36" fmla="*/ 5365012 h 5746185"/>
                <a:gd name="connsiteX37" fmla="*/ 3302909 w 5064554"/>
                <a:gd name="connsiteY37" fmla="*/ 5577146 h 5746185"/>
                <a:gd name="connsiteX38" fmla="*/ 3195253 w 5064554"/>
                <a:gd name="connsiteY38" fmla="*/ 5683753 h 5746185"/>
                <a:gd name="connsiteX39" fmla="*/ 3129248 w 5064554"/>
                <a:gd name="connsiteY39" fmla="*/ 5746185 h 5746185"/>
                <a:gd name="connsiteX40" fmla="*/ 2696114 w 5064554"/>
                <a:gd name="connsiteY40" fmla="*/ 5746185 h 5746185"/>
                <a:gd name="connsiteX41" fmla="*/ 2854035 w 5064554"/>
                <a:gd name="connsiteY41" fmla="*/ 5578941 h 5746185"/>
                <a:gd name="connsiteX42" fmla="*/ 2949771 w 5064554"/>
                <a:gd name="connsiteY42" fmla="*/ 5468566 h 5746185"/>
                <a:gd name="connsiteX43" fmla="*/ 3045690 w 5064554"/>
                <a:gd name="connsiteY43" fmla="*/ 5356219 h 5746185"/>
                <a:gd name="connsiteX44" fmla="*/ 3243679 w 5064554"/>
                <a:gd name="connsiteY44" fmla="*/ 5129905 h 5746185"/>
                <a:gd name="connsiteX45" fmla="*/ 3350402 w 5064554"/>
                <a:gd name="connsiteY45" fmla="*/ 5019889 h 5746185"/>
                <a:gd name="connsiteX46" fmla="*/ 3405908 w 5064554"/>
                <a:gd name="connsiteY46" fmla="*/ 4965868 h 5746185"/>
                <a:gd name="connsiteX47" fmla="*/ 3465323 w 5064554"/>
                <a:gd name="connsiteY47" fmla="*/ 4911130 h 5746185"/>
                <a:gd name="connsiteX48" fmla="*/ 3728872 w 5064554"/>
                <a:gd name="connsiteY48" fmla="*/ 4715505 h 5746185"/>
                <a:gd name="connsiteX49" fmla="*/ 4012537 w 5064554"/>
                <a:gd name="connsiteY49" fmla="*/ 4566545 h 5746185"/>
                <a:gd name="connsiteX50" fmla="*/ 4146455 w 5064554"/>
                <a:gd name="connsiteY50" fmla="*/ 4502832 h 5746185"/>
                <a:gd name="connsiteX51" fmla="*/ 4265658 w 5064554"/>
                <a:gd name="connsiteY51" fmla="*/ 4436787 h 5746185"/>
                <a:gd name="connsiteX52" fmla="*/ 4447068 w 5064554"/>
                <a:gd name="connsiteY52" fmla="*/ 4266826 h 5746185"/>
                <a:gd name="connsiteX53" fmla="*/ 4561802 w 5064554"/>
                <a:gd name="connsiteY53" fmla="*/ 4033693 h 5746185"/>
                <a:gd name="connsiteX54" fmla="*/ 4618237 w 5064554"/>
                <a:gd name="connsiteY54" fmla="*/ 3765564 h 5746185"/>
                <a:gd name="connsiteX55" fmla="*/ 4628108 w 5064554"/>
                <a:gd name="connsiteY55" fmla="*/ 3492050 h 5746185"/>
                <a:gd name="connsiteX56" fmla="*/ 4609670 w 5064554"/>
                <a:gd name="connsiteY56" fmla="*/ 3222125 h 5746185"/>
                <a:gd name="connsiteX57" fmla="*/ 4567390 w 5064554"/>
                <a:gd name="connsiteY57" fmla="*/ 2956508 h 5746185"/>
                <a:gd name="connsiteX58" fmla="*/ 4501083 w 5064554"/>
                <a:gd name="connsiteY58" fmla="*/ 2695555 h 5746185"/>
                <a:gd name="connsiteX59" fmla="*/ 4320789 w 5064554"/>
                <a:gd name="connsiteY59" fmla="*/ 2183167 h 5746185"/>
                <a:gd name="connsiteX60" fmla="*/ 4055189 w 5064554"/>
                <a:gd name="connsiteY60" fmla="*/ 1697159 h 5746185"/>
                <a:gd name="connsiteX61" fmla="*/ 3893334 w 5064554"/>
                <a:gd name="connsiteY61" fmla="*/ 1467972 h 5746185"/>
                <a:gd name="connsiteX62" fmla="*/ 3712854 w 5064554"/>
                <a:gd name="connsiteY62" fmla="*/ 1250454 h 5746185"/>
                <a:gd name="connsiteX63" fmla="*/ 3300486 w 5064554"/>
                <a:gd name="connsiteY63" fmla="*/ 856873 h 5746185"/>
                <a:gd name="connsiteX64" fmla="*/ 2823118 w 5064554"/>
                <a:gd name="connsiteY64" fmla="*/ 536158 h 5746185"/>
                <a:gd name="connsiteX65" fmla="*/ 2759232 w 5064554"/>
                <a:gd name="connsiteY65" fmla="*/ 502417 h 5746185"/>
                <a:gd name="connsiteX66" fmla="*/ 2694601 w 5064554"/>
                <a:gd name="connsiteY66" fmla="*/ 470293 h 5746185"/>
                <a:gd name="connsiteX67" fmla="*/ 2628854 w 5064554"/>
                <a:gd name="connsiteY67" fmla="*/ 440142 h 5746185"/>
                <a:gd name="connsiteX68" fmla="*/ 2562361 w 5064554"/>
                <a:gd name="connsiteY68" fmla="*/ 411605 h 5746185"/>
                <a:gd name="connsiteX69" fmla="*/ 2289497 w 5064554"/>
                <a:gd name="connsiteY69" fmla="*/ 316484 h 5746185"/>
                <a:gd name="connsiteX70" fmla="*/ 2007510 w 5064554"/>
                <a:gd name="connsiteY70" fmla="*/ 254927 h 5746185"/>
                <a:gd name="connsiteX71" fmla="*/ 1720677 w 5064554"/>
                <a:gd name="connsiteY71" fmla="*/ 231775 h 5746185"/>
                <a:gd name="connsiteX72" fmla="*/ 1144034 w 5064554"/>
                <a:gd name="connsiteY72" fmla="*/ 303923 h 5746185"/>
                <a:gd name="connsiteX73" fmla="*/ 609856 w 5064554"/>
                <a:gd name="connsiteY73" fmla="*/ 517135 h 5746185"/>
                <a:gd name="connsiteX74" fmla="*/ 137330 w 5064554"/>
                <a:gd name="connsiteY74" fmla="*/ 828337 h 5746185"/>
                <a:gd name="connsiteX75" fmla="*/ 0 w 5064554"/>
                <a:gd name="connsiteY75" fmla="*/ 943022 h 5746185"/>
                <a:gd name="connsiteX76" fmla="*/ 0 w 5064554"/>
                <a:gd name="connsiteY76" fmla="*/ 441968 h 5746185"/>
                <a:gd name="connsiteX77" fmla="*/ 170854 w 5064554"/>
                <a:gd name="connsiteY77" fmla="*/ 345537 h 5746185"/>
                <a:gd name="connsiteX78" fmla="*/ 466998 w 5064554"/>
                <a:gd name="connsiteY78" fmla="*/ 218852 h 5746185"/>
                <a:gd name="connsiteX79" fmla="*/ 1086479 w 5064554"/>
                <a:gd name="connsiteY79" fmla="*/ 56253 h 5746185"/>
                <a:gd name="connsiteX80" fmla="*/ 1720118 w 5064554"/>
                <a:gd name="connsiteY80" fmla="*/ 79 h 5746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5064554" h="5746185">
                  <a:moveTo>
                    <a:pt x="0" y="5562249"/>
                  </a:moveTo>
                  <a:lnTo>
                    <a:pt x="46809" y="5601914"/>
                  </a:lnTo>
                  <a:cubicBezTo>
                    <a:pt x="65807" y="5616093"/>
                    <a:pt x="84433" y="5631168"/>
                    <a:pt x="103803" y="5645347"/>
                  </a:cubicBezTo>
                  <a:lnTo>
                    <a:pt x="161915" y="5687702"/>
                  </a:lnTo>
                  <a:lnTo>
                    <a:pt x="220771" y="5729158"/>
                  </a:lnTo>
                  <a:lnTo>
                    <a:pt x="246285" y="5746185"/>
                  </a:lnTo>
                  <a:lnTo>
                    <a:pt x="0" y="5746185"/>
                  </a:lnTo>
                  <a:close/>
                  <a:moveTo>
                    <a:pt x="1720118" y="79"/>
                  </a:moveTo>
                  <a:cubicBezTo>
                    <a:pt x="1827587" y="-820"/>
                    <a:pt x="1935057" y="6001"/>
                    <a:pt x="2041220" y="19280"/>
                  </a:cubicBezTo>
                  <a:cubicBezTo>
                    <a:pt x="2147573" y="31844"/>
                    <a:pt x="2252621" y="51766"/>
                    <a:pt x="2356178" y="76533"/>
                  </a:cubicBezTo>
                  <a:cubicBezTo>
                    <a:pt x="2563478" y="126245"/>
                    <a:pt x="2764261" y="197316"/>
                    <a:pt x="2956476" y="284898"/>
                  </a:cubicBezTo>
                  <a:cubicBezTo>
                    <a:pt x="3052583" y="329049"/>
                    <a:pt x="3147013" y="376429"/>
                    <a:pt x="3238838" y="428117"/>
                  </a:cubicBezTo>
                  <a:cubicBezTo>
                    <a:pt x="3331032" y="479266"/>
                    <a:pt x="3421180" y="534185"/>
                    <a:pt x="3508346" y="593052"/>
                  </a:cubicBezTo>
                  <a:cubicBezTo>
                    <a:pt x="3682868" y="710785"/>
                    <a:pt x="3849007" y="840722"/>
                    <a:pt x="4003038" y="983938"/>
                  </a:cubicBezTo>
                  <a:cubicBezTo>
                    <a:pt x="4157071" y="1127158"/>
                    <a:pt x="4300488" y="1282041"/>
                    <a:pt x="4429376" y="1448410"/>
                  </a:cubicBezTo>
                  <a:cubicBezTo>
                    <a:pt x="4558636" y="1614781"/>
                    <a:pt x="4672623" y="1793174"/>
                    <a:pt x="4770594" y="1980902"/>
                  </a:cubicBezTo>
                  <a:cubicBezTo>
                    <a:pt x="4819206" y="2074945"/>
                    <a:pt x="4862977" y="2171681"/>
                    <a:pt x="4902648" y="2270210"/>
                  </a:cubicBezTo>
                  <a:cubicBezTo>
                    <a:pt x="4912334" y="2294978"/>
                    <a:pt x="4922390" y="2319565"/>
                    <a:pt x="4931144" y="2344691"/>
                  </a:cubicBezTo>
                  <a:lnTo>
                    <a:pt x="4957220" y="2420068"/>
                  </a:lnTo>
                  <a:lnTo>
                    <a:pt x="4980316" y="2496522"/>
                  </a:lnTo>
                  <a:cubicBezTo>
                    <a:pt x="4987766" y="2522187"/>
                    <a:pt x="4993911" y="2548031"/>
                    <a:pt x="5000617" y="2574414"/>
                  </a:cubicBezTo>
                  <a:cubicBezTo>
                    <a:pt x="5051278" y="2781523"/>
                    <a:pt x="5069160" y="2996351"/>
                    <a:pt x="5063572" y="3209382"/>
                  </a:cubicBezTo>
                  <a:cubicBezTo>
                    <a:pt x="5060778" y="3315809"/>
                    <a:pt x="5049043" y="3422236"/>
                    <a:pt x="5028556" y="3526687"/>
                  </a:cubicBezTo>
                  <a:cubicBezTo>
                    <a:pt x="5008069" y="3631141"/>
                    <a:pt x="4979571" y="3733619"/>
                    <a:pt x="4946789" y="3833942"/>
                  </a:cubicBezTo>
                  <a:cubicBezTo>
                    <a:pt x="4914009" y="3934267"/>
                    <a:pt x="4879179" y="4032079"/>
                    <a:pt x="4837646" y="4130967"/>
                  </a:cubicBezTo>
                  <a:cubicBezTo>
                    <a:pt x="4816971" y="4180322"/>
                    <a:pt x="4794620" y="4229678"/>
                    <a:pt x="4769104" y="4278673"/>
                  </a:cubicBezTo>
                  <a:cubicBezTo>
                    <a:pt x="4743029" y="4327308"/>
                    <a:pt x="4714530" y="4375946"/>
                    <a:pt x="4680818" y="4422429"/>
                  </a:cubicBezTo>
                  <a:cubicBezTo>
                    <a:pt x="4647478" y="4469092"/>
                    <a:pt x="4609482" y="4513961"/>
                    <a:pt x="4567762" y="4555058"/>
                  </a:cubicBezTo>
                  <a:cubicBezTo>
                    <a:pt x="4546715" y="4575518"/>
                    <a:pt x="4525110" y="4595260"/>
                    <a:pt x="4502759" y="4613925"/>
                  </a:cubicBezTo>
                  <a:cubicBezTo>
                    <a:pt x="4480408" y="4632591"/>
                    <a:pt x="4457313" y="4649999"/>
                    <a:pt x="4434218" y="4666689"/>
                  </a:cubicBezTo>
                  <a:cubicBezTo>
                    <a:pt x="4341090" y="4733452"/>
                    <a:pt x="4246659" y="4783347"/>
                    <a:pt x="4160610" y="4832881"/>
                  </a:cubicBezTo>
                  <a:cubicBezTo>
                    <a:pt x="4074002" y="4881876"/>
                    <a:pt x="3994471" y="4930513"/>
                    <a:pt x="3920156" y="4984175"/>
                  </a:cubicBezTo>
                  <a:cubicBezTo>
                    <a:pt x="3882905" y="5010734"/>
                    <a:pt x="3847144" y="5038913"/>
                    <a:pt x="3812501" y="5068168"/>
                  </a:cubicBezTo>
                  <a:cubicBezTo>
                    <a:pt x="3777485" y="5097062"/>
                    <a:pt x="3743960" y="5127752"/>
                    <a:pt x="3711179" y="5159158"/>
                  </a:cubicBezTo>
                  <a:cubicBezTo>
                    <a:pt x="3694601" y="5175132"/>
                    <a:pt x="3679143" y="5190745"/>
                    <a:pt x="3662380" y="5207795"/>
                  </a:cubicBezTo>
                  <a:lnTo>
                    <a:pt x="3612091" y="5259662"/>
                  </a:lnTo>
                  <a:lnTo>
                    <a:pt x="3511327" y="5365012"/>
                  </a:lnTo>
                  <a:cubicBezTo>
                    <a:pt x="3443530" y="5435544"/>
                    <a:pt x="3373686" y="5505897"/>
                    <a:pt x="3302909" y="5577146"/>
                  </a:cubicBezTo>
                  <a:cubicBezTo>
                    <a:pt x="3267520" y="5612861"/>
                    <a:pt x="3231573" y="5648219"/>
                    <a:pt x="3195253" y="5683753"/>
                  </a:cubicBezTo>
                  <a:lnTo>
                    <a:pt x="3129248" y="5746185"/>
                  </a:lnTo>
                  <a:lnTo>
                    <a:pt x="2696114" y="5746185"/>
                  </a:lnTo>
                  <a:lnTo>
                    <a:pt x="2854035" y="5578941"/>
                  </a:lnTo>
                  <a:cubicBezTo>
                    <a:pt x="2886257" y="5542689"/>
                    <a:pt x="2917921" y="5505718"/>
                    <a:pt x="2949771" y="5468566"/>
                  </a:cubicBezTo>
                  <a:lnTo>
                    <a:pt x="3045690" y="5356219"/>
                  </a:lnTo>
                  <a:cubicBezTo>
                    <a:pt x="3110136" y="5281019"/>
                    <a:pt x="3174578" y="5204384"/>
                    <a:pt x="3243679" y="5129905"/>
                  </a:cubicBezTo>
                  <a:cubicBezTo>
                    <a:pt x="3278324" y="5092934"/>
                    <a:pt x="3313897" y="5056143"/>
                    <a:pt x="3350402" y="5019889"/>
                  </a:cubicBezTo>
                  <a:lnTo>
                    <a:pt x="3405908" y="4965868"/>
                  </a:lnTo>
                  <a:cubicBezTo>
                    <a:pt x="3424533" y="4947921"/>
                    <a:pt x="3445208" y="4929077"/>
                    <a:pt x="3465323" y="4911130"/>
                  </a:cubicBezTo>
                  <a:cubicBezTo>
                    <a:pt x="3546342" y="4838623"/>
                    <a:pt x="3635745" y="4772936"/>
                    <a:pt x="3728872" y="4715505"/>
                  </a:cubicBezTo>
                  <a:cubicBezTo>
                    <a:pt x="3821999" y="4657895"/>
                    <a:pt x="3919784" y="4609976"/>
                    <a:pt x="4012537" y="4566545"/>
                  </a:cubicBezTo>
                  <a:cubicBezTo>
                    <a:pt x="4058915" y="4544830"/>
                    <a:pt x="4103989" y="4524011"/>
                    <a:pt x="4146455" y="4502832"/>
                  </a:cubicBezTo>
                  <a:cubicBezTo>
                    <a:pt x="4189107" y="4481656"/>
                    <a:pt x="4229152" y="4460298"/>
                    <a:pt x="4265658" y="4436787"/>
                  </a:cubicBezTo>
                  <a:cubicBezTo>
                    <a:pt x="4339041" y="4390303"/>
                    <a:pt x="4398456" y="4335026"/>
                    <a:pt x="4447068" y="4266826"/>
                  </a:cubicBezTo>
                  <a:cubicBezTo>
                    <a:pt x="4495309" y="4198628"/>
                    <a:pt x="4533305" y="4118942"/>
                    <a:pt x="4561802" y="4033693"/>
                  </a:cubicBezTo>
                  <a:cubicBezTo>
                    <a:pt x="4590112" y="3948445"/>
                    <a:pt x="4608180" y="3856557"/>
                    <a:pt x="4618237" y="3765564"/>
                  </a:cubicBezTo>
                  <a:cubicBezTo>
                    <a:pt x="4627922" y="3674214"/>
                    <a:pt x="4630157" y="3582682"/>
                    <a:pt x="4628108" y="3492050"/>
                  </a:cubicBezTo>
                  <a:cubicBezTo>
                    <a:pt x="4625128" y="3401236"/>
                    <a:pt x="4618611" y="3311322"/>
                    <a:pt x="4609670" y="3222125"/>
                  </a:cubicBezTo>
                  <a:cubicBezTo>
                    <a:pt x="4600543" y="3132928"/>
                    <a:pt x="4586760" y="3044269"/>
                    <a:pt x="4567390" y="2956508"/>
                  </a:cubicBezTo>
                  <a:cubicBezTo>
                    <a:pt x="4548205" y="2868747"/>
                    <a:pt x="4525296" y="2782062"/>
                    <a:pt x="4501083" y="2695555"/>
                  </a:cubicBezTo>
                  <a:cubicBezTo>
                    <a:pt x="4452658" y="2522726"/>
                    <a:pt x="4395662" y="2350434"/>
                    <a:pt x="4320789" y="2183167"/>
                  </a:cubicBezTo>
                  <a:cubicBezTo>
                    <a:pt x="4245914" y="2015899"/>
                    <a:pt x="4157071" y="1853298"/>
                    <a:pt x="4055189" y="1697159"/>
                  </a:cubicBezTo>
                  <a:cubicBezTo>
                    <a:pt x="4004157" y="1619267"/>
                    <a:pt x="3950142" y="1542813"/>
                    <a:pt x="3893334" y="1467972"/>
                  </a:cubicBezTo>
                  <a:cubicBezTo>
                    <a:pt x="3836528" y="1393134"/>
                    <a:pt x="3775995" y="1320986"/>
                    <a:pt x="3712854" y="1250454"/>
                  </a:cubicBezTo>
                  <a:cubicBezTo>
                    <a:pt x="3587133" y="1109210"/>
                    <a:pt x="3449118" y="977120"/>
                    <a:pt x="3300486" y="856873"/>
                  </a:cubicBezTo>
                  <a:cubicBezTo>
                    <a:pt x="3152043" y="736089"/>
                    <a:pt x="2992237" y="628047"/>
                    <a:pt x="2823118" y="536158"/>
                  </a:cubicBezTo>
                  <a:cubicBezTo>
                    <a:pt x="2801884" y="524852"/>
                    <a:pt x="2780652" y="513367"/>
                    <a:pt x="2759232" y="502417"/>
                  </a:cubicBezTo>
                  <a:lnTo>
                    <a:pt x="2694601" y="470293"/>
                  </a:lnTo>
                  <a:lnTo>
                    <a:pt x="2628854" y="440142"/>
                  </a:lnTo>
                  <a:cubicBezTo>
                    <a:pt x="2606875" y="430092"/>
                    <a:pt x="2584525" y="421117"/>
                    <a:pt x="2562361" y="411605"/>
                  </a:cubicBezTo>
                  <a:cubicBezTo>
                    <a:pt x="2473517" y="374455"/>
                    <a:pt x="2382068" y="343227"/>
                    <a:pt x="2289497" y="316484"/>
                  </a:cubicBezTo>
                  <a:cubicBezTo>
                    <a:pt x="2196929" y="289923"/>
                    <a:pt x="2102498" y="269643"/>
                    <a:pt x="2007510" y="254927"/>
                  </a:cubicBezTo>
                  <a:cubicBezTo>
                    <a:pt x="1912333" y="240748"/>
                    <a:pt x="1816411" y="232852"/>
                    <a:pt x="1720677" y="231775"/>
                  </a:cubicBezTo>
                  <a:cubicBezTo>
                    <a:pt x="1526042" y="230339"/>
                    <a:pt x="1331219" y="254747"/>
                    <a:pt x="1144034" y="303923"/>
                  </a:cubicBezTo>
                  <a:cubicBezTo>
                    <a:pt x="956475" y="352739"/>
                    <a:pt x="777671" y="427399"/>
                    <a:pt x="609856" y="517135"/>
                  </a:cubicBezTo>
                  <a:cubicBezTo>
                    <a:pt x="441854" y="607049"/>
                    <a:pt x="284843" y="712938"/>
                    <a:pt x="137330" y="828337"/>
                  </a:cubicBezTo>
                  <a:lnTo>
                    <a:pt x="0" y="943022"/>
                  </a:lnTo>
                  <a:lnTo>
                    <a:pt x="0" y="441968"/>
                  </a:lnTo>
                  <a:lnTo>
                    <a:pt x="170854" y="345537"/>
                  </a:lnTo>
                  <a:cubicBezTo>
                    <a:pt x="267240" y="298045"/>
                    <a:pt x="366234" y="255824"/>
                    <a:pt x="466998" y="218852"/>
                  </a:cubicBezTo>
                  <a:cubicBezTo>
                    <a:pt x="668527" y="144732"/>
                    <a:pt x="876944" y="92505"/>
                    <a:pt x="1086479" y="56253"/>
                  </a:cubicBezTo>
                  <a:cubicBezTo>
                    <a:pt x="1296203" y="20358"/>
                    <a:pt x="1507974" y="1514"/>
                    <a:pt x="1720118" y="79"/>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8" name="Freeform: Shape 17">
              <a:extLst>
                <a:ext uri="{FF2B5EF4-FFF2-40B4-BE49-F238E27FC236}">
                  <a16:creationId xmlns:a16="http://schemas.microsoft.com/office/drawing/2014/main" id="{76DA3EB3-67D4-47DC-A531-F4B0EB0291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935182"/>
              <a:ext cx="5401995" cy="5922818"/>
            </a:xfrm>
            <a:custGeom>
              <a:avLst/>
              <a:gdLst>
                <a:gd name="connsiteX0" fmla="*/ 0 w 5401995"/>
                <a:gd name="connsiteY0" fmla="*/ 5912646 h 5922818"/>
                <a:gd name="connsiteX1" fmla="*/ 15931 w 5401995"/>
                <a:gd name="connsiteY1" fmla="*/ 5922818 h 5922818"/>
                <a:gd name="connsiteX2" fmla="*/ 0 w 5401995"/>
                <a:gd name="connsiteY2" fmla="*/ 5922818 h 5922818"/>
                <a:gd name="connsiteX3" fmla="*/ 1741724 w 5401995"/>
                <a:gd name="connsiteY3" fmla="*/ 0 h 5922818"/>
                <a:gd name="connsiteX4" fmla="*/ 5401995 w 5401995"/>
                <a:gd name="connsiteY4" fmla="*/ 3449232 h 5922818"/>
                <a:gd name="connsiteX5" fmla="*/ 4367046 w 5401995"/>
                <a:gd name="connsiteY5" fmla="*/ 5852517 h 5922818"/>
                <a:gd name="connsiteX6" fmla="*/ 4290573 w 5401995"/>
                <a:gd name="connsiteY6" fmla="*/ 5922818 h 5922818"/>
                <a:gd name="connsiteX7" fmla="*/ 3023725 w 5401995"/>
                <a:gd name="connsiteY7" fmla="*/ 5922818 h 5922818"/>
                <a:gd name="connsiteX8" fmla="*/ 3043643 w 5401995"/>
                <a:gd name="connsiteY8" fmla="*/ 5905761 h 5922818"/>
                <a:gd name="connsiteX9" fmla="*/ 3156885 w 5401995"/>
                <a:gd name="connsiteY9" fmla="*/ 5797204 h 5922818"/>
                <a:gd name="connsiteX10" fmla="*/ 3267706 w 5401995"/>
                <a:gd name="connsiteY10" fmla="*/ 5685616 h 5922818"/>
                <a:gd name="connsiteX11" fmla="*/ 3487673 w 5401995"/>
                <a:gd name="connsiteY11" fmla="*/ 5458875 h 5922818"/>
                <a:gd name="connsiteX12" fmla="*/ 3598682 w 5401995"/>
                <a:gd name="connsiteY12" fmla="*/ 5345506 h 5922818"/>
                <a:gd name="connsiteX13" fmla="*/ 3713227 w 5401995"/>
                <a:gd name="connsiteY13" fmla="*/ 5233203 h 5922818"/>
                <a:gd name="connsiteX14" fmla="*/ 4248708 w 5401995"/>
                <a:gd name="connsiteY14" fmla="*/ 4858691 h 5922818"/>
                <a:gd name="connsiteX15" fmla="*/ 4518032 w 5401995"/>
                <a:gd name="connsiteY15" fmla="*/ 4700401 h 5922818"/>
                <a:gd name="connsiteX16" fmla="*/ 4720304 w 5401995"/>
                <a:gd name="connsiteY16" fmla="*/ 4500399 h 5922818"/>
                <a:gd name="connsiteX17" fmla="*/ 4846027 w 5401995"/>
                <a:gd name="connsiteY17" fmla="*/ 4246029 h 5922818"/>
                <a:gd name="connsiteX18" fmla="*/ 4920900 w 5401995"/>
                <a:gd name="connsiteY18" fmla="*/ 3963496 h 5922818"/>
                <a:gd name="connsiteX19" fmla="*/ 4933752 w 5401995"/>
                <a:gd name="connsiteY19" fmla="*/ 3891303 h 5922818"/>
                <a:gd name="connsiteX20" fmla="*/ 4944740 w 5401995"/>
                <a:gd name="connsiteY20" fmla="*/ 3818931 h 5922818"/>
                <a:gd name="connsiteX21" fmla="*/ 4952935 w 5401995"/>
                <a:gd name="connsiteY21" fmla="*/ 3746381 h 5922818"/>
                <a:gd name="connsiteX22" fmla="*/ 4958896 w 5401995"/>
                <a:gd name="connsiteY22" fmla="*/ 3673652 h 5922818"/>
                <a:gd name="connsiteX23" fmla="*/ 4962249 w 5401995"/>
                <a:gd name="connsiteY23" fmla="*/ 3382920 h 5922818"/>
                <a:gd name="connsiteX24" fmla="*/ 4957593 w 5401995"/>
                <a:gd name="connsiteY24" fmla="*/ 3310370 h 5922818"/>
                <a:gd name="connsiteX25" fmla="*/ 4950515 w 5401995"/>
                <a:gd name="connsiteY25" fmla="*/ 3237998 h 5922818"/>
                <a:gd name="connsiteX26" fmla="*/ 4941761 w 5401995"/>
                <a:gd name="connsiteY26" fmla="*/ 3165805 h 5922818"/>
                <a:gd name="connsiteX27" fmla="*/ 4931145 w 5401995"/>
                <a:gd name="connsiteY27" fmla="*/ 3093968 h 5922818"/>
                <a:gd name="connsiteX28" fmla="*/ 4869122 w 5401995"/>
                <a:gd name="connsiteY28" fmla="*/ 2809296 h 5922818"/>
                <a:gd name="connsiteX29" fmla="*/ 4660144 w 5401995"/>
                <a:gd name="connsiteY29" fmla="*/ 2260271 h 5922818"/>
                <a:gd name="connsiteX30" fmla="*/ 4518404 w 5401995"/>
                <a:gd name="connsiteY30" fmla="*/ 1998593 h 5922818"/>
                <a:gd name="connsiteX31" fmla="*/ 4355246 w 5401995"/>
                <a:gd name="connsiteY31" fmla="*/ 1746720 h 5922818"/>
                <a:gd name="connsiteX32" fmla="*/ 4171971 w 5401995"/>
                <a:gd name="connsiteY32" fmla="*/ 1505719 h 5922818"/>
                <a:gd name="connsiteX33" fmla="*/ 3969141 w 5401995"/>
                <a:gd name="connsiteY33" fmla="*/ 1277017 h 5922818"/>
                <a:gd name="connsiteX34" fmla="*/ 3748056 w 5401995"/>
                <a:gd name="connsiteY34" fmla="*/ 1062043 h 5922818"/>
                <a:gd name="connsiteX35" fmla="*/ 3507974 w 5401995"/>
                <a:gd name="connsiteY35" fmla="*/ 864002 h 5922818"/>
                <a:gd name="connsiteX36" fmla="*/ 3250199 w 5401995"/>
                <a:gd name="connsiteY36" fmla="*/ 684854 h 5922818"/>
                <a:gd name="connsiteX37" fmla="*/ 2974728 w 5401995"/>
                <a:gd name="connsiteY37" fmla="*/ 529060 h 5922818"/>
                <a:gd name="connsiteX38" fmla="*/ 2683054 w 5401995"/>
                <a:gd name="connsiteY38" fmla="*/ 400004 h 5922818"/>
                <a:gd name="connsiteX39" fmla="*/ 2377410 w 5401995"/>
                <a:gd name="connsiteY39" fmla="*/ 302321 h 5922818"/>
                <a:gd name="connsiteX40" fmla="*/ 1738558 w 5401995"/>
                <a:gd name="connsiteY40" fmla="*/ 219075 h 5922818"/>
                <a:gd name="connsiteX41" fmla="*/ 1096353 w 5401995"/>
                <a:gd name="connsiteY41" fmla="*/ 287347 h 5922818"/>
                <a:gd name="connsiteX42" fmla="*/ 1076608 w 5401995"/>
                <a:gd name="connsiteY42" fmla="*/ 291269 h 5922818"/>
                <a:gd name="connsiteX43" fmla="*/ 1057052 w 5401995"/>
                <a:gd name="connsiteY43" fmla="*/ 296081 h 5922818"/>
                <a:gd name="connsiteX44" fmla="*/ 1017940 w 5401995"/>
                <a:gd name="connsiteY44" fmla="*/ 305708 h 5922818"/>
                <a:gd name="connsiteX45" fmla="*/ 939899 w 5401995"/>
                <a:gd name="connsiteY45" fmla="*/ 325137 h 5922818"/>
                <a:gd name="connsiteX46" fmla="*/ 862788 w 5401995"/>
                <a:gd name="connsiteY46" fmla="*/ 347418 h 5922818"/>
                <a:gd name="connsiteX47" fmla="*/ 786052 w 5401995"/>
                <a:gd name="connsiteY47" fmla="*/ 370948 h 5922818"/>
                <a:gd name="connsiteX48" fmla="*/ 710434 w 5401995"/>
                <a:gd name="connsiteY48" fmla="*/ 397152 h 5922818"/>
                <a:gd name="connsiteX49" fmla="*/ 635372 w 5401995"/>
                <a:gd name="connsiteY49" fmla="*/ 424425 h 5922818"/>
                <a:gd name="connsiteX50" fmla="*/ 561615 w 5401995"/>
                <a:gd name="connsiteY50" fmla="*/ 454551 h 5922818"/>
                <a:gd name="connsiteX51" fmla="*/ 488419 w 5401995"/>
                <a:gd name="connsiteY51" fmla="*/ 485744 h 5922818"/>
                <a:gd name="connsiteX52" fmla="*/ 206696 w 5401995"/>
                <a:gd name="connsiteY52" fmla="*/ 629655 h 5922818"/>
                <a:gd name="connsiteX53" fmla="*/ 0 w 5401995"/>
                <a:gd name="connsiteY53" fmla="*/ 763803 h 5922818"/>
                <a:gd name="connsiteX54" fmla="*/ 0 w 5401995"/>
                <a:gd name="connsiteY54" fmla="*/ 418320 h 5922818"/>
                <a:gd name="connsiteX55" fmla="*/ 89677 w 5401995"/>
                <a:gd name="connsiteY55" fmla="*/ 370541 h 5922818"/>
                <a:gd name="connsiteX56" fmla="*/ 1741724 w 5401995"/>
                <a:gd name="connsiteY56" fmla="*/ 0 h 5922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5401995" h="5922818">
                  <a:moveTo>
                    <a:pt x="0" y="5912646"/>
                  </a:moveTo>
                  <a:lnTo>
                    <a:pt x="15931" y="5922818"/>
                  </a:lnTo>
                  <a:lnTo>
                    <a:pt x="0" y="5922818"/>
                  </a:lnTo>
                  <a:close/>
                  <a:moveTo>
                    <a:pt x="1741724" y="0"/>
                  </a:moveTo>
                  <a:cubicBezTo>
                    <a:pt x="3763330" y="0"/>
                    <a:pt x="5401995" y="1544222"/>
                    <a:pt x="5401995" y="3449232"/>
                  </a:cubicBezTo>
                  <a:cubicBezTo>
                    <a:pt x="5401995" y="4383723"/>
                    <a:pt x="5007554" y="5231364"/>
                    <a:pt x="4367046" y="5852517"/>
                  </a:cubicBezTo>
                  <a:lnTo>
                    <a:pt x="4290573" y="5922818"/>
                  </a:lnTo>
                  <a:lnTo>
                    <a:pt x="3023725" y="5922818"/>
                  </a:lnTo>
                  <a:lnTo>
                    <a:pt x="3043643" y="5905761"/>
                  </a:lnTo>
                  <a:cubicBezTo>
                    <a:pt x="3081825" y="5870109"/>
                    <a:pt x="3119635" y="5833924"/>
                    <a:pt x="3156885" y="5797204"/>
                  </a:cubicBezTo>
                  <a:cubicBezTo>
                    <a:pt x="3194136" y="5760482"/>
                    <a:pt x="3231014" y="5723050"/>
                    <a:pt x="3267706" y="5685616"/>
                  </a:cubicBezTo>
                  <a:cubicBezTo>
                    <a:pt x="3341276" y="5610748"/>
                    <a:pt x="3414103" y="5534633"/>
                    <a:pt x="3487673" y="5458875"/>
                  </a:cubicBezTo>
                  <a:lnTo>
                    <a:pt x="3598682" y="5345506"/>
                  </a:lnTo>
                  <a:cubicBezTo>
                    <a:pt x="3635933" y="5307715"/>
                    <a:pt x="3673369" y="5270460"/>
                    <a:pt x="3713227" y="5233203"/>
                  </a:cubicBezTo>
                  <a:cubicBezTo>
                    <a:pt x="3869868" y="5083827"/>
                    <a:pt x="4057798" y="4960832"/>
                    <a:pt x="4248708" y="4858691"/>
                  </a:cubicBezTo>
                  <a:cubicBezTo>
                    <a:pt x="4343325" y="4806462"/>
                    <a:pt x="4437012" y="4757622"/>
                    <a:pt x="4518032" y="4700401"/>
                  </a:cubicBezTo>
                  <a:cubicBezTo>
                    <a:pt x="4599240" y="4643539"/>
                    <a:pt x="4667408" y="4577761"/>
                    <a:pt x="4720304" y="4500399"/>
                  </a:cubicBezTo>
                  <a:cubicBezTo>
                    <a:pt x="4774131" y="4423929"/>
                    <a:pt x="4813991" y="4336941"/>
                    <a:pt x="4846027" y="4246029"/>
                  </a:cubicBezTo>
                  <a:cubicBezTo>
                    <a:pt x="4878062" y="4155120"/>
                    <a:pt x="4901903" y="4059396"/>
                    <a:pt x="4920900" y="3963496"/>
                  </a:cubicBezTo>
                  <a:cubicBezTo>
                    <a:pt x="4924998" y="3939253"/>
                    <a:pt x="4930213" y="3915366"/>
                    <a:pt x="4933752" y="3891303"/>
                  </a:cubicBezTo>
                  <a:lnTo>
                    <a:pt x="4944740" y="3818931"/>
                  </a:lnTo>
                  <a:lnTo>
                    <a:pt x="4952935" y="3746381"/>
                  </a:lnTo>
                  <a:cubicBezTo>
                    <a:pt x="4956103" y="3722138"/>
                    <a:pt x="4956848" y="3697895"/>
                    <a:pt x="4958896" y="3673652"/>
                  </a:cubicBezTo>
                  <a:cubicBezTo>
                    <a:pt x="4966160" y="3576682"/>
                    <a:pt x="4966346" y="3479712"/>
                    <a:pt x="4962249" y="3382920"/>
                  </a:cubicBezTo>
                  <a:lnTo>
                    <a:pt x="4957593" y="3310370"/>
                  </a:lnTo>
                  <a:cubicBezTo>
                    <a:pt x="4955544" y="3286128"/>
                    <a:pt x="4952750" y="3262063"/>
                    <a:pt x="4950515" y="3237998"/>
                  </a:cubicBezTo>
                  <a:cubicBezTo>
                    <a:pt x="4948466" y="3213755"/>
                    <a:pt x="4944555" y="3189870"/>
                    <a:pt x="4941761" y="3165805"/>
                  </a:cubicBezTo>
                  <a:cubicBezTo>
                    <a:pt x="4939154" y="3141741"/>
                    <a:pt x="4935055" y="3117855"/>
                    <a:pt x="4931145" y="3093968"/>
                  </a:cubicBezTo>
                  <a:cubicBezTo>
                    <a:pt x="4915313" y="2998246"/>
                    <a:pt x="4894639" y="2903237"/>
                    <a:pt x="4869122" y="2809296"/>
                  </a:cubicBezTo>
                  <a:cubicBezTo>
                    <a:pt x="4817156" y="2621416"/>
                    <a:pt x="4746939" y="2437813"/>
                    <a:pt x="4660144" y="2260271"/>
                  </a:cubicBezTo>
                  <a:cubicBezTo>
                    <a:pt x="4616561" y="2171501"/>
                    <a:pt x="4569251" y="2084156"/>
                    <a:pt x="4518404" y="1998593"/>
                  </a:cubicBezTo>
                  <a:cubicBezTo>
                    <a:pt x="4467931" y="1912853"/>
                    <a:pt x="4412986" y="1828894"/>
                    <a:pt x="4355246" y="1746720"/>
                  </a:cubicBezTo>
                  <a:cubicBezTo>
                    <a:pt x="4297694" y="1664544"/>
                    <a:pt x="4236043" y="1584507"/>
                    <a:pt x="4171971" y="1505719"/>
                  </a:cubicBezTo>
                  <a:cubicBezTo>
                    <a:pt x="4107528" y="1427287"/>
                    <a:pt x="4039918" y="1350994"/>
                    <a:pt x="3969141" y="1277017"/>
                  </a:cubicBezTo>
                  <a:cubicBezTo>
                    <a:pt x="3898364" y="1203221"/>
                    <a:pt x="3825167" y="1130849"/>
                    <a:pt x="3748056" y="1062043"/>
                  </a:cubicBezTo>
                  <a:cubicBezTo>
                    <a:pt x="3671133" y="993236"/>
                    <a:pt x="3591043" y="926925"/>
                    <a:pt x="3507974" y="864002"/>
                  </a:cubicBezTo>
                  <a:cubicBezTo>
                    <a:pt x="3424904" y="801078"/>
                    <a:pt x="3339042" y="741005"/>
                    <a:pt x="3250199" y="684854"/>
                  </a:cubicBezTo>
                  <a:cubicBezTo>
                    <a:pt x="3161168" y="629241"/>
                    <a:pt x="3069530" y="576655"/>
                    <a:pt x="2974728" y="529060"/>
                  </a:cubicBezTo>
                  <a:cubicBezTo>
                    <a:pt x="2880110" y="481288"/>
                    <a:pt x="2783072" y="437439"/>
                    <a:pt x="2683054" y="400004"/>
                  </a:cubicBezTo>
                  <a:cubicBezTo>
                    <a:pt x="2583408" y="361858"/>
                    <a:pt x="2481341" y="329058"/>
                    <a:pt x="2377410" y="302321"/>
                  </a:cubicBezTo>
                  <a:cubicBezTo>
                    <a:pt x="2169737" y="248667"/>
                    <a:pt x="1954240" y="218897"/>
                    <a:pt x="1738558" y="219075"/>
                  </a:cubicBezTo>
                  <a:cubicBezTo>
                    <a:pt x="1522503" y="219788"/>
                    <a:pt x="1306634" y="242605"/>
                    <a:pt x="1096353" y="287347"/>
                  </a:cubicBezTo>
                  <a:lnTo>
                    <a:pt x="1076608" y="291269"/>
                  </a:lnTo>
                  <a:lnTo>
                    <a:pt x="1057052" y="296081"/>
                  </a:lnTo>
                  <a:lnTo>
                    <a:pt x="1017940" y="305708"/>
                  </a:lnTo>
                  <a:lnTo>
                    <a:pt x="939899" y="325137"/>
                  </a:lnTo>
                  <a:cubicBezTo>
                    <a:pt x="913823" y="331019"/>
                    <a:pt x="888493" y="339755"/>
                    <a:pt x="862788" y="347418"/>
                  </a:cubicBezTo>
                  <a:lnTo>
                    <a:pt x="786052" y="370948"/>
                  </a:lnTo>
                  <a:cubicBezTo>
                    <a:pt x="760350" y="378258"/>
                    <a:pt x="735578" y="388418"/>
                    <a:pt x="710434" y="397152"/>
                  </a:cubicBezTo>
                  <a:lnTo>
                    <a:pt x="635372" y="424425"/>
                  </a:lnTo>
                  <a:cubicBezTo>
                    <a:pt x="610227" y="432981"/>
                    <a:pt x="586201" y="444390"/>
                    <a:pt x="561615" y="454551"/>
                  </a:cubicBezTo>
                  <a:lnTo>
                    <a:pt x="488419" y="485744"/>
                  </a:lnTo>
                  <a:cubicBezTo>
                    <a:pt x="391519" y="528927"/>
                    <a:pt x="297519" y="577078"/>
                    <a:pt x="206696" y="629655"/>
                  </a:cubicBezTo>
                  <a:lnTo>
                    <a:pt x="0" y="763803"/>
                  </a:lnTo>
                  <a:lnTo>
                    <a:pt x="0" y="418320"/>
                  </a:lnTo>
                  <a:lnTo>
                    <a:pt x="89677" y="370541"/>
                  </a:lnTo>
                  <a:cubicBezTo>
                    <a:pt x="585987" y="133552"/>
                    <a:pt x="1147340" y="0"/>
                    <a:pt x="1741724"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pic>
        <p:nvPicPr>
          <p:cNvPr id="7" name="Picture 6" descr="A close up of a teddy bear with a red blanket&#10;&#10;Description automatically generated">
            <a:extLst>
              <a:ext uri="{FF2B5EF4-FFF2-40B4-BE49-F238E27FC236}">
                <a16:creationId xmlns:a16="http://schemas.microsoft.com/office/drawing/2014/main" id="{B1605CD2-9548-304B-9636-C8F997349BC3}"/>
              </a:ext>
            </a:extLst>
          </p:cNvPr>
          <p:cNvPicPr>
            <a:picLocks noChangeAspect="1"/>
          </p:cNvPicPr>
          <p:nvPr/>
        </p:nvPicPr>
        <p:blipFill rotWithShape="1">
          <a:blip r:embed="rId4">
            <a:alphaModFix/>
          </a:blip>
          <a:srcRect l="11783" r="13267" b="1"/>
          <a:stretch/>
        </p:blipFill>
        <p:spPr>
          <a:xfrm>
            <a:off x="5970866" y="4"/>
            <a:ext cx="4985039" cy="3574989"/>
          </a:xfrm>
          <a:custGeom>
            <a:avLst/>
            <a:gdLst/>
            <a:ahLst/>
            <a:cxnLst/>
            <a:rect l="l" t="t" r="r" b="b"/>
            <a:pathLst>
              <a:path w="5061985" h="3630170">
                <a:moveTo>
                  <a:pt x="253815" y="0"/>
                </a:moveTo>
                <a:lnTo>
                  <a:pt x="4808170" y="0"/>
                </a:lnTo>
                <a:lnTo>
                  <a:pt x="4863087" y="114001"/>
                </a:lnTo>
                <a:cubicBezTo>
                  <a:pt x="4991162" y="416805"/>
                  <a:pt x="5061985" y="749721"/>
                  <a:pt x="5061985" y="1099178"/>
                </a:cubicBezTo>
                <a:cubicBezTo>
                  <a:pt x="5061985" y="2497007"/>
                  <a:pt x="3928821" y="3630170"/>
                  <a:pt x="2530993" y="3630170"/>
                </a:cubicBezTo>
                <a:cubicBezTo>
                  <a:pt x="1133164" y="3630170"/>
                  <a:pt x="0" y="2497007"/>
                  <a:pt x="0" y="1099178"/>
                </a:cubicBezTo>
                <a:cubicBezTo>
                  <a:pt x="0" y="749721"/>
                  <a:pt x="70823" y="416805"/>
                  <a:pt x="198898" y="114001"/>
                </a:cubicBezTo>
                <a:close/>
              </a:path>
            </a:pathLst>
          </a:custGeom>
          <a:effectLst>
            <a:softEdge rad="0"/>
          </a:effectLst>
        </p:spPr>
      </p:pic>
      <p:grpSp>
        <p:nvGrpSpPr>
          <p:cNvPr id="20" name="Group 19">
            <a:extLst>
              <a:ext uri="{FF2B5EF4-FFF2-40B4-BE49-F238E27FC236}">
                <a16:creationId xmlns:a16="http://schemas.microsoft.com/office/drawing/2014/main" id="{2482B707-DAC7-4D8A-BA19-3771A51A641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05815" y="-1438"/>
            <a:ext cx="5699636" cy="3920553"/>
            <a:chOff x="5605815" y="-1438"/>
            <a:chExt cx="5699636" cy="3920553"/>
          </a:xfrm>
        </p:grpSpPr>
        <p:sp>
          <p:nvSpPr>
            <p:cNvPr id="21" name="Freeform: Shape 20">
              <a:extLst>
                <a:ext uri="{FF2B5EF4-FFF2-40B4-BE49-F238E27FC236}">
                  <a16:creationId xmlns:a16="http://schemas.microsoft.com/office/drawing/2014/main" id="{ECB3F052-1839-4D87-A112-D7EF778840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80141" y="-1438"/>
              <a:ext cx="5174061" cy="3697191"/>
            </a:xfrm>
            <a:custGeom>
              <a:avLst/>
              <a:gdLst>
                <a:gd name="connsiteX0" fmla="*/ 264241 w 5174061"/>
                <a:gd name="connsiteY0" fmla="*/ 0 h 3697191"/>
                <a:gd name="connsiteX1" fmla="*/ 654940 w 5174061"/>
                <a:gd name="connsiteY1" fmla="*/ 0 h 3697191"/>
                <a:gd name="connsiteX2" fmla="*/ 634048 w 5174061"/>
                <a:gd name="connsiteY2" fmla="*/ 36881 h 3697191"/>
                <a:gd name="connsiteX3" fmla="*/ 542485 w 5174061"/>
                <a:gd name="connsiteY3" fmla="*/ 238736 h 3697191"/>
                <a:gd name="connsiteX4" fmla="*/ 416337 w 5174061"/>
                <a:gd name="connsiteY4" fmla="*/ 662204 h 3697191"/>
                <a:gd name="connsiteX5" fmla="*/ 382914 w 5174061"/>
                <a:gd name="connsiteY5" fmla="*/ 880245 h 3697191"/>
                <a:gd name="connsiteX6" fmla="*/ 367997 w 5174061"/>
                <a:gd name="connsiteY6" fmla="*/ 1099943 h 3697191"/>
                <a:gd name="connsiteX7" fmla="*/ 371311 w 5174061"/>
                <a:gd name="connsiteY7" fmla="*/ 1320102 h 3697191"/>
                <a:gd name="connsiteX8" fmla="*/ 392397 w 5174061"/>
                <a:gd name="connsiteY8" fmla="*/ 1539340 h 3697191"/>
                <a:gd name="connsiteX9" fmla="*/ 495433 w 5174061"/>
                <a:gd name="connsiteY9" fmla="*/ 1968700 h 3697191"/>
                <a:gd name="connsiteX10" fmla="*/ 680602 w 5174061"/>
                <a:gd name="connsiteY10" fmla="*/ 2372187 h 3697191"/>
                <a:gd name="connsiteX11" fmla="*/ 802053 w 5174061"/>
                <a:gd name="connsiteY11" fmla="*/ 2559474 h 3697191"/>
                <a:gd name="connsiteX12" fmla="*/ 869455 w 5174061"/>
                <a:gd name="connsiteY12" fmla="*/ 2648790 h 3697191"/>
                <a:gd name="connsiteX13" fmla="*/ 941644 w 5174061"/>
                <a:gd name="connsiteY13" fmla="*/ 2735343 h 3697191"/>
                <a:gd name="connsiteX14" fmla="*/ 1267324 w 5174061"/>
                <a:gd name="connsiteY14" fmla="*/ 3048041 h 3697191"/>
                <a:gd name="connsiteX15" fmla="*/ 1311706 w 5174061"/>
                <a:gd name="connsiteY15" fmla="*/ 3083214 h 3697191"/>
                <a:gd name="connsiteX16" fmla="*/ 1356916 w 5174061"/>
                <a:gd name="connsiteY16" fmla="*/ 3117467 h 3697191"/>
                <a:gd name="connsiteX17" fmla="*/ 1402771 w 5174061"/>
                <a:gd name="connsiteY17" fmla="*/ 3150892 h 3697191"/>
                <a:gd name="connsiteX18" fmla="*/ 1449454 w 5174061"/>
                <a:gd name="connsiteY18" fmla="*/ 3183212 h 3697191"/>
                <a:gd name="connsiteX19" fmla="*/ 1643463 w 5174061"/>
                <a:gd name="connsiteY19" fmla="*/ 3301716 h 3697191"/>
                <a:gd name="connsiteX20" fmla="*/ 2064352 w 5174061"/>
                <a:gd name="connsiteY20" fmla="*/ 3476665 h 3697191"/>
                <a:gd name="connsiteX21" fmla="*/ 2516088 w 5174061"/>
                <a:gd name="connsiteY21" fmla="*/ 3544618 h 3697191"/>
                <a:gd name="connsiteX22" fmla="*/ 2573268 w 5174061"/>
                <a:gd name="connsiteY22" fmla="*/ 3544986 h 3697191"/>
                <a:gd name="connsiteX23" fmla="*/ 2628607 w 5174061"/>
                <a:gd name="connsiteY23" fmla="*/ 3542868 h 3697191"/>
                <a:gd name="connsiteX24" fmla="*/ 2737811 w 5174061"/>
                <a:gd name="connsiteY24" fmla="*/ 3528781 h 3697191"/>
                <a:gd name="connsiteX25" fmla="*/ 2945356 w 5174061"/>
                <a:gd name="connsiteY25" fmla="*/ 3461379 h 3697191"/>
                <a:gd name="connsiteX26" fmla="*/ 3132366 w 5174061"/>
                <a:gd name="connsiteY26" fmla="*/ 3346834 h 3697191"/>
                <a:gd name="connsiteX27" fmla="*/ 3299304 w 5174061"/>
                <a:gd name="connsiteY27" fmla="*/ 3198588 h 3697191"/>
                <a:gd name="connsiteX28" fmla="*/ 3452982 w 5174061"/>
                <a:gd name="connsiteY28" fmla="*/ 3029625 h 3697191"/>
                <a:gd name="connsiteX29" fmla="*/ 3527474 w 5174061"/>
                <a:gd name="connsiteY29" fmla="*/ 2940494 h 3697191"/>
                <a:gd name="connsiteX30" fmla="*/ 3602148 w 5174061"/>
                <a:gd name="connsiteY30" fmla="*/ 2849797 h 3697191"/>
                <a:gd name="connsiteX31" fmla="*/ 3756380 w 5174061"/>
                <a:gd name="connsiteY31" fmla="*/ 2667021 h 3697191"/>
                <a:gd name="connsiteX32" fmla="*/ 3839435 w 5174061"/>
                <a:gd name="connsiteY32" fmla="*/ 2578074 h 3697191"/>
                <a:gd name="connsiteX33" fmla="*/ 3882619 w 5174061"/>
                <a:gd name="connsiteY33" fmla="*/ 2534428 h 3697191"/>
                <a:gd name="connsiteX34" fmla="*/ 3928934 w 5174061"/>
                <a:gd name="connsiteY34" fmla="*/ 2490139 h 3697191"/>
                <a:gd name="connsiteX35" fmla="*/ 4134085 w 5174061"/>
                <a:gd name="connsiteY35" fmla="*/ 2332041 h 3697191"/>
                <a:gd name="connsiteX36" fmla="*/ 4354888 w 5174061"/>
                <a:gd name="connsiteY36" fmla="*/ 2211603 h 3697191"/>
                <a:gd name="connsiteX37" fmla="*/ 4459212 w 5174061"/>
                <a:gd name="connsiteY37" fmla="*/ 2160131 h 3697191"/>
                <a:gd name="connsiteX38" fmla="*/ 4551935 w 5174061"/>
                <a:gd name="connsiteY38" fmla="*/ 2106817 h 3697191"/>
                <a:gd name="connsiteX39" fmla="*/ 4693090 w 5174061"/>
                <a:gd name="connsiteY39" fmla="*/ 1969437 h 3697191"/>
                <a:gd name="connsiteX40" fmla="*/ 4782498 w 5174061"/>
                <a:gd name="connsiteY40" fmla="*/ 1781137 h 3697191"/>
                <a:gd name="connsiteX41" fmla="*/ 4826512 w 5174061"/>
                <a:gd name="connsiteY41" fmla="*/ 1564478 h 3697191"/>
                <a:gd name="connsiteX42" fmla="*/ 4834247 w 5174061"/>
                <a:gd name="connsiteY42" fmla="*/ 1343582 h 3697191"/>
                <a:gd name="connsiteX43" fmla="*/ 4819882 w 5174061"/>
                <a:gd name="connsiteY43" fmla="*/ 1125541 h 3697191"/>
                <a:gd name="connsiteX44" fmla="*/ 4786918 w 5174061"/>
                <a:gd name="connsiteY44" fmla="*/ 910907 h 3697191"/>
                <a:gd name="connsiteX45" fmla="*/ 4735354 w 5174061"/>
                <a:gd name="connsiteY45" fmla="*/ 700048 h 3697191"/>
                <a:gd name="connsiteX46" fmla="*/ 4595028 w 5174061"/>
                <a:gd name="connsiteY46" fmla="*/ 285972 h 3697191"/>
                <a:gd name="connsiteX47" fmla="*/ 4499577 w 5174061"/>
                <a:gd name="connsiteY47" fmla="*/ 86313 h 3697191"/>
                <a:gd name="connsiteX48" fmla="*/ 4449808 w 5174061"/>
                <a:gd name="connsiteY48" fmla="*/ 0 h 3697191"/>
                <a:gd name="connsiteX49" fmla="*/ 4876728 w 5174061"/>
                <a:gd name="connsiteY49" fmla="*/ 0 h 3697191"/>
                <a:gd name="connsiteX50" fmla="*/ 4945109 w 5174061"/>
                <a:gd name="connsiteY50" fmla="*/ 122534 h 3697191"/>
                <a:gd name="connsiteX51" fmla="*/ 5047868 w 5174061"/>
                <a:gd name="connsiteY51" fmla="*/ 356228 h 3697191"/>
                <a:gd name="connsiteX52" fmla="*/ 5070058 w 5174061"/>
                <a:gd name="connsiteY52" fmla="*/ 416355 h 3697191"/>
                <a:gd name="connsiteX53" fmla="*/ 5090408 w 5174061"/>
                <a:gd name="connsiteY53" fmla="*/ 477311 h 3697191"/>
                <a:gd name="connsiteX54" fmla="*/ 5108455 w 5174061"/>
                <a:gd name="connsiteY54" fmla="*/ 539096 h 3697191"/>
                <a:gd name="connsiteX55" fmla="*/ 5124292 w 5174061"/>
                <a:gd name="connsiteY55" fmla="*/ 601524 h 3697191"/>
                <a:gd name="connsiteX56" fmla="*/ 5173278 w 5174061"/>
                <a:gd name="connsiteY56" fmla="*/ 1114583 h 3697191"/>
                <a:gd name="connsiteX57" fmla="*/ 5145931 w 5174061"/>
                <a:gd name="connsiteY57" fmla="*/ 1371021 h 3697191"/>
                <a:gd name="connsiteX58" fmla="*/ 5082213 w 5174061"/>
                <a:gd name="connsiteY58" fmla="*/ 1619356 h 3697191"/>
                <a:gd name="connsiteX59" fmla="*/ 4997316 w 5174061"/>
                <a:gd name="connsiteY59" fmla="*/ 1859404 h 3697191"/>
                <a:gd name="connsiteX60" fmla="*/ 4943912 w 5174061"/>
                <a:gd name="connsiteY60" fmla="*/ 1978737 h 3697191"/>
                <a:gd name="connsiteX61" fmla="*/ 4875222 w 5174061"/>
                <a:gd name="connsiteY61" fmla="*/ 2094940 h 3697191"/>
                <a:gd name="connsiteX62" fmla="*/ 4787286 w 5174061"/>
                <a:gd name="connsiteY62" fmla="*/ 2202210 h 3697191"/>
                <a:gd name="connsiteX63" fmla="*/ 4736644 w 5174061"/>
                <a:gd name="connsiteY63" fmla="*/ 2249815 h 3697191"/>
                <a:gd name="connsiteX64" fmla="*/ 4683238 w 5174061"/>
                <a:gd name="connsiteY64" fmla="*/ 2292447 h 3697191"/>
                <a:gd name="connsiteX65" fmla="*/ 4470262 w 5174061"/>
                <a:gd name="connsiteY65" fmla="*/ 2426789 h 3697191"/>
                <a:gd name="connsiteX66" fmla="*/ 4283066 w 5174061"/>
                <a:gd name="connsiteY66" fmla="*/ 2549069 h 3697191"/>
                <a:gd name="connsiteX67" fmla="*/ 4199183 w 5174061"/>
                <a:gd name="connsiteY67" fmla="*/ 2616930 h 3697191"/>
                <a:gd name="connsiteX68" fmla="*/ 4120364 w 5174061"/>
                <a:gd name="connsiteY68" fmla="*/ 2690501 h 3697191"/>
                <a:gd name="connsiteX69" fmla="*/ 4082336 w 5174061"/>
                <a:gd name="connsiteY69" fmla="*/ 2729819 h 3697191"/>
                <a:gd name="connsiteX70" fmla="*/ 4043203 w 5174061"/>
                <a:gd name="connsiteY70" fmla="*/ 2771715 h 3697191"/>
                <a:gd name="connsiteX71" fmla="*/ 3964753 w 5174061"/>
                <a:gd name="connsiteY71" fmla="*/ 2856794 h 3697191"/>
                <a:gd name="connsiteX72" fmla="*/ 3802510 w 5174061"/>
                <a:gd name="connsiteY72" fmla="*/ 3028152 h 3697191"/>
                <a:gd name="connsiteX73" fmla="*/ 3718628 w 5174061"/>
                <a:gd name="connsiteY73" fmla="*/ 3114245 h 3697191"/>
                <a:gd name="connsiteX74" fmla="*/ 3631890 w 5174061"/>
                <a:gd name="connsiteY74" fmla="*/ 3199417 h 3697191"/>
                <a:gd name="connsiteX75" fmla="*/ 3446812 w 5174061"/>
                <a:gd name="connsiteY75" fmla="*/ 3363224 h 3697191"/>
                <a:gd name="connsiteX76" fmla="*/ 3240927 w 5174061"/>
                <a:gd name="connsiteY76" fmla="*/ 3508616 h 3697191"/>
                <a:gd name="connsiteX77" fmla="*/ 3011284 w 5174061"/>
                <a:gd name="connsiteY77" fmla="*/ 3620399 h 3697191"/>
                <a:gd name="connsiteX78" fmla="*/ 2763501 w 5174061"/>
                <a:gd name="connsiteY78" fmla="*/ 3684208 h 3697191"/>
                <a:gd name="connsiteX79" fmla="*/ 2636710 w 5174061"/>
                <a:gd name="connsiteY79" fmla="*/ 3695994 h 3697191"/>
                <a:gd name="connsiteX80" fmla="*/ 2605035 w 5174061"/>
                <a:gd name="connsiteY80" fmla="*/ 3697008 h 3697191"/>
                <a:gd name="connsiteX81" fmla="*/ 2573360 w 5174061"/>
                <a:gd name="connsiteY81" fmla="*/ 3697191 h 3697191"/>
                <a:gd name="connsiteX82" fmla="*/ 2511852 w 5174061"/>
                <a:gd name="connsiteY82" fmla="*/ 3695810 h 3697191"/>
                <a:gd name="connsiteX83" fmla="*/ 1554976 w 5174061"/>
                <a:gd name="connsiteY83" fmla="*/ 3483386 h 3697191"/>
                <a:gd name="connsiteX84" fmla="*/ 1332515 w 5174061"/>
                <a:gd name="connsiteY84" fmla="*/ 3373997 h 3697191"/>
                <a:gd name="connsiteX85" fmla="*/ 1121840 w 5174061"/>
                <a:gd name="connsiteY85" fmla="*/ 3242233 h 3697191"/>
                <a:gd name="connsiteX86" fmla="*/ 742662 w 5174061"/>
                <a:gd name="connsiteY86" fmla="*/ 2920052 h 3697191"/>
                <a:gd name="connsiteX87" fmla="*/ 426282 w 5174061"/>
                <a:gd name="connsiteY87" fmla="*/ 2530745 h 3697191"/>
                <a:gd name="connsiteX88" fmla="*/ 190562 w 5174061"/>
                <a:gd name="connsiteY88" fmla="*/ 2084350 h 3697191"/>
                <a:gd name="connsiteX89" fmla="*/ 45078 w 5174061"/>
                <a:gd name="connsiteY89" fmla="*/ 1598454 h 3697191"/>
                <a:gd name="connsiteX90" fmla="*/ 9077 w 5174061"/>
                <a:gd name="connsiteY90" fmla="*/ 1346437 h 3697191"/>
                <a:gd name="connsiteX91" fmla="*/ 513 w 5174061"/>
                <a:gd name="connsiteY91" fmla="*/ 1091933 h 3697191"/>
                <a:gd name="connsiteX92" fmla="*/ 18468 w 5174061"/>
                <a:gd name="connsiteY92" fmla="*/ 838073 h 3697191"/>
                <a:gd name="connsiteX93" fmla="*/ 61652 w 5174061"/>
                <a:gd name="connsiteY93" fmla="*/ 587528 h 3697191"/>
                <a:gd name="connsiteX94" fmla="*/ 214870 w 5174061"/>
                <a:gd name="connsiteY94" fmla="*/ 104487 h 3697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5174061" h="3697191">
                  <a:moveTo>
                    <a:pt x="264241" y="0"/>
                  </a:moveTo>
                  <a:lnTo>
                    <a:pt x="654940" y="0"/>
                  </a:lnTo>
                  <a:lnTo>
                    <a:pt x="634048" y="36881"/>
                  </a:lnTo>
                  <a:cubicBezTo>
                    <a:pt x="600517" y="102783"/>
                    <a:pt x="569947" y="170161"/>
                    <a:pt x="542485" y="238736"/>
                  </a:cubicBezTo>
                  <a:cubicBezTo>
                    <a:pt x="487515" y="375840"/>
                    <a:pt x="445066" y="517825"/>
                    <a:pt x="416337" y="662204"/>
                  </a:cubicBezTo>
                  <a:cubicBezTo>
                    <a:pt x="402066" y="734393"/>
                    <a:pt x="391017" y="807227"/>
                    <a:pt x="382914" y="880245"/>
                  </a:cubicBezTo>
                  <a:cubicBezTo>
                    <a:pt x="375086" y="953263"/>
                    <a:pt x="370115" y="1026650"/>
                    <a:pt x="367997" y="1099943"/>
                  </a:cubicBezTo>
                  <a:cubicBezTo>
                    <a:pt x="366155" y="1173330"/>
                    <a:pt x="366708" y="1246808"/>
                    <a:pt x="371311" y="1320102"/>
                  </a:cubicBezTo>
                  <a:cubicBezTo>
                    <a:pt x="374995" y="1393396"/>
                    <a:pt x="382453" y="1466507"/>
                    <a:pt x="392397" y="1539340"/>
                  </a:cubicBezTo>
                  <a:cubicBezTo>
                    <a:pt x="412839" y="1684916"/>
                    <a:pt x="446907" y="1829018"/>
                    <a:pt x="495433" y="1968700"/>
                  </a:cubicBezTo>
                  <a:cubicBezTo>
                    <a:pt x="543866" y="2108291"/>
                    <a:pt x="605743" y="2243830"/>
                    <a:pt x="680602" y="2372187"/>
                  </a:cubicBezTo>
                  <a:cubicBezTo>
                    <a:pt x="718170" y="2436274"/>
                    <a:pt x="758593" y="2498979"/>
                    <a:pt x="802053" y="2559474"/>
                  </a:cubicBezTo>
                  <a:cubicBezTo>
                    <a:pt x="823691" y="2589860"/>
                    <a:pt x="846343" y="2619509"/>
                    <a:pt x="869455" y="2648790"/>
                  </a:cubicBezTo>
                  <a:cubicBezTo>
                    <a:pt x="892934" y="2677978"/>
                    <a:pt x="916874" y="2706983"/>
                    <a:pt x="941644" y="2735343"/>
                  </a:cubicBezTo>
                  <a:cubicBezTo>
                    <a:pt x="1040443" y="2848784"/>
                    <a:pt x="1149740" y="2953385"/>
                    <a:pt x="1267324" y="3048041"/>
                  </a:cubicBezTo>
                  <a:cubicBezTo>
                    <a:pt x="1282240" y="3059642"/>
                    <a:pt x="1296697" y="3071797"/>
                    <a:pt x="1311706" y="3083214"/>
                  </a:cubicBezTo>
                  <a:lnTo>
                    <a:pt x="1356916" y="3117467"/>
                  </a:lnTo>
                  <a:lnTo>
                    <a:pt x="1402771" y="3150892"/>
                  </a:lnTo>
                  <a:lnTo>
                    <a:pt x="1449454" y="3183212"/>
                  </a:lnTo>
                  <a:cubicBezTo>
                    <a:pt x="1512252" y="3225383"/>
                    <a:pt x="1576798" y="3265252"/>
                    <a:pt x="1643463" y="3301716"/>
                  </a:cubicBezTo>
                  <a:cubicBezTo>
                    <a:pt x="1776608" y="3374549"/>
                    <a:pt x="1917396" y="3435137"/>
                    <a:pt x="2064352" y="3476665"/>
                  </a:cubicBezTo>
                  <a:cubicBezTo>
                    <a:pt x="2211217" y="3518100"/>
                    <a:pt x="2363422" y="3541120"/>
                    <a:pt x="2516088" y="3544618"/>
                  </a:cubicBezTo>
                  <a:lnTo>
                    <a:pt x="2573268" y="3544986"/>
                  </a:lnTo>
                  <a:cubicBezTo>
                    <a:pt x="2591776" y="3544710"/>
                    <a:pt x="2610191" y="3544158"/>
                    <a:pt x="2628607" y="3542868"/>
                  </a:cubicBezTo>
                  <a:cubicBezTo>
                    <a:pt x="2665346" y="3540198"/>
                    <a:pt x="2701901" y="3535779"/>
                    <a:pt x="2737811" y="3528781"/>
                  </a:cubicBezTo>
                  <a:cubicBezTo>
                    <a:pt x="2809725" y="3515061"/>
                    <a:pt x="2879428" y="3492318"/>
                    <a:pt x="2945356" y="3461379"/>
                  </a:cubicBezTo>
                  <a:cubicBezTo>
                    <a:pt x="3011467" y="3430718"/>
                    <a:pt x="3073620" y="3391400"/>
                    <a:pt x="3132366" y="3346834"/>
                  </a:cubicBezTo>
                  <a:cubicBezTo>
                    <a:pt x="3191204" y="3302453"/>
                    <a:pt x="3246359" y="3252086"/>
                    <a:pt x="3299304" y="3198588"/>
                  </a:cubicBezTo>
                  <a:cubicBezTo>
                    <a:pt x="3352341" y="3145091"/>
                    <a:pt x="3402800" y="3088002"/>
                    <a:pt x="3452982" y="3029625"/>
                  </a:cubicBezTo>
                  <a:cubicBezTo>
                    <a:pt x="3478027" y="3000344"/>
                    <a:pt x="3502704" y="2970603"/>
                    <a:pt x="3527474" y="2940494"/>
                  </a:cubicBezTo>
                  <a:lnTo>
                    <a:pt x="3602148" y="2849797"/>
                  </a:lnTo>
                  <a:cubicBezTo>
                    <a:pt x="3652332" y="2789025"/>
                    <a:pt x="3702514" y="2727056"/>
                    <a:pt x="3756380" y="2667021"/>
                  </a:cubicBezTo>
                  <a:cubicBezTo>
                    <a:pt x="3783358" y="2637004"/>
                    <a:pt x="3810982" y="2607354"/>
                    <a:pt x="3839435" y="2578074"/>
                  </a:cubicBezTo>
                  <a:lnTo>
                    <a:pt x="3882619" y="2534428"/>
                  </a:lnTo>
                  <a:cubicBezTo>
                    <a:pt x="3897167" y="2519972"/>
                    <a:pt x="3913189" y="2504595"/>
                    <a:pt x="3928934" y="2490139"/>
                  </a:cubicBezTo>
                  <a:cubicBezTo>
                    <a:pt x="3992100" y="2431485"/>
                    <a:pt x="4061527" y="2378448"/>
                    <a:pt x="4134085" y="2332041"/>
                  </a:cubicBezTo>
                  <a:cubicBezTo>
                    <a:pt x="4206550" y="2285449"/>
                    <a:pt x="4282606" y="2246684"/>
                    <a:pt x="4354888" y="2211603"/>
                  </a:cubicBezTo>
                  <a:cubicBezTo>
                    <a:pt x="4390982" y="2194108"/>
                    <a:pt x="4426156" y="2177350"/>
                    <a:pt x="4459212" y="2160131"/>
                  </a:cubicBezTo>
                  <a:cubicBezTo>
                    <a:pt x="4492360" y="2143097"/>
                    <a:pt x="4523574" y="2125878"/>
                    <a:pt x="4551935" y="2106817"/>
                  </a:cubicBezTo>
                  <a:cubicBezTo>
                    <a:pt x="4609023" y="2069250"/>
                    <a:pt x="4655246" y="2024592"/>
                    <a:pt x="4693090" y="1969437"/>
                  </a:cubicBezTo>
                  <a:cubicBezTo>
                    <a:pt x="4730658" y="1914375"/>
                    <a:pt x="4760308" y="1850104"/>
                    <a:pt x="4782498" y="1781137"/>
                  </a:cubicBezTo>
                  <a:cubicBezTo>
                    <a:pt x="4804506" y="1712263"/>
                    <a:pt x="4818593" y="1637956"/>
                    <a:pt x="4826512" y="1564478"/>
                  </a:cubicBezTo>
                  <a:cubicBezTo>
                    <a:pt x="4834154" y="1490722"/>
                    <a:pt x="4835812" y="1416784"/>
                    <a:pt x="4834247" y="1343582"/>
                  </a:cubicBezTo>
                  <a:cubicBezTo>
                    <a:pt x="4831944" y="1270288"/>
                    <a:pt x="4826972" y="1197638"/>
                    <a:pt x="4819882" y="1125541"/>
                  </a:cubicBezTo>
                  <a:cubicBezTo>
                    <a:pt x="4812792" y="1053444"/>
                    <a:pt x="4802019" y="981714"/>
                    <a:pt x="4786918" y="910907"/>
                  </a:cubicBezTo>
                  <a:cubicBezTo>
                    <a:pt x="4772001" y="840007"/>
                    <a:pt x="4754230" y="769935"/>
                    <a:pt x="4735354" y="700048"/>
                  </a:cubicBezTo>
                  <a:cubicBezTo>
                    <a:pt x="4697603" y="560365"/>
                    <a:pt x="4653220" y="421051"/>
                    <a:pt x="4595028" y="285972"/>
                  </a:cubicBezTo>
                  <a:cubicBezTo>
                    <a:pt x="4565931" y="218433"/>
                    <a:pt x="4534072" y="151815"/>
                    <a:pt x="4499577" y="86313"/>
                  </a:cubicBezTo>
                  <a:lnTo>
                    <a:pt x="4449808" y="0"/>
                  </a:lnTo>
                  <a:lnTo>
                    <a:pt x="4876728" y="0"/>
                  </a:lnTo>
                  <a:lnTo>
                    <a:pt x="4945109" y="122534"/>
                  </a:lnTo>
                  <a:cubicBezTo>
                    <a:pt x="4982860" y="198498"/>
                    <a:pt x="5017022" y="276581"/>
                    <a:pt x="5047868" y="356228"/>
                  </a:cubicBezTo>
                  <a:cubicBezTo>
                    <a:pt x="5055418" y="376209"/>
                    <a:pt x="5063244" y="396097"/>
                    <a:pt x="5070058" y="416355"/>
                  </a:cubicBezTo>
                  <a:lnTo>
                    <a:pt x="5090408" y="477311"/>
                  </a:lnTo>
                  <a:lnTo>
                    <a:pt x="5108455" y="539096"/>
                  </a:lnTo>
                  <a:cubicBezTo>
                    <a:pt x="5114348" y="559721"/>
                    <a:pt x="5119136" y="580715"/>
                    <a:pt x="5124292" y="601524"/>
                  </a:cubicBezTo>
                  <a:cubicBezTo>
                    <a:pt x="5163702" y="768923"/>
                    <a:pt x="5177698" y="942490"/>
                    <a:pt x="5173278" y="1114583"/>
                  </a:cubicBezTo>
                  <a:cubicBezTo>
                    <a:pt x="5170976" y="1200677"/>
                    <a:pt x="5161860" y="1286585"/>
                    <a:pt x="5145931" y="1371021"/>
                  </a:cubicBezTo>
                  <a:cubicBezTo>
                    <a:pt x="5129909" y="1455457"/>
                    <a:pt x="5107718" y="1538328"/>
                    <a:pt x="5082213" y="1619356"/>
                  </a:cubicBezTo>
                  <a:cubicBezTo>
                    <a:pt x="5056800" y="1700569"/>
                    <a:pt x="5029544" y="1779572"/>
                    <a:pt x="4997316" y="1859404"/>
                  </a:cubicBezTo>
                  <a:cubicBezTo>
                    <a:pt x="4981204" y="1899274"/>
                    <a:pt x="4963708" y="1939143"/>
                    <a:pt x="4943912" y="1978737"/>
                  </a:cubicBezTo>
                  <a:cubicBezTo>
                    <a:pt x="4923746" y="2018146"/>
                    <a:pt x="4901464" y="2057372"/>
                    <a:pt x="4875222" y="2094940"/>
                  </a:cubicBezTo>
                  <a:cubicBezTo>
                    <a:pt x="4849348" y="2132691"/>
                    <a:pt x="4819790" y="2168879"/>
                    <a:pt x="4787286" y="2202210"/>
                  </a:cubicBezTo>
                  <a:cubicBezTo>
                    <a:pt x="4770989" y="2218785"/>
                    <a:pt x="4754046" y="2234714"/>
                    <a:pt x="4736644" y="2249815"/>
                  </a:cubicBezTo>
                  <a:cubicBezTo>
                    <a:pt x="4719240" y="2264824"/>
                    <a:pt x="4701285" y="2278912"/>
                    <a:pt x="4683238" y="2292447"/>
                  </a:cubicBezTo>
                  <a:cubicBezTo>
                    <a:pt x="4610681" y="2346405"/>
                    <a:pt x="4537202" y="2386828"/>
                    <a:pt x="4470262" y="2426789"/>
                  </a:cubicBezTo>
                  <a:cubicBezTo>
                    <a:pt x="4402953" y="2466382"/>
                    <a:pt x="4340892" y="2505700"/>
                    <a:pt x="4283066" y="2549069"/>
                  </a:cubicBezTo>
                  <a:cubicBezTo>
                    <a:pt x="4253970" y="2570523"/>
                    <a:pt x="4226163" y="2593267"/>
                    <a:pt x="4199183" y="2616930"/>
                  </a:cubicBezTo>
                  <a:cubicBezTo>
                    <a:pt x="4172021" y="2640319"/>
                    <a:pt x="4145871" y="2665087"/>
                    <a:pt x="4120364" y="2690501"/>
                  </a:cubicBezTo>
                  <a:cubicBezTo>
                    <a:pt x="4107474" y="2703392"/>
                    <a:pt x="4095412" y="2716006"/>
                    <a:pt x="4082336" y="2729819"/>
                  </a:cubicBezTo>
                  <a:lnTo>
                    <a:pt x="4043203" y="2771715"/>
                  </a:lnTo>
                  <a:lnTo>
                    <a:pt x="3964753" y="2856794"/>
                  </a:lnTo>
                  <a:cubicBezTo>
                    <a:pt x="3911992" y="2913790"/>
                    <a:pt x="3857574" y="2970603"/>
                    <a:pt x="3802510" y="3028152"/>
                  </a:cubicBezTo>
                  <a:cubicBezTo>
                    <a:pt x="3774980" y="3056880"/>
                    <a:pt x="3746896" y="3085517"/>
                    <a:pt x="3718628" y="3114245"/>
                  </a:cubicBezTo>
                  <a:cubicBezTo>
                    <a:pt x="3690175" y="3142789"/>
                    <a:pt x="3661263" y="3171149"/>
                    <a:pt x="3631890" y="3199417"/>
                  </a:cubicBezTo>
                  <a:cubicBezTo>
                    <a:pt x="3573236" y="3255954"/>
                    <a:pt x="3511636" y="3310924"/>
                    <a:pt x="3446812" y="3363224"/>
                  </a:cubicBezTo>
                  <a:cubicBezTo>
                    <a:pt x="3382082" y="3415524"/>
                    <a:pt x="3313484" y="3464694"/>
                    <a:pt x="3240927" y="3508616"/>
                  </a:cubicBezTo>
                  <a:cubicBezTo>
                    <a:pt x="3168369" y="3552444"/>
                    <a:pt x="3091484" y="3590565"/>
                    <a:pt x="3011284" y="3620399"/>
                  </a:cubicBezTo>
                  <a:cubicBezTo>
                    <a:pt x="2931083" y="3650324"/>
                    <a:pt x="2847753" y="3671870"/>
                    <a:pt x="2763501" y="3684208"/>
                  </a:cubicBezTo>
                  <a:cubicBezTo>
                    <a:pt x="2721330" y="3690193"/>
                    <a:pt x="2679066" y="3694429"/>
                    <a:pt x="2636710" y="3695994"/>
                  </a:cubicBezTo>
                  <a:lnTo>
                    <a:pt x="2605035" y="3697008"/>
                  </a:lnTo>
                  <a:lnTo>
                    <a:pt x="2573360" y="3697191"/>
                  </a:lnTo>
                  <a:lnTo>
                    <a:pt x="2511852" y="3695810"/>
                  </a:lnTo>
                  <a:cubicBezTo>
                    <a:pt x="2184330" y="3685037"/>
                    <a:pt x="1858557" y="3613861"/>
                    <a:pt x="1554976" y="3483386"/>
                  </a:cubicBezTo>
                  <a:cubicBezTo>
                    <a:pt x="1479195" y="3450606"/>
                    <a:pt x="1404704" y="3414327"/>
                    <a:pt x="1332515" y="3373997"/>
                  </a:cubicBezTo>
                  <a:cubicBezTo>
                    <a:pt x="1260050" y="3333943"/>
                    <a:pt x="1189794" y="3289838"/>
                    <a:pt x="1121840" y="3242233"/>
                  </a:cubicBezTo>
                  <a:cubicBezTo>
                    <a:pt x="986117" y="3147025"/>
                    <a:pt x="859417" y="3038557"/>
                    <a:pt x="742662" y="2920052"/>
                  </a:cubicBezTo>
                  <a:cubicBezTo>
                    <a:pt x="626000" y="2801823"/>
                    <a:pt x="518821" y="2670797"/>
                    <a:pt x="426282" y="2530745"/>
                  </a:cubicBezTo>
                  <a:cubicBezTo>
                    <a:pt x="333652" y="2390418"/>
                    <a:pt x="254741" y="2240700"/>
                    <a:pt x="190562" y="2084350"/>
                  </a:cubicBezTo>
                  <a:cubicBezTo>
                    <a:pt x="126292" y="1928094"/>
                    <a:pt x="77858" y="1764932"/>
                    <a:pt x="45078" y="1598454"/>
                  </a:cubicBezTo>
                  <a:cubicBezTo>
                    <a:pt x="28504" y="1515216"/>
                    <a:pt x="16903" y="1430964"/>
                    <a:pt x="9077" y="1346437"/>
                  </a:cubicBezTo>
                  <a:cubicBezTo>
                    <a:pt x="2262" y="1261817"/>
                    <a:pt x="-1421" y="1176828"/>
                    <a:pt x="513" y="1091933"/>
                  </a:cubicBezTo>
                  <a:cubicBezTo>
                    <a:pt x="1986" y="1007036"/>
                    <a:pt x="8063" y="922232"/>
                    <a:pt x="18468" y="838073"/>
                  </a:cubicBezTo>
                  <a:cubicBezTo>
                    <a:pt x="28689" y="753822"/>
                    <a:pt x="43237" y="670215"/>
                    <a:pt x="61652" y="587528"/>
                  </a:cubicBezTo>
                  <a:cubicBezTo>
                    <a:pt x="98300" y="422156"/>
                    <a:pt x="149679" y="260283"/>
                    <a:pt x="214870" y="104487"/>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Shape 21">
              <a:extLst>
                <a:ext uri="{FF2B5EF4-FFF2-40B4-BE49-F238E27FC236}">
                  <a16:creationId xmlns:a16="http://schemas.microsoft.com/office/drawing/2014/main" id="{B6160BCB-9856-41AA-A8B4-C000F9D31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62599" y="-1438"/>
              <a:ext cx="5207741" cy="3738815"/>
            </a:xfrm>
            <a:custGeom>
              <a:avLst/>
              <a:gdLst>
                <a:gd name="connsiteX0" fmla="*/ 244572 w 5207741"/>
                <a:gd name="connsiteY0" fmla="*/ 0 h 3738815"/>
                <a:gd name="connsiteX1" fmla="*/ 762601 w 5207741"/>
                <a:gd name="connsiteY1" fmla="*/ 0 h 3738815"/>
                <a:gd name="connsiteX2" fmla="*/ 717282 w 5207741"/>
                <a:gd name="connsiteY2" fmla="*/ 76130 h 3738815"/>
                <a:gd name="connsiteX3" fmla="*/ 628158 w 5207741"/>
                <a:gd name="connsiteY3" fmla="*/ 264800 h 3738815"/>
                <a:gd name="connsiteX4" fmla="*/ 460483 w 5207741"/>
                <a:gd name="connsiteY4" fmla="*/ 1110997 h 3738815"/>
                <a:gd name="connsiteX5" fmla="*/ 599705 w 5207741"/>
                <a:gd name="connsiteY5" fmla="*/ 1885190 h 3738815"/>
                <a:gd name="connsiteX6" fmla="*/ 982566 w 5207741"/>
                <a:gd name="connsiteY6" fmla="*/ 2534986 h 3738815"/>
                <a:gd name="connsiteX7" fmla="*/ 1690186 w 5207741"/>
                <a:gd name="connsiteY7" fmla="*/ 3078339 h 3738815"/>
                <a:gd name="connsiteX8" fmla="*/ 2582147 w 5207741"/>
                <a:gd name="connsiteY8" fmla="*/ 3278517 h 3738815"/>
                <a:gd name="connsiteX9" fmla="*/ 3046773 w 5207741"/>
                <a:gd name="connsiteY9" fmla="*/ 3124195 h 3738815"/>
                <a:gd name="connsiteX10" fmla="*/ 3534327 w 5207741"/>
                <a:gd name="connsiteY10" fmla="*/ 2653491 h 3738815"/>
                <a:gd name="connsiteX11" fmla="*/ 3788371 w 5207741"/>
                <a:gd name="connsiteY11" fmla="*/ 2381860 h 3738815"/>
                <a:gd name="connsiteX12" fmla="*/ 4381538 w 5207741"/>
                <a:gd name="connsiteY12" fmla="*/ 1954710 h 3738815"/>
                <a:gd name="connsiteX13" fmla="*/ 4572876 w 5207741"/>
                <a:gd name="connsiteY13" fmla="*/ 1832613 h 3738815"/>
                <a:gd name="connsiteX14" fmla="*/ 4687698 w 5207741"/>
                <a:gd name="connsiteY14" fmla="*/ 1584555 h 3738815"/>
                <a:gd name="connsiteX15" fmla="*/ 4694328 w 5207741"/>
                <a:gd name="connsiteY15" fmla="*/ 722704 h 3738815"/>
                <a:gd name="connsiteX16" fmla="*/ 4427822 w 5207741"/>
                <a:gd name="connsiteY16" fmla="*/ 101669 h 3738815"/>
                <a:gd name="connsiteX17" fmla="*/ 4357980 w 5207741"/>
                <a:gd name="connsiteY17" fmla="*/ 0 h 3738815"/>
                <a:gd name="connsiteX18" fmla="*/ 4900539 w 5207741"/>
                <a:gd name="connsiteY18" fmla="*/ 0 h 3738815"/>
                <a:gd name="connsiteX19" fmla="*/ 5023799 w 5207741"/>
                <a:gd name="connsiteY19" fmla="*/ 256448 h 3738815"/>
                <a:gd name="connsiteX20" fmla="*/ 5131054 w 5207741"/>
                <a:gd name="connsiteY20" fmla="*/ 1708493 h 3738815"/>
                <a:gd name="connsiteX21" fmla="*/ 4116721 w 5207741"/>
                <a:gd name="connsiteY21" fmla="*/ 2704502 h 3738815"/>
                <a:gd name="connsiteX22" fmla="*/ 2582056 w 5207741"/>
                <a:gd name="connsiteY22" fmla="*/ 3738815 h 3738815"/>
                <a:gd name="connsiteX23" fmla="*/ 632301 w 5207741"/>
                <a:gd name="connsiteY23" fmla="*/ 2833780 h 3738815"/>
                <a:gd name="connsiteX24" fmla="*/ 0 w 5207741"/>
                <a:gd name="connsiteY24" fmla="*/ 1110906 h 3738815"/>
                <a:gd name="connsiteX25" fmla="*/ 202913 w 5207741"/>
                <a:gd name="connsiteY25" fmla="*/ 88013 h 3738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207741" h="3738815">
                  <a:moveTo>
                    <a:pt x="244572" y="0"/>
                  </a:moveTo>
                  <a:lnTo>
                    <a:pt x="762601" y="0"/>
                  </a:lnTo>
                  <a:lnTo>
                    <a:pt x="717282" y="76130"/>
                  </a:lnTo>
                  <a:cubicBezTo>
                    <a:pt x="684728" y="137306"/>
                    <a:pt x="654998" y="200230"/>
                    <a:pt x="628158" y="264800"/>
                  </a:cubicBezTo>
                  <a:cubicBezTo>
                    <a:pt x="516927" y="532471"/>
                    <a:pt x="460483" y="817176"/>
                    <a:pt x="460483" y="1110997"/>
                  </a:cubicBezTo>
                  <a:cubicBezTo>
                    <a:pt x="460483" y="1378024"/>
                    <a:pt x="507351" y="1638514"/>
                    <a:pt x="599705" y="1885190"/>
                  </a:cubicBezTo>
                  <a:cubicBezTo>
                    <a:pt x="688836" y="2123213"/>
                    <a:pt x="817654" y="2341899"/>
                    <a:pt x="982566" y="2534986"/>
                  </a:cubicBezTo>
                  <a:cubicBezTo>
                    <a:pt x="1177587" y="2763432"/>
                    <a:pt x="1422331" y="2951271"/>
                    <a:pt x="1690186" y="3078339"/>
                  </a:cubicBezTo>
                  <a:cubicBezTo>
                    <a:pt x="1970289" y="3211208"/>
                    <a:pt x="2270370" y="3278517"/>
                    <a:pt x="2582147" y="3278517"/>
                  </a:cubicBezTo>
                  <a:cubicBezTo>
                    <a:pt x="2751940" y="3278517"/>
                    <a:pt x="2895213" y="3230912"/>
                    <a:pt x="3046773" y="3124195"/>
                  </a:cubicBezTo>
                  <a:cubicBezTo>
                    <a:pt x="3210120" y="3009188"/>
                    <a:pt x="3367573" y="2836358"/>
                    <a:pt x="3534327" y="2653491"/>
                  </a:cubicBezTo>
                  <a:cubicBezTo>
                    <a:pt x="3615264" y="2564727"/>
                    <a:pt x="3698871" y="2472925"/>
                    <a:pt x="3788371" y="2381860"/>
                  </a:cubicBezTo>
                  <a:cubicBezTo>
                    <a:pt x="4015803" y="2150375"/>
                    <a:pt x="4227214" y="2037303"/>
                    <a:pt x="4381538" y="1954710"/>
                  </a:cubicBezTo>
                  <a:cubicBezTo>
                    <a:pt x="4479325" y="1902317"/>
                    <a:pt x="4536506" y="1870826"/>
                    <a:pt x="4572876" y="1832613"/>
                  </a:cubicBezTo>
                  <a:cubicBezTo>
                    <a:pt x="4615601" y="1787772"/>
                    <a:pt x="4654274" y="1704257"/>
                    <a:pt x="4687698" y="1584555"/>
                  </a:cubicBezTo>
                  <a:cubicBezTo>
                    <a:pt x="4765044" y="1307676"/>
                    <a:pt x="4767254" y="1017723"/>
                    <a:pt x="4694328" y="722704"/>
                  </a:cubicBezTo>
                  <a:cubicBezTo>
                    <a:pt x="4642396" y="512766"/>
                    <a:pt x="4551463" y="301482"/>
                    <a:pt x="4427822" y="101669"/>
                  </a:cubicBezTo>
                  <a:lnTo>
                    <a:pt x="4357980" y="0"/>
                  </a:lnTo>
                  <a:lnTo>
                    <a:pt x="4900539" y="0"/>
                  </a:lnTo>
                  <a:lnTo>
                    <a:pt x="5023799" y="256448"/>
                  </a:lnTo>
                  <a:cubicBezTo>
                    <a:pt x="5212139" y="710891"/>
                    <a:pt x="5269776" y="1212048"/>
                    <a:pt x="5131054" y="1708493"/>
                  </a:cubicBezTo>
                  <a:cubicBezTo>
                    <a:pt x="4936032" y="2406445"/>
                    <a:pt x="4583926" y="2228919"/>
                    <a:pt x="4116721" y="2704502"/>
                  </a:cubicBezTo>
                  <a:cubicBezTo>
                    <a:pt x="3649425" y="3180085"/>
                    <a:pt x="3295108" y="3738815"/>
                    <a:pt x="2582056" y="3738815"/>
                  </a:cubicBezTo>
                  <a:cubicBezTo>
                    <a:pt x="1803627" y="3738815"/>
                    <a:pt x="1105674" y="3388274"/>
                    <a:pt x="632301" y="2833780"/>
                  </a:cubicBezTo>
                  <a:cubicBezTo>
                    <a:pt x="238483" y="2372468"/>
                    <a:pt x="0" y="1770001"/>
                    <a:pt x="0" y="1110906"/>
                  </a:cubicBezTo>
                  <a:cubicBezTo>
                    <a:pt x="0" y="748072"/>
                    <a:pt x="72253" y="402411"/>
                    <a:pt x="202913" y="88013"/>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Freeform: Shape 22">
              <a:extLst>
                <a:ext uri="{FF2B5EF4-FFF2-40B4-BE49-F238E27FC236}">
                  <a16:creationId xmlns:a16="http://schemas.microsoft.com/office/drawing/2014/main" id="{36BE7FD8-DDBE-4757-AEA0-50DEA9A49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62599" y="-1438"/>
              <a:ext cx="5207741" cy="3738815"/>
            </a:xfrm>
            <a:custGeom>
              <a:avLst/>
              <a:gdLst>
                <a:gd name="connsiteX0" fmla="*/ 244572 w 5207741"/>
                <a:gd name="connsiteY0" fmla="*/ 0 h 3738815"/>
                <a:gd name="connsiteX1" fmla="*/ 869557 w 5207741"/>
                <a:gd name="connsiteY1" fmla="*/ 0 h 3738815"/>
                <a:gd name="connsiteX2" fmla="*/ 798472 w 5207741"/>
                <a:gd name="connsiteY2" fmla="*/ 119401 h 3738815"/>
                <a:gd name="connsiteX3" fmla="*/ 713145 w 5207741"/>
                <a:gd name="connsiteY3" fmla="*/ 300066 h 3738815"/>
                <a:gd name="connsiteX4" fmla="*/ 552561 w 5207741"/>
                <a:gd name="connsiteY4" fmla="*/ 1110906 h 3738815"/>
                <a:gd name="connsiteX5" fmla="*/ 685890 w 5207741"/>
                <a:gd name="connsiteY5" fmla="*/ 1852779 h 3738815"/>
                <a:gd name="connsiteX6" fmla="*/ 1052546 w 5207741"/>
                <a:gd name="connsiteY6" fmla="*/ 2475043 h 3738815"/>
                <a:gd name="connsiteX7" fmla="*/ 1729596 w 5207741"/>
                <a:gd name="connsiteY7" fmla="*/ 2995009 h 3738815"/>
                <a:gd name="connsiteX8" fmla="*/ 2582147 w 5207741"/>
                <a:gd name="connsiteY8" fmla="*/ 3186347 h 3738815"/>
                <a:gd name="connsiteX9" fmla="*/ 3466281 w 5207741"/>
                <a:gd name="connsiteY9" fmla="*/ 2591430 h 3738815"/>
                <a:gd name="connsiteX10" fmla="*/ 3722720 w 5207741"/>
                <a:gd name="connsiteY10" fmla="*/ 2317314 h 3738815"/>
                <a:gd name="connsiteX11" fmla="*/ 4338077 w 5207741"/>
                <a:gd name="connsiteY11" fmla="*/ 1873497 h 3738815"/>
                <a:gd name="connsiteX12" fmla="*/ 4506212 w 5207741"/>
                <a:gd name="connsiteY12" fmla="*/ 1769080 h 3738815"/>
                <a:gd name="connsiteX13" fmla="*/ 4599026 w 5207741"/>
                <a:gd name="connsiteY13" fmla="*/ 1559787 h 3738815"/>
                <a:gd name="connsiteX14" fmla="*/ 4605012 w 5207741"/>
                <a:gd name="connsiteY14" fmla="*/ 744803 h 3738815"/>
                <a:gd name="connsiteX15" fmla="*/ 4349253 w 5207741"/>
                <a:gd name="connsiteY15" fmla="*/ 149548 h 3738815"/>
                <a:gd name="connsiteX16" fmla="*/ 4246488 w 5207741"/>
                <a:gd name="connsiteY16" fmla="*/ 0 h 3738815"/>
                <a:gd name="connsiteX17" fmla="*/ 4900539 w 5207741"/>
                <a:gd name="connsiteY17" fmla="*/ 0 h 3738815"/>
                <a:gd name="connsiteX18" fmla="*/ 5023799 w 5207741"/>
                <a:gd name="connsiteY18" fmla="*/ 256448 h 3738815"/>
                <a:gd name="connsiteX19" fmla="*/ 5131054 w 5207741"/>
                <a:gd name="connsiteY19" fmla="*/ 1708493 h 3738815"/>
                <a:gd name="connsiteX20" fmla="*/ 4116721 w 5207741"/>
                <a:gd name="connsiteY20" fmla="*/ 2704502 h 3738815"/>
                <a:gd name="connsiteX21" fmla="*/ 2582056 w 5207741"/>
                <a:gd name="connsiteY21" fmla="*/ 3738815 h 3738815"/>
                <a:gd name="connsiteX22" fmla="*/ 632301 w 5207741"/>
                <a:gd name="connsiteY22" fmla="*/ 2833780 h 3738815"/>
                <a:gd name="connsiteX23" fmla="*/ 0 w 5207741"/>
                <a:gd name="connsiteY23" fmla="*/ 1110906 h 3738815"/>
                <a:gd name="connsiteX24" fmla="*/ 202913 w 5207741"/>
                <a:gd name="connsiteY24" fmla="*/ 88013 h 3738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07741" h="3738815">
                  <a:moveTo>
                    <a:pt x="244572" y="0"/>
                  </a:moveTo>
                  <a:lnTo>
                    <a:pt x="869557" y="0"/>
                  </a:lnTo>
                  <a:lnTo>
                    <a:pt x="798472" y="119401"/>
                  </a:lnTo>
                  <a:cubicBezTo>
                    <a:pt x="767299" y="177982"/>
                    <a:pt x="738835" y="238236"/>
                    <a:pt x="713145" y="300066"/>
                  </a:cubicBezTo>
                  <a:cubicBezTo>
                    <a:pt x="606611" y="556503"/>
                    <a:pt x="552561" y="829331"/>
                    <a:pt x="552561" y="1110906"/>
                  </a:cubicBezTo>
                  <a:cubicBezTo>
                    <a:pt x="552561" y="1366883"/>
                    <a:pt x="597403" y="1616415"/>
                    <a:pt x="685890" y="1852779"/>
                  </a:cubicBezTo>
                  <a:cubicBezTo>
                    <a:pt x="771247" y="2080764"/>
                    <a:pt x="894631" y="2290058"/>
                    <a:pt x="1052546" y="2475043"/>
                  </a:cubicBezTo>
                  <a:cubicBezTo>
                    <a:pt x="1239188" y="2693729"/>
                    <a:pt x="1473342" y="2873466"/>
                    <a:pt x="1729596" y="2995009"/>
                  </a:cubicBezTo>
                  <a:cubicBezTo>
                    <a:pt x="1997267" y="3121985"/>
                    <a:pt x="2284091" y="3186347"/>
                    <a:pt x="2582147" y="3186347"/>
                  </a:cubicBezTo>
                  <a:cubicBezTo>
                    <a:pt x="2908748" y="3186347"/>
                    <a:pt x="3109939" y="2982394"/>
                    <a:pt x="3466281" y="2591430"/>
                  </a:cubicBezTo>
                  <a:cubicBezTo>
                    <a:pt x="3547771" y="2502022"/>
                    <a:pt x="3632022" y="2409575"/>
                    <a:pt x="3722720" y="2317314"/>
                  </a:cubicBezTo>
                  <a:cubicBezTo>
                    <a:pt x="3959913" y="2075884"/>
                    <a:pt x="4178506" y="1958853"/>
                    <a:pt x="4338077" y="1873497"/>
                  </a:cubicBezTo>
                  <a:cubicBezTo>
                    <a:pt x="4416344" y="1831509"/>
                    <a:pt x="4478220" y="1798453"/>
                    <a:pt x="4506212" y="1769080"/>
                  </a:cubicBezTo>
                  <a:cubicBezTo>
                    <a:pt x="4537518" y="1736208"/>
                    <a:pt x="4570483" y="1661901"/>
                    <a:pt x="4599026" y="1559787"/>
                  </a:cubicBezTo>
                  <a:cubicBezTo>
                    <a:pt x="4672136" y="1298377"/>
                    <a:pt x="4674070" y="1024169"/>
                    <a:pt x="4605012" y="744803"/>
                  </a:cubicBezTo>
                  <a:cubicBezTo>
                    <a:pt x="4555290" y="543912"/>
                    <a:pt x="4468017" y="341363"/>
                    <a:pt x="4349253" y="149548"/>
                  </a:cubicBezTo>
                  <a:lnTo>
                    <a:pt x="4246488" y="0"/>
                  </a:lnTo>
                  <a:lnTo>
                    <a:pt x="4900539" y="0"/>
                  </a:lnTo>
                  <a:lnTo>
                    <a:pt x="5023799" y="256448"/>
                  </a:lnTo>
                  <a:cubicBezTo>
                    <a:pt x="5212139" y="710891"/>
                    <a:pt x="5269776" y="1212048"/>
                    <a:pt x="5131054" y="1708493"/>
                  </a:cubicBezTo>
                  <a:cubicBezTo>
                    <a:pt x="4936032" y="2406445"/>
                    <a:pt x="4583926" y="2228919"/>
                    <a:pt x="4116721" y="2704502"/>
                  </a:cubicBezTo>
                  <a:cubicBezTo>
                    <a:pt x="3649425" y="3180085"/>
                    <a:pt x="3295108" y="3738815"/>
                    <a:pt x="2582056" y="3738815"/>
                  </a:cubicBezTo>
                  <a:cubicBezTo>
                    <a:pt x="1803627" y="3738815"/>
                    <a:pt x="1105674" y="3388274"/>
                    <a:pt x="632301" y="2833780"/>
                  </a:cubicBezTo>
                  <a:cubicBezTo>
                    <a:pt x="238483" y="2372468"/>
                    <a:pt x="0" y="1770001"/>
                    <a:pt x="0" y="1110906"/>
                  </a:cubicBezTo>
                  <a:cubicBezTo>
                    <a:pt x="0" y="748072"/>
                    <a:pt x="72253" y="402411"/>
                    <a:pt x="202913" y="88013"/>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24" name="Freeform: Shape 23">
              <a:extLst>
                <a:ext uri="{FF2B5EF4-FFF2-40B4-BE49-F238E27FC236}">
                  <a16:creationId xmlns:a16="http://schemas.microsoft.com/office/drawing/2014/main" id="{E9FC4450-C88E-4D5D-99DD-0A34BCFC98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605815" y="-1438"/>
              <a:ext cx="5699636" cy="3920553"/>
            </a:xfrm>
            <a:custGeom>
              <a:avLst/>
              <a:gdLst>
                <a:gd name="connsiteX0" fmla="*/ 236526 w 5699636"/>
                <a:gd name="connsiteY0" fmla="*/ 0 h 3920553"/>
                <a:gd name="connsiteX1" fmla="*/ 639747 w 5699636"/>
                <a:gd name="connsiteY1" fmla="*/ 0 h 3920553"/>
                <a:gd name="connsiteX2" fmla="*/ 591602 w 5699636"/>
                <a:gd name="connsiteY2" fmla="*/ 108703 h 3920553"/>
                <a:gd name="connsiteX3" fmla="*/ 459286 w 5699636"/>
                <a:gd name="connsiteY3" fmla="*/ 562740 h 3920553"/>
                <a:gd name="connsiteX4" fmla="*/ 413892 w 5699636"/>
                <a:gd name="connsiteY4" fmla="*/ 1032063 h 3920553"/>
                <a:gd name="connsiteX5" fmla="*/ 453025 w 5699636"/>
                <a:gd name="connsiteY5" fmla="*/ 1501385 h 3920553"/>
                <a:gd name="connsiteX6" fmla="*/ 578251 w 5699636"/>
                <a:gd name="connsiteY6" fmla="*/ 1955698 h 3920553"/>
                <a:gd name="connsiteX7" fmla="*/ 1074276 w 5699636"/>
                <a:gd name="connsiteY7" fmla="*/ 2759357 h 3920553"/>
                <a:gd name="connsiteX8" fmla="*/ 1843958 w 5699636"/>
                <a:gd name="connsiteY8" fmla="*/ 3325729 h 3920553"/>
                <a:gd name="connsiteX9" fmla="*/ 1898743 w 5699636"/>
                <a:gd name="connsiteY9" fmla="*/ 3351419 h 3920553"/>
                <a:gd name="connsiteX10" fmla="*/ 1926183 w 5699636"/>
                <a:gd name="connsiteY10" fmla="*/ 3364309 h 3920553"/>
                <a:gd name="connsiteX11" fmla="*/ 1954267 w 5699636"/>
                <a:gd name="connsiteY11" fmla="*/ 3375727 h 3920553"/>
                <a:gd name="connsiteX12" fmla="*/ 2010435 w 5699636"/>
                <a:gd name="connsiteY12" fmla="*/ 3398655 h 3920553"/>
                <a:gd name="connsiteX13" fmla="*/ 2066970 w 5699636"/>
                <a:gd name="connsiteY13" fmla="*/ 3420569 h 3920553"/>
                <a:gd name="connsiteX14" fmla="*/ 2181884 w 5699636"/>
                <a:gd name="connsiteY14" fmla="*/ 3460439 h 3920553"/>
                <a:gd name="connsiteX15" fmla="*/ 2298915 w 5699636"/>
                <a:gd name="connsiteY15" fmla="*/ 3494600 h 3920553"/>
                <a:gd name="connsiteX16" fmla="*/ 2782326 w 5699636"/>
                <a:gd name="connsiteY16" fmla="*/ 3572314 h 3920553"/>
                <a:gd name="connsiteX17" fmla="*/ 2843833 w 5699636"/>
                <a:gd name="connsiteY17" fmla="*/ 3576274 h 3920553"/>
                <a:gd name="connsiteX18" fmla="*/ 2903961 w 5699636"/>
                <a:gd name="connsiteY18" fmla="*/ 3577194 h 3920553"/>
                <a:gd name="connsiteX19" fmla="*/ 2963904 w 5699636"/>
                <a:gd name="connsiteY19" fmla="*/ 3575261 h 3920553"/>
                <a:gd name="connsiteX20" fmla="*/ 3023662 w 5699636"/>
                <a:gd name="connsiteY20" fmla="*/ 3570380 h 3920553"/>
                <a:gd name="connsiteX21" fmla="*/ 3083053 w 5699636"/>
                <a:gd name="connsiteY21" fmla="*/ 3562462 h 3920553"/>
                <a:gd name="connsiteX22" fmla="*/ 3141983 w 5699636"/>
                <a:gd name="connsiteY22" fmla="*/ 3551320 h 3920553"/>
                <a:gd name="connsiteX23" fmla="*/ 3200176 w 5699636"/>
                <a:gd name="connsiteY23" fmla="*/ 3536680 h 3920553"/>
                <a:gd name="connsiteX24" fmla="*/ 3257633 w 5699636"/>
                <a:gd name="connsiteY24" fmla="*/ 3518909 h 3920553"/>
                <a:gd name="connsiteX25" fmla="*/ 3477516 w 5699636"/>
                <a:gd name="connsiteY25" fmla="*/ 3418175 h 3920553"/>
                <a:gd name="connsiteX26" fmla="*/ 3678982 w 5699636"/>
                <a:gd name="connsiteY26" fmla="*/ 3278585 h 3920553"/>
                <a:gd name="connsiteX27" fmla="*/ 3863784 w 5699636"/>
                <a:gd name="connsiteY27" fmla="*/ 3113397 h 3920553"/>
                <a:gd name="connsiteX28" fmla="*/ 3951994 w 5699636"/>
                <a:gd name="connsiteY28" fmla="*/ 3025185 h 3920553"/>
                <a:gd name="connsiteX29" fmla="*/ 4038271 w 5699636"/>
                <a:gd name="connsiteY29" fmla="*/ 2934489 h 3920553"/>
                <a:gd name="connsiteX30" fmla="*/ 4209537 w 5699636"/>
                <a:gd name="connsiteY30" fmla="*/ 2750241 h 3920553"/>
                <a:gd name="connsiteX31" fmla="*/ 4295998 w 5699636"/>
                <a:gd name="connsiteY31" fmla="*/ 2657978 h 3920553"/>
                <a:gd name="connsiteX32" fmla="*/ 4385130 w 5699636"/>
                <a:gd name="connsiteY32" fmla="*/ 2566728 h 3920553"/>
                <a:gd name="connsiteX33" fmla="*/ 4802060 w 5699636"/>
                <a:gd name="connsiteY33" fmla="*/ 2262318 h 3920553"/>
                <a:gd name="connsiteX34" fmla="*/ 5011721 w 5699636"/>
                <a:gd name="connsiteY34" fmla="*/ 2133685 h 3920553"/>
                <a:gd name="connsiteX35" fmla="*/ 5169267 w 5699636"/>
                <a:gd name="connsiteY35" fmla="*/ 1971075 h 3920553"/>
                <a:gd name="connsiteX36" fmla="*/ 5267146 w 5699636"/>
                <a:gd name="connsiteY36" fmla="*/ 1764268 h 3920553"/>
                <a:gd name="connsiteX37" fmla="*/ 5325432 w 5699636"/>
                <a:gd name="connsiteY37" fmla="*/ 1534533 h 3920553"/>
                <a:gd name="connsiteX38" fmla="*/ 5335468 w 5699636"/>
                <a:gd name="connsiteY38" fmla="*/ 1475879 h 3920553"/>
                <a:gd name="connsiteX39" fmla="*/ 5343939 w 5699636"/>
                <a:gd name="connsiteY39" fmla="*/ 1417133 h 3920553"/>
                <a:gd name="connsiteX40" fmla="*/ 5350293 w 5699636"/>
                <a:gd name="connsiteY40" fmla="*/ 1358203 h 3920553"/>
                <a:gd name="connsiteX41" fmla="*/ 5354896 w 5699636"/>
                <a:gd name="connsiteY41" fmla="*/ 1299089 h 3920553"/>
                <a:gd name="connsiteX42" fmla="*/ 5357476 w 5699636"/>
                <a:gd name="connsiteY42" fmla="*/ 1062816 h 3920553"/>
                <a:gd name="connsiteX43" fmla="*/ 5353884 w 5699636"/>
                <a:gd name="connsiteY43" fmla="*/ 1003886 h 3920553"/>
                <a:gd name="connsiteX44" fmla="*/ 5348452 w 5699636"/>
                <a:gd name="connsiteY44" fmla="*/ 945141 h 3920553"/>
                <a:gd name="connsiteX45" fmla="*/ 5341730 w 5699636"/>
                <a:gd name="connsiteY45" fmla="*/ 886486 h 3920553"/>
                <a:gd name="connsiteX46" fmla="*/ 5333442 w 5699636"/>
                <a:gd name="connsiteY46" fmla="*/ 828017 h 3920553"/>
                <a:gd name="connsiteX47" fmla="*/ 5285194 w 5699636"/>
                <a:gd name="connsiteY47" fmla="*/ 596624 h 3920553"/>
                <a:gd name="connsiteX48" fmla="*/ 5122400 w 5699636"/>
                <a:gd name="connsiteY48" fmla="*/ 150414 h 3920553"/>
                <a:gd name="connsiteX49" fmla="*/ 5044359 w 5699636"/>
                <a:gd name="connsiteY49" fmla="*/ 0 h 3920553"/>
                <a:gd name="connsiteX50" fmla="*/ 5463111 w 5699636"/>
                <a:gd name="connsiteY50" fmla="*/ 0 h 3920553"/>
                <a:gd name="connsiteX51" fmla="*/ 5475681 w 5699636"/>
                <a:gd name="connsiteY51" fmla="*/ 25671 h 3920553"/>
                <a:gd name="connsiteX52" fmla="*/ 5684924 w 5699636"/>
                <a:gd name="connsiteY52" fmla="*/ 830307 h 3920553"/>
                <a:gd name="connsiteX53" fmla="*/ 5699636 w 5699636"/>
                <a:gd name="connsiteY53" fmla="*/ 1116940 h 3920553"/>
                <a:gd name="connsiteX54" fmla="*/ 5699636 w 5699636"/>
                <a:gd name="connsiteY54" fmla="*/ 1116977 h 3920553"/>
                <a:gd name="connsiteX55" fmla="*/ 5684923 w 5699636"/>
                <a:gd name="connsiteY55" fmla="*/ 1403610 h 3920553"/>
                <a:gd name="connsiteX56" fmla="*/ 2849819 w 5699636"/>
                <a:gd name="connsiteY56" fmla="*/ 3920553 h 3920553"/>
                <a:gd name="connsiteX57" fmla="*/ 0 w 5699636"/>
                <a:gd name="connsiteY57" fmla="*/ 1116958 h 3920553"/>
                <a:gd name="connsiteX58" fmla="*/ 223956 w 5699636"/>
                <a:gd name="connsiteY58" fmla="*/ 25671 h 3920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699636" h="3920553">
                  <a:moveTo>
                    <a:pt x="236526" y="0"/>
                  </a:moveTo>
                  <a:lnTo>
                    <a:pt x="639747" y="0"/>
                  </a:lnTo>
                  <a:lnTo>
                    <a:pt x="591602" y="108703"/>
                  </a:lnTo>
                  <a:cubicBezTo>
                    <a:pt x="533962" y="256028"/>
                    <a:pt x="488751" y="407957"/>
                    <a:pt x="459286" y="562740"/>
                  </a:cubicBezTo>
                  <a:cubicBezTo>
                    <a:pt x="429913" y="717524"/>
                    <a:pt x="414720" y="874701"/>
                    <a:pt x="413892" y="1032063"/>
                  </a:cubicBezTo>
                  <a:cubicBezTo>
                    <a:pt x="412695" y="1189424"/>
                    <a:pt x="425953" y="1346601"/>
                    <a:pt x="453025" y="1501385"/>
                  </a:cubicBezTo>
                  <a:cubicBezTo>
                    <a:pt x="479820" y="1656260"/>
                    <a:pt x="522636" y="1808373"/>
                    <a:pt x="578251" y="1955698"/>
                  </a:cubicBezTo>
                  <a:cubicBezTo>
                    <a:pt x="690403" y="2249979"/>
                    <a:pt x="857892" y="2525294"/>
                    <a:pt x="1074276" y="2759357"/>
                  </a:cubicBezTo>
                  <a:cubicBezTo>
                    <a:pt x="1290659" y="2993419"/>
                    <a:pt x="1553634" y="3185586"/>
                    <a:pt x="1843958" y="3325729"/>
                  </a:cubicBezTo>
                  <a:lnTo>
                    <a:pt x="1898743" y="3351419"/>
                  </a:lnTo>
                  <a:lnTo>
                    <a:pt x="1926183" y="3364309"/>
                  </a:lnTo>
                  <a:lnTo>
                    <a:pt x="1954267" y="3375727"/>
                  </a:lnTo>
                  <a:lnTo>
                    <a:pt x="2010435" y="3398655"/>
                  </a:lnTo>
                  <a:cubicBezTo>
                    <a:pt x="2029126" y="3406205"/>
                    <a:pt x="2047726" y="3414400"/>
                    <a:pt x="2066970" y="3420569"/>
                  </a:cubicBezTo>
                  <a:cubicBezTo>
                    <a:pt x="2105275" y="3433644"/>
                    <a:pt x="2143303" y="3447916"/>
                    <a:pt x="2181884" y="3460439"/>
                  </a:cubicBezTo>
                  <a:lnTo>
                    <a:pt x="2298915" y="3494600"/>
                  </a:lnTo>
                  <a:cubicBezTo>
                    <a:pt x="2456368" y="3535575"/>
                    <a:pt x="2618426" y="3562001"/>
                    <a:pt x="2782326" y="3572314"/>
                  </a:cubicBezTo>
                  <a:lnTo>
                    <a:pt x="2843833" y="3576274"/>
                  </a:lnTo>
                  <a:cubicBezTo>
                    <a:pt x="2863998" y="3576826"/>
                    <a:pt x="2883888" y="3576826"/>
                    <a:pt x="2903961" y="3577194"/>
                  </a:cubicBezTo>
                  <a:cubicBezTo>
                    <a:pt x="2923942" y="3577010"/>
                    <a:pt x="2943922" y="3575813"/>
                    <a:pt x="2963904" y="3575261"/>
                  </a:cubicBezTo>
                  <a:cubicBezTo>
                    <a:pt x="2983885" y="3574156"/>
                    <a:pt x="3003681" y="3571946"/>
                    <a:pt x="3023662" y="3570380"/>
                  </a:cubicBezTo>
                  <a:cubicBezTo>
                    <a:pt x="3043458" y="3568171"/>
                    <a:pt x="3063164" y="3565040"/>
                    <a:pt x="3083053" y="3562462"/>
                  </a:cubicBezTo>
                  <a:cubicBezTo>
                    <a:pt x="3102665" y="3558963"/>
                    <a:pt x="3122278" y="3555095"/>
                    <a:pt x="3141983" y="3551320"/>
                  </a:cubicBezTo>
                  <a:cubicBezTo>
                    <a:pt x="3161318" y="3546441"/>
                    <a:pt x="3180839" y="3541929"/>
                    <a:pt x="3200176" y="3536680"/>
                  </a:cubicBezTo>
                  <a:cubicBezTo>
                    <a:pt x="3219236" y="3530695"/>
                    <a:pt x="3238664" y="3525539"/>
                    <a:pt x="3257633" y="3518909"/>
                  </a:cubicBezTo>
                  <a:cubicBezTo>
                    <a:pt x="3333689" y="3493219"/>
                    <a:pt x="3407168" y="3458781"/>
                    <a:pt x="3477516" y="3418175"/>
                  </a:cubicBezTo>
                  <a:cubicBezTo>
                    <a:pt x="3547678" y="3377109"/>
                    <a:pt x="3615080" y="3330425"/>
                    <a:pt x="3678982" y="3278585"/>
                  </a:cubicBezTo>
                  <a:cubicBezTo>
                    <a:pt x="3743069" y="3226929"/>
                    <a:pt x="3804485" y="3171406"/>
                    <a:pt x="3863784" y="3113397"/>
                  </a:cubicBezTo>
                  <a:cubicBezTo>
                    <a:pt x="3893524" y="3084484"/>
                    <a:pt x="3922989" y="3055111"/>
                    <a:pt x="3951994" y="3025185"/>
                  </a:cubicBezTo>
                  <a:cubicBezTo>
                    <a:pt x="3980999" y="2995260"/>
                    <a:pt x="4009635" y="2964967"/>
                    <a:pt x="4038271" y="2934489"/>
                  </a:cubicBezTo>
                  <a:cubicBezTo>
                    <a:pt x="4095636" y="2873625"/>
                    <a:pt x="4152264" y="2811841"/>
                    <a:pt x="4209537" y="2750241"/>
                  </a:cubicBezTo>
                  <a:lnTo>
                    <a:pt x="4295998" y="2657978"/>
                  </a:lnTo>
                  <a:cubicBezTo>
                    <a:pt x="4325002" y="2627316"/>
                    <a:pt x="4354100" y="2596930"/>
                    <a:pt x="4385130" y="2566728"/>
                  </a:cubicBezTo>
                  <a:cubicBezTo>
                    <a:pt x="4507041" y="2445278"/>
                    <a:pt x="4653446" y="2345280"/>
                    <a:pt x="4802060" y="2262318"/>
                  </a:cubicBezTo>
                  <a:cubicBezTo>
                    <a:pt x="4875630" y="2219962"/>
                    <a:pt x="4948648" y="2180276"/>
                    <a:pt x="5011721" y="2133685"/>
                  </a:cubicBezTo>
                  <a:cubicBezTo>
                    <a:pt x="5075070" y="2087370"/>
                    <a:pt x="5128016" y="2033964"/>
                    <a:pt x="5169267" y="1971075"/>
                  </a:cubicBezTo>
                  <a:cubicBezTo>
                    <a:pt x="5211162" y="1908830"/>
                    <a:pt x="5242193" y="1838206"/>
                    <a:pt x="5267146" y="1764268"/>
                  </a:cubicBezTo>
                  <a:cubicBezTo>
                    <a:pt x="5292100" y="1690329"/>
                    <a:pt x="5310699" y="1612523"/>
                    <a:pt x="5325432" y="1534533"/>
                  </a:cubicBezTo>
                  <a:cubicBezTo>
                    <a:pt x="5328746" y="1514920"/>
                    <a:pt x="5332706" y="1495492"/>
                    <a:pt x="5335468" y="1475879"/>
                  </a:cubicBezTo>
                  <a:lnTo>
                    <a:pt x="5343939" y="1417133"/>
                  </a:lnTo>
                  <a:lnTo>
                    <a:pt x="5350293" y="1358203"/>
                  </a:lnTo>
                  <a:cubicBezTo>
                    <a:pt x="5352686" y="1338590"/>
                    <a:pt x="5353240" y="1318793"/>
                    <a:pt x="5354896" y="1299089"/>
                  </a:cubicBezTo>
                  <a:cubicBezTo>
                    <a:pt x="5360513" y="1220362"/>
                    <a:pt x="5360606" y="1141451"/>
                    <a:pt x="5357476" y="1062816"/>
                  </a:cubicBezTo>
                  <a:lnTo>
                    <a:pt x="5353884" y="1003886"/>
                  </a:lnTo>
                  <a:cubicBezTo>
                    <a:pt x="5352319" y="984274"/>
                    <a:pt x="5350200" y="964753"/>
                    <a:pt x="5348452" y="945141"/>
                  </a:cubicBezTo>
                  <a:cubicBezTo>
                    <a:pt x="5346886" y="925527"/>
                    <a:pt x="5343939" y="906007"/>
                    <a:pt x="5341730" y="886486"/>
                  </a:cubicBezTo>
                  <a:cubicBezTo>
                    <a:pt x="5339704" y="866874"/>
                    <a:pt x="5336481" y="847445"/>
                    <a:pt x="5333442" y="828017"/>
                  </a:cubicBezTo>
                  <a:cubicBezTo>
                    <a:pt x="5321104" y="750211"/>
                    <a:pt x="5304990" y="673050"/>
                    <a:pt x="5285194" y="596624"/>
                  </a:cubicBezTo>
                  <a:cubicBezTo>
                    <a:pt x="5244679" y="444051"/>
                    <a:pt x="5189985" y="294700"/>
                    <a:pt x="5122400" y="150414"/>
                  </a:cubicBezTo>
                  <a:lnTo>
                    <a:pt x="5044359" y="0"/>
                  </a:lnTo>
                  <a:lnTo>
                    <a:pt x="5463111" y="0"/>
                  </a:lnTo>
                  <a:lnTo>
                    <a:pt x="5475681" y="25671"/>
                  </a:lnTo>
                  <a:cubicBezTo>
                    <a:pt x="5583839" y="277235"/>
                    <a:pt x="5655735" y="547560"/>
                    <a:pt x="5684924" y="830307"/>
                  </a:cubicBezTo>
                  <a:lnTo>
                    <a:pt x="5699636" y="1116940"/>
                  </a:lnTo>
                  <a:lnTo>
                    <a:pt x="5699636" y="1116977"/>
                  </a:lnTo>
                  <a:lnTo>
                    <a:pt x="5684923" y="1403610"/>
                  </a:lnTo>
                  <a:cubicBezTo>
                    <a:pt x="5538982" y="2817342"/>
                    <a:pt x="4325342" y="3920553"/>
                    <a:pt x="2849819" y="3920553"/>
                  </a:cubicBezTo>
                  <a:cubicBezTo>
                    <a:pt x="1275927" y="3920553"/>
                    <a:pt x="0" y="2665344"/>
                    <a:pt x="0" y="1116958"/>
                  </a:cubicBezTo>
                  <a:cubicBezTo>
                    <a:pt x="0" y="729862"/>
                    <a:pt x="79746" y="361089"/>
                    <a:pt x="223956" y="25671"/>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10" name="TextBox 9">
            <a:extLst>
              <a:ext uri="{FF2B5EF4-FFF2-40B4-BE49-F238E27FC236}">
                <a16:creationId xmlns:a16="http://schemas.microsoft.com/office/drawing/2014/main" id="{39DB4256-8879-2548-96CA-09210F927847}"/>
              </a:ext>
            </a:extLst>
          </p:cNvPr>
          <p:cNvSpPr txBox="1"/>
          <p:nvPr/>
        </p:nvSpPr>
        <p:spPr>
          <a:xfrm>
            <a:off x="4092472" y="5922818"/>
            <a:ext cx="1787669" cy="523220"/>
          </a:xfrm>
          <a:prstGeom prst="rect">
            <a:avLst/>
          </a:prstGeom>
          <a:noFill/>
        </p:spPr>
        <p:txBody>
          <a:bodyPr wrap="none" rtlCol="0">
            <a:spAutoFit/>
          </a:bodyPr>
          <a:lstStyle/>
          <a:p>
            <a:r>
              <a:rPr lang="en-US" sz="2800"/>
              <a:t>Hepatitis B</a:t>
            </a:r>
          </a:p>
        </p:txBody>
      </p:sp>
      <p:sp>
        <p:nvSpPr>
          <p:cNvPr id="27" name="TextBox 26">
            <a:extLst>
              <a:ext uri="{FF2B5EF4-FFF2-40B4-BE49-F238E27FC236}">
                <a16:creationId xmlns:a16="http://schemas.microsoft.com/office/drawing/2014/main" id="{336C4B84-FDFE-6444-8A1B-B049567869E1}"/>
              </a:ext>
            </a:extLst>
          </p:cNvPr>
          <p:cNvSpPr txBox="1"/>
          <p:nvPr/>
        </p:nvSpPr>
        <p:spPr>
          <a:xfrm>
            <a:off x="4242854" y="176633"/>
            <a:ext cx="1643399" cy="523220"/>
          </a:xfrm>
          <a:prstGeom prst="rect">
            <a:avLst/>
          </a:prstGeom>
          <a:noFill/>
        </p:spPr>
        <p:txBody>
          <a:bodyPr wrap="none" rtlCol="0">
            <a:spAutoFit/>
          </a:bodyPr>
          <a:lstStyle/>
          <a:p>
            <a:r>
              <a:rPr lang="en-US" sz="2800"/>
              <a:t>Meningitis</a:t>
            </a:r>
          </a:p>
        </p:txBody>
      </p:sp>
    </p:spTree>
    <p:extLst>
      <p:ext uri="{BB962C8B-B14F-4D97-AF65-F5344CB8AC3E}">
        <p14:creationId xmlns:p14="http://schemas.microsoft.com/office/powerpoint/2010/main" val="265379751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0CA1D7-2F99-BC4A-8519-7202DE72D6C8}"/>
              </a:ext>
            </a:extLst>
          </p:cNvPr>
          <p:cNvSpPr>
            <a:spLocks noGrp="1"/>
          </p:cNvSpPr>
          <p:nvPr>
            <p:ph type="title"/>
          </p:nvPr>
        </p:nvSpPr>
        <p:spPr>
          <a:xfrm>
            <a:off x="838200" y="811161"/>
            <a:ext cx="3335594" cy="5403370"/>
          </a:xfrm>
        </p:spPr>
        <p:txBody>
          <a:bodyPr>
            <a:normAutofit/>
          </a:bodyPr>
          <a:lstStyle/>
          <a:p>
            <a:r>
              <a:rPr lang="en-US" sz="4100">
                <a:solidFill>
                  <a:srgbClr val="FFFFFF"/>
                </a:solidFill>
              </a:rPr>
              <a:t>Researchers often test one anomalous facial feature at a time</a:t>
            </a:r>
            <a:br>
              <a:rPr lang="en-US" sz="4100">
                <a:solidFill>
                  <a:srgbClr val="FFFFFF"/>
                </a:solidFill>
              </a:rPr>
            </a:br>
            <a:br>
              <a:rPr lang="en-US" sz="4100">
                <a:solidFill>
                  <a:srgbClr val="FFFFFF"/>
                </a:solidFill>
              </a:rPr>
            </a:br>
            <a:r>
              <a:rPr lang="en-US" sz="4100" b="1">
                <a:solidFill>
                  <a:schemeClr val="accent2"/>
                </a:solidFill>
              </a:rPr>
              <a:t>Feature</a:t>
            </a:r>
            <a:r>
              <a:rPr lang="en-US" sz="4100" b="1">
                <a:solidFill>
                  <a:srgbClr val="FFFFFF"/>
                </a:solidFill>
              </a:rPr>
              <a:t> present vs. absent</a:t>
            </a:r>
          </a:p>
        </p:txBody>
      </p:sp>
      <p:graphicFrame>
        <p:nvGraphicFramePr>
          <p:cNvPr id="5" name="Content Placeholder 2">
            <a:extLst>
              <a:ext uri="{FF2B5EF4-FFF2-40B4-BE49-F238E27FC236}">
                <a16:creationId xmlns:a16="http://schemas.microsoft.com/office/drawing/2014/main" id="{6432A105-6961-4D20-BFAF-E272B6D49A00}"/>
              </a:ext>
            </a:extLst>
          </p:cNvPr>
          <p:cNvGraphicFramePr>
            <a:graphicFrameLocks noGrp="1"/>
          </p:cNvGraphicFramePr>
          <p:nvPr>
            <p:ph idx="1"/>
          </p:nvPr>
        </p:nvGraphicFramePr>
        <p:xfrm>
          <a:off x="5459413" y="642938"/>
          <a:ext cx="6089650" cy="55721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27520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graphicEl>
                                              <a:dgm id="{995C2943-6848-D241-844F-3BDAC2649511}"/>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graphicEl>
                                              <a:dgm id="{D9D02D09-FA32-7147-80D5-4C73DEABD267}"/>
                                            </p:graphic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graphicEl>
                                              <a:dgm id="{56ED06DA-2390-1B42-AE60-3489294DBBF1}"/>
                                            </p:graphic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graphicEl>
                                              <a:dgm id="{D04C3EBA-3208-2847-90EC-2918C37D653C}"/>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graphicEl>
                                              <a:dgm id="{3518B5E9-6A84-C34F-9BBD-CF0297F24969}"/>
                                            </p:graphic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graphicEl>
                                              <a:dgm id="{9ABB0AF7-9302-464F-AF50-48F70DF1C22C}"/>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uiExpand="1">
        <p:bldSub>
          <a:bldDgm bld="lvlOne"/>
        </p:bldSub>
      </p:bldGraphic>
    </p:bld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232097-E4F3-6C45-A288-524D72A2C2C8}"/>
              </a:ext>
            </a:extLst>
          </p:cNvPr>
          <p:cNvSpPr>
            <a:spLocks noGrp="1"/>
          </p:cNvSpPr>
          <p:nvPr>
            <p:ph type="title"/>
          </p:nvPr>
        </p:nvSpPr>
        <p:spPr>
          <a:xfrm>
            <a:off x="642996" y="4571216"/>
            <a:ext cx="10906008" cy="1115415"/>
          </a:xfrm>
        </p:spPr>
        <p:txBody>
          <a:bodyPr vert="horz" lIns="91440" tIns="45720" rIns="91440" bIns="45720" rtlCol="0" anchor="b">
            <a:normAutofit/>
          </a:bodyPr>
          <a:lstStyle/>
          <a:p>
            <a:pPr algn="ctr"/>
            <a:r>
              <a:rPr lang="en-US" sz="3300"/>
              <a:t>People may mentally represent threats with different cues than those they react to (and vice versa)</a:t>
            </a:r>
          </a:p>
        </p:txBody>
      </p:sp>
      <p:pic>
        <p:nvPicPr>
          <p:cNvPr id="6" name="Graphic 5" descr="Siren">
            <a:extLst>
              <a:ext uri="{FF2B5EF4-FFF2-40B4-BE49-F238E27FC236}">
                <a16:creationId xmlns:a16="http://schemas.microsoft.com/office/drawing/2014/main" id="{7CA5279C-E09A-1E4F-B5D5-FD013657F69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81946" y="599476"/>
            <a:ext cx="3529109" cy="3529109"/>
          </a:xfrm>
          <a:prstGeom prst="rect">
            <a:avLst/>
          </a:prstGeom>
        </p:spPr>
      </p:pic>
      <p:pic>
        <p:nvPicPr>
          <p:cNvPr id="4" name="Graphic 3" descr="Transfer">
            <a:extLst>
              <a:ext uri="{FF2B5EF4-FFF2-40B4-BE49-F238E27FC236}">
                <a16:creationId xmlns:a16="http://schemas.microsoft.com/office/drawing/2014/main" id="{C045F62D-0027-5543-A795-40D48096E68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332788" y="600819"/>
            <a:ext cx="3526424" cy="3526424"/>
          </a:xfrm>
          <a:prstGeom prst="rect">
            <a:avLst/>
          </a:prstGeom>
        </p:spPr>
      </p:pic>
      <p:pic>
        <p:nvPicPr>
          <p:cNvPr id="8" name="Graphic 7" descr="Thought bubble">
            <a:extLst>
              <a:ext uri="{FF2B5EF4-FFF2-40B4-BE49-F238E27FC236}">
                <a16:creationId xmlns:a16="http://schemas.microsoft.com/office/drawing/2014/main" id="{FBC601EE-E23F-354E-B58F-07230AB1F0E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153400" y="587047"/>
            <a:ext cx="3553968" cy="3553968"/>
          </a:xfrm>
          <a:prstGeom prst="rect">
            <a:avLst/>
          </a:prstGeom>
        </p:spPr>
      </p:pic>
      <p:cxnSp>
        <p:nvCxnSpPr>
          <p:cNvPr id="13" name="Straight Connector 12">
            <a:extLst>
              <a:ext uri="{FF2B5EF4-FFF2-40B4-BE49-F238E27FC236}">
                <a16:creationId xmlns:a16="http://schemas.microsoft.com/office/drawing/2014/main" id="{8F880EF2-DF79-4D9D-8F11-E91D48C7974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524000" y="5778706"/>
            <a:ext cx="91440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798747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6D2EBF-BB87-C441-B9C9-E17BC7A42BA8}"/>
              </a:ext>
            </a:extLst>
          </p:cNvPr>
          <p:cNvSpPr>
            <a:spLocks noGrp="1"/>
          </p:cNvSpPr>
          <p:nvPr>
            <p:ph type="title"/>
          </p:nvPr>
        </p:nvSpPr>
        <p:spPr>
          <a:xfrm>
            <a:off x="960100" y="978102"/>
            <a:ext cx="10588434" cy="1062644"/>
          </a:xfrm>
        </p:spPr>
        <p:txBody>
          <a:bodyPr anchor="b">
            <a:normAutofit/>
          </a:bodyPr>
          <a:lstStyle/>
          <a:p>
            <a:r>
              <a:rPr lang="en-US" sz="3400"/>
              <a:t>People rate younger faces more trustworthy than older faces </a:t>
            </a:r>
            <a:r>
              <a:rPr lang="en-US" sz="3400" err="1">
                <a:solidFill>
                  <a:schemeClr val="accent4"/>
                </a:solidFill>
              </a:rPr>
              <a:t>Zebrowitz</a:t>
            </a:r>
            <a:r>
              <a:rPr lang="en-US" sz="3400">
                <a:solidFill>
                  <a:schemeClr val="accent4"/>
                </a:solidFill>
              </a:rPr>
              <a:t> &amp; Franklin Jr, 2014</a:t>
            </a:r>
          </a:p>
        </p:txBody>
      </p:sp>
      <p:cxnSp>
        <p:nvCxnSpPr>
          <p:cNvPr id="10" name="Straight Connector 9">
            <a:extLst>
              <a:ext uri="{FF2B5EF4-FFF2-40B4-BE49-F238E27FC236}">
                <a16:creationId xmlns:a16="http://schemas.microsoft.com/office/drawing/2014/main" id="{39B7FDC9-F0CE-43A7-9F2A-83DD09DC345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47624" y="2265037"/>
            <a:ext cx="10125012" cy="0"/>
          </a:xfrm>
          <a:prstGeom prst="line">
            <a:avLst/>
          </a:prstGeom>
          <a:ln w="158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5" name="Graphic 4" descr="Baby">
            <a:extLst>
              <a:ext uri="{FF2B5EF4-FFF2-40B4-BE49-F238E27FC236}">
                <a16:creationId xmlns:a16="http://schemas.microsoft.com/office/drawing/2014/main" id="{70B4DE99-E898-9541-AA87-E95DE77B7FC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33206" y="2811104"/>
            <a:ext cx="2928114" cy="2928114"/>
          </a:xfrm>
          <a:prstGeom prst="rect">
            <a:avLst/>
          </a:prstGeom>
        </p:spPr>
      </p:pic>
      <p:sp>
        <p:nvSpPr>
          <p:cNvPr id="3" name="Content Placeholder 2">
            <a:extLst>
              <a:ext uri="{FF2B5EF4-FFF2-40B4-BE49-F238E27FC236}">
                <a16:creationId xmlns:a16="http://schemas.microsoft.com/office/drawing/2014/main" id="{F836C833-1C96-F740-826F-41CD87A8F8CA}"/>
              </a:ext>
            </a:extLst>
          </p:cNvPr>
          <p:cNvSpPr>
            <a:spLocks noGrp="1"/>
          </p:cNvSpPr>
          <p:nvPr>
            <p:ph idx="1"/>
          </p:nvPr>
        </p:nvSpPr>
        <p:spPr>
          <a:xfrm>
            <a:off x="4955354" y="2682433"/>
            <a:ext cx="6282169" cy="3215749"/>
          </a:xfrm>
        </p:spPr>
        <p:txBody>
          <a:bodyPr>
            <a:normAutofit/>
          </a:bodyPr>
          <a:lstStyle/>
          <a:p>
            <a:pPr marL="0" indent="0">
              <a:buNone/>
            </a:pPr>
            <a:r>
              <a:rPr lang="en-US" sz="3600" dirty="0"/>
              <a:t>But do you think of trustworthy people as young?</a:t>
            </a:r>
          </a:p>
        </p:txBody>
      </p:sp>
    </p:spTree>
    <p:extLst>
      <p:ext uri="{BB962C8B-B14F-4D97-AF65-F5344CB8AC3E}">
        <p14:creationId xmlns:p14="http://schemas.microsoft.com/office/powerpoint/2010/main" val="347140803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E1F1DB-0164-C044-929D-325E036C9F91}"/>
              </a:ext>
            </a:extLst>
          </p:cNvPr>
          <p:cNvSpPr>
            <a:spLocks noGrp="1"/>
          </p:cNvSpPr>
          <p:nvPr>
            <p:ph type="title"/>
          </p:nvPr>
        </p:nvSpPr>
        <p:spPr/>
        <p:txBody>
          <a:bodyPr/>
          <a:lstStyle/>
          <a:p>
            <a:r>
              <a:rPr lang="en-US"/>
              <a:t>Our Expectations</a:t>
            </a:r>
          </a:p>
        </p:txBody>
      </p:sp>
      <p:graphicFrame>
        <p:nvGraphicFramePr>
          <p:cNvPr id="5" name="Content Placeholder 2">
            <a:extLst>
              <a:ext uri="{FF2B5EF4-FFF2-40B4-BE49-F238E27FC236}">
                <a16:creationId xmlns:a16="http://schemas.microsoft.com/office/drawing/2014/main" id="{AAF0B146-E9F9-492D-8FF5-FDD1FD952B2D}"/>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981560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1">
            <a:extLst>
              <a:ext uri="{FF2B5EF4-FFF2-40B4-BE49-F238E27FC236}">
                <a16:creationId xmlns:a16="http://schemas.microsoft.com/office/drawing/2014/main" id="{1ED8053C-AF28-403A-90F2-67A100EDEC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13">
            <a:extLst>
              <a:ext uri="{FF2B5EF4-FFF2-40B4-BE49-F238E27FC236}">
                <a16:creationId xmlns:a16="http://schemas.microsoft.com/office/drawing/2014/main" id="{10BCDCE7-03A4-438B-9B4A-0F5E37C4C1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2677" y="456020"/>
            <a:ext cx="6737282" cy="6032228"/>
          </a:xfrm>
          <a:custGeom>
            <a:avLst/>
            <a:gdLst>
              <a:gd name="connsiteX0" fmla="*/ 3069307 w 6737282"/>
              <a:gd name="connsiteY0" fmla="*/ 4550727 h 6032228"/>
              <a:gd name="connsiteX1" fmla="*/ 3741218 w 6737282"/>
              <a:gd name="connsiteY1" fmla="*/ 4550727 h 6032228"/>
              <a:gd name="connsiteX2" fmla="*/ 3772850 w 6737282"/>
              <a:gd name="connsiteY2" fmla="*/ 4554928 h 6032228"/>
              <a:gd name="connsiteX3" fmla="*/ 3794605 w 6737282"/>
              <a:gd name="connsiteY3" fmla="*/ 4564050 h 6032228"/>
              <a:gd name="connsiteX4" fmla="*/ 3781310 w 6737282"/>
              <a:gd name="connsiteY4" fmla="*/ 4587045 h 6032228"/>
              <a:gd name="connsiteX5" fmla="*/ 3310252 w 6737282"/>
              <a:gd name="connsiteY5" fmla="*/ 5401750 h 6032228"/>
              <a:gd name="connsiteX6" fmla="*/ 3029607 w 6737282"/>
              <a:gd name="connsiteY6" fmla="*/ 5564857 h 6032228"/>
              <a:gd name="connsiteX7" fmla="*/ 2804017 w 6737282"/>
              <a:gd name="connsiteY7" fmla="*/ 5564857 h 6032228"/>
              <a:gd name="connsiteX8" fmla="*/ 2777701 w 6737282"/>
              <a:gd name="connsiteY8" fmla="*/ 5564857 h 6032228"/>
              <a:gd name="connsiteX9" fmla="*/ 2752589 w 6737282"/>
              <a:gd name="connsiteY9" fmla="*/ 5521614 h 6032228"/>
              <a:gd name="connsiteX10" fmla="*/ 2629590 w 6737282"/>
              <a:gd name="connsiteY10" fmla="*/ 5309799 h 6032228"/>
              <a:gd name="connsiteX11" fmla="*/ 2629590 w 6737282"/>
              <a:gd name="connsiteY11" fmla="*/ 5191240 h 6032228"/>
              <a:gd name="connsiteX12" fmla="*/ 2966272 w 6737282"/>
              <a:gd name="connsiteY12" fmla="*/ 4611452 h 6032228"/>
              <a:gd name="connsiteX13" fmla="*/ 3069307 w 6737282"/>
              <a:gd name="connsiteY13" fmla="*/ 4550727 h 6032228"/>
              <a:gd name="connsiteX14" fmla="*/ 1224899 w 6737282"/>
              <a:gd name="connsiteY14" fmla="*/ 1805663 h 6032228"/>
              <a:gd name="connsiteX15" fmla="*/ 3029607 w 6737282"/>
              <a:gd name="connsiteY15" fmla="*/ 1805663 h 6032228"/>
              <a:gd name="connsiteX16" fmla="*/ 3310252 w 6737282"/>
              <a:gd name="connsiteY16" fmla="*/ 1968768 h 6032228"/>
              <a:gd name="connsiteX17" fmla="*/ 4210657 w 6737282"/>
              <a:gd name="connsiteY17" fmla="*/ 3526038 h 6032228"/>
              <a:gd name="connsiteX18" fmla="*/ 4210657 w 6737282"/>
              <a:gd name="connsiteY18" fmla="*/ 3844482 h 6032228"/>
              <a:gd name="connsiteX19" fmla="*/ 3876331 w 6737282"/>
              <a:gd name="connsiteY19" fmla="*/ 4422707 h 6032228"/>
              <a:gd name="connsiteX20" fmla="*/ 3848154 w 6737282"/>
              <a:gd name="connsiteY20" fmla="*/ 4471437 h 6032228"/>
              <a:gd name="connsiteX21" fmla="*/ 3849146 w 6737282"/>
              <a:gd name="connsiteY21" fmla="*/ 4471853 h 6032228"/>
              <a:gd name="connsiteX22" fmla="*/ 3898870 w 6737282"/>
              <a:gd name="connsiteY22" fmla="*/ 4522003 h 6032228"/>
              <a:gd name="connsiteX23" fmla="*/ 4277006 w 6737282"/>
              <a:gd name="connsiteY23" fmla="*/ 5175999 h 6032228"/>
              <a:gd name="connsiteX24" fmla="*/ 4277006 w 6737282"/>
              <a:gd name="connsiteY24" fmla="*/ 5309735 h 6032228"/>
              <a:gd name="connsiteX25" fmla="*/ 3898870 w 6737282"/>
              <a:gd name="connsiteY25" fmla="*/ 5963729 h 6032228"/>
              <a:gd name="connsiteX26" fmla="*/ 3781007 w 6737282"/>
              <a:gd name="connsiteY26" fmla="*/ 6032228 h 6032228"/>
              <a:gd name="connsiteX27" fmla="*/ 3023096 w 6737282"/>
              <a:gd name="connsiteY27" fmla="*/ 6032228 h 6032228"/>
              <a:gd name="connsiteX28" fmla="*/ 2906872 w 6737282"/>
              <a:gd name="connsiteY28" fmla="*/ 5963729 h 6032228"/>
              <a:gd name="connsiteX29" fmla="*/ 2703170 w 6737282"/>
              <a:gd name="connsiteY29" fmla="*/ 5612942 h 6032228"/>
              <a:gd name="connsiteX30" fmla="*/ 2680159 w 6737282"/>
              <a:gd name="connsiteY30" fmla="*/ 5573313 h 6032228"/>
              <a:gd name="connsiteX31" fmla="*/ 2698265 w 6737282"/>
              <a:gd name="connsiteY31" fmla="*/ 5573313 h 6032228"/>
              <a:gd name="connsiteX32" fmla="*/ 2783846 w 6737282"/>
              <a:gd name="connsiteY32" fmla="*/ 5573313 h 6032228"/>
              <a:gd name="connsiteX33" fmla="*/ 2821023 w 6737282"/>
              <a:gd name="connsiteY33" fmla="*/ 5637336 h 6032228"/>
              <a:gd name="connsiteX34" fmla="*/ 2963060 w 6737282"/>
              <a:gd name="connsiteY34" fmla="*/ 5881934 h 6032228"/>
              <a:gd name="connsiteX35" fmla="*/ 3066097 w 6737282"/>
              <a:gd name="connsiteY35" fmla="*/ 5942660 h 6032228"/>
              <a:gd name="connsiteX36" fmla="*/ 3738008 w 6737282"/>
              <a:gd name="connsiteY36" fmla="*/ 5942660 h 6032228"/>
              <a:gd name="connsiteX37" fmla="*/ 3842494 w 6737282"/>
              <a:gd name="connsiteY37" fmla="*/ 5881934 h 6032228"/>
              <a:gd name="connsiteX38" fmla="*/ 4177724 w 6737282"/>
              <a:gd name="connsiteY38" fmla="*/ 5302148 h 6032228"/>
              <a:gd name="connsiteX39" fmla="*/ 4177724 w 6737282"/>
              <a:gd name="connsiteY39" fmla="*/ 5183586 h 6032228"/>
              <a:gd name="connsiteX40" fmla="*/ 3842494 w 6737282"/>
              <a:gd name="connsiteY40" fmla="*/ 4603800 h 6032228"/>
              <a:gd name="connsiteX41" fmla="*/ 3798414 w 6737282"/>
              <a:gd name="connsiteY41" fmla="*/ 4559340 h 6032228"/>
              <a:gd name="connsiteX42" fmla="*/ 3793313 w 6737282"/>
              <a:gd name="connsiteY42" fmla="*/ 4557203 h 6032228"/>
              <a:gd name="connsiteX43" fmla="*/ 3820657 w 6737282"/>
              <a:gd name="connsiteY43" fmla="*/ 4509913 h 6032228"/>
              <a:gd name="connsiteX44" fmla="*/ 3840991 w 6737282"/>
              <a:gd name="connsiteY44" fmla="*/ 4474742 h 6032228"/>
              <a:gd name="connsiteX45" fmla="*/ 3819900 w 6737282"/>
              <a:gd name="connsiteY45" fmla="*/ 4465898 h 6032228"/>
              <a:gd name="connsiteX46" fmla="*/ 3784219 w 6737282"/>
              <a:gd name="connsiteY46" fmla="*/ 4461158 h 6032228"/>
              <a:gd name="connsiteX47" fmla="*/ 3026307 w 6737282"/>
              <a:gd name="connsiteY47" fmla="*/ 4461158 h 6032228"/>
              <a:gd name="connsiteX48" fmla="*/ 2910084 w 6737282"/>
              <a:gd name="connsiteY48" fmla="*/ 4529655 h 6032228"/>
              <a:gd name="connsiteX49" fmla="*/ 2530310 w 6737282"/>
              <a:gd name="connsiteY49" fmla="*/ 5183651 h 6032228"/>
              <a:gd name="connsiteX50" fmla="*/ 2530310 w 6737282"/>
              <a:gd name="connsiteY50" fmla="*/ 5317387 h 6032228"/>
              <a:gd name="connsiteX51" fmla="*/ 2655664 w 6737282"/>
              <a:gd name="connsiteY51" fmla="*/ 5533256 h 6032228"/>
              <a:gd name="connsiteX52" fmla="*/ 2674015 w 6737282"/>
              <a:gd name="connsiteY52" fmla="*/ 5564857 h 6032228"/>
              <a:gd name="connsiteX53" fmla="*/ 2589005 w 6737282"/>
              <a:gd name="connsiteY53" fmla="*/ 5564857 h 6032228"/>
              <a:gd name="connsiteX54" fmla="*/ 1224899 w 6737282"/>
              <a:gd name="connsiteY54" fmla="*/ 5564857 h 6032228"/>
              <a:gd name="connsiteX55" fmla="*/ 948151 w 6737282"/>
              <a:gd name="connsiteY55" fmla="*/ 5401750 h 6032228"/>
              <a:gd name="connsiteX56" fmla="*/ 43851 w 6737282"/>
              <a:gd name="connsiteY56" fmla="*/ 3844482 h 6032228"/>
              <a:gd name="connsiteX57" fmla="*/ 43851 w 6737282"/>
              <a:gd name="connsiteY57" fmla="*/ 3526038 h 6032228"/>
              <a:gd name="connsiteX58" fmla="*/ 948151 w 6737282"/>
              <a:gd name="connsiteY58" fmla="*/ 1968768 h 6032228"/>
              <a:gd name="connsiteX59" fmla="*/ 1224899 w 6737282"/>
              <a:gd name="connsiteY59" fmla="*/ 1805663 h 6032228"/>
              <a:gd name="connsiteX60" fmla="*/ 4371720 w 6737282"/>
              <a:gd name="connsiteY60" fmla="*/ 257854 h 6032228"/>
              <a:gd name="connsiteX61" fmla="*/ 5796146 w 6737282"/>
              <a:gd name="connsiteY61" fmla="*/ 257854 h 6032228"/>
              <a:gd name="connsiteX62" fmla="*/ 5999634 w 6737282"/>
              <a:gd name="connsiteY62" fmla="*/ 374270 h 6032228"/>
              <a:gd name="connsiteX63" fmla="*/ 6711846 w 6737282"/>
              <a:gd name="connsiteY63" fmla="*/ 1628971 h 6032228"/>
              <a:gd name="connsiteX64" fmla="*/ 6711846 w 6737282"/>
              <a:gd name="connsiteY64" fmla="*/ 1870427 h 6032228"/>
              <a:gd name="connsiteX65" fmla="*/ 5999634 w 6737282"/>
              <a:gd name="connsiteY65" fmla="*/ 3125126 h 6032228"/>
              <a:gd name="connsiteX66" fmla="*/ 5796146 w 6737282"/>
              <a:gd name="connsiteY66" fmla="*/ 3241542 h 6032228"/>
              <a:gd name="connsiteX67" fmla="*/ 4371720 w 6737282"/>
              <a:gd name="connsiteY67" fmla="*/ 3241542 h 6032228"/>
              <a:gd name="connsiteX68" fmla="*/ 4168233 w 6737282"/>
              <a:gd name="connsiteY68" fmla="*/ 3125126 h 6032228"/>
              <a:gd name="connsiteX69" fmla="*/ 3456020 w 6737282"/>
              <a:gd name="connsiteY69" fmla="*/ 1870427 h 6032228"/>
              <a:gd name="connsiteX70" fmla="*/ 3456020 w 6737282"/>
              <a:gd name="connsiteY70" fmla="*/ 1628971 h 6032228"/>
              <a:gd name="connsiteX71" fmla="*/ 4168233 w 6737282"/>
              <a:gd name="connsiteY71" fmla="*/ 374270 h 6032228"/>
              <a:gd name="connsiteX72" fmla="*/ 4371720 w 6737282"/>
              <a:gd name="connsiteY72" fmla="*/ 257854 h 6032228"/>
              <a:gd name="connsiteX73" fmla="*/ 2350132 w 6737282"/>
              <a:gd name="connsiteY73" fmla="*/ 0 h 6032228"/>
              <a:gd name="connsiteX74" fmla="*/ 3150522 w 6737282"/>
              <a:gd name="connsiteY74" fmla="*/ 0 h 6032228"/>
              <a:gd name="connsiteX75" fmla="*/ 3264863 w 6737282"/>
              <a:gd name="connsiteY75" fmla="*/ 65415 h 6032228"/>
              <a:gd name="connsiteX76" fmla="*/ 3665057 w 6737282"/>
              <a:gd name="connsiteY76" fmla="*/ 770436 h 6032228"/>
              <a:gd name="connsiteX77" fmla="*/ 3665057 w 6737282"/>
              <a:gd name="connsiteY77" fmla="*/ 906111 h 6032228"/>
              <a:gd name="connsiteX78" fmla="*/ 3264863 w 6737282"/>
              <a:gd name="connsiteY78" fmla="*/ 1611131 h 6032228"/>
              <a:gd name="connsiteX79" fmla="*/ 3150522 w 6737282"/>
              <a:gd name="connsiteY79" fmla="*/ 1676547 h 6032228"/>
              <a:gd name="connsiteX80" fmla="*/ 2350132 w 6737282"/>
              <a:gd name="connsiteY80" fmla="*/ 1676547 h 6032228"/>
              <a:gd name="connsiteX81" fmla="*/ 2235791 w 6737282"/>
              <a:gd name="connsiteY81" fmla="*/ 1611131 h 6032228"/>
              <a:gd name="connsiteX82" fmla="*/ 1835596 w 6737282"/>
              <a:gd name="connsiteY82" fmla="*/ 906111 h 6032228"/>
              <a:gd name="connsiteX83" fmla="*/ 1835596 w 6737282"/>
              <a:gd name="connsiteY83" fmla="*/ 770436 h 6032228"/>
              <a:gd name="connsiteX84" fmla="*/ 2235791 w 6737282"/>
              <a:gd name="connsiteY84" fmla="*/ 65415 h 6032228"/>
              <a:gd name="connsiteX85" fmla="*/ 2350132 w 6737282"/>
              <a:gd name="connsiteY85" fmla="*/ 0 h 6032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6737282" h="6032228">
                <a:moveTo>
                  <a:pt x="3069307" y="4550727"/>
                </a:moveTo>
                <a:cubicBezTo>
                  <a:pt x="3069307" y="4550727"/>
                  <a:pt x="3069307" y="4550727"/>
                  <a:pt x="3741218" y="4550727"/>
                </a:cubicBezTo>
                <a:cubicBezTo>
                  <a:pt x="3752102" y="4550727"/>
                  <a:pt x="3762715" y="4552172"/>
                  <a:pt x="3772850" y="4554928"/>
                </a:cubicBezTo>
                <a:lnTo>
                  <a:pt x="3794605" y="4564050"/>
                </a:lnTo>
                <a:lnTo>
                  <a:pt x="3781310" y="4587045"/>
                </a:lnTo>
                <a:cubicBezTo>
                  <a:pt x="3661093" y="4794962"/>
                  <a:pt x="3507216" y="5061097"/>
                  <a:pt x="3310252" y="5401750"/>
                </a:cubicBezTo>
                <a:cubicBezTo>
                  <a:pt x="3251786" y="5502720"/>
                  <a:pt x="3146542" y="5564857"/>
                  <a:pt x="3029607" y="5564857"/>
                </a:cubicBezTo>
                <a:cubicBezTo>
                  <a:pt x="3029607" y="5564857"/>
                  <a:pt x="3029607" y="5564857"/>
                  <a:pt x="2804017" y="5564857"/>
                </a:cubicBezTo>
                <a:lnTo>
                  <a:pt x="2777701" y="5564857"/>
                </a:lnTo>
                <a:lnTo>
                  <a:pt x="2752589" y="5521614"/>
                </a:lnTo>
                <a:cubicBezTo>
                  <a:pt x="2717623" y="5461398"/>
                  <a:pt x="2676936" y="5391332"/>
                  <a:pt x="2629590" y="5309799"/>
                </a:cubicBezTo>
                <a:cubicBezTo>
                  <a:pt x="2607824" y="5273652"/>
                  <a:pt x="2607824" y="5227386"/>
                  <a:pt x="2629590" y="5191240"/>
                </a:cubicBezTo>
                <a:cubicBezTo>
                  <a:pt x="2629590" y="5191240"/>
                  <a:pt x="2629590" y="5191240"/>
                  <a:pt x="2966272" y="4611452"/>
                </a:cubicBezTo>
                <a:cubicBezTo>
                  <a:pt x="2986590" y="4573861"/>
                  <a:pt x="3027221" y="4550727"/>
                  <a:pt x="3069307" y="4550727"/>
                </a:cubicBezTo>
                <a:close/>
                <a:moveTo>
                  <a:pt x="1224899" y="1805663"/>
                </a:moveTo>
                <a:cubicBezTo>
                  <a:pt x="1224899" y="1805663"/>
                  <a:pt x="1224899" y="1805663"/>
                  <a:pt x="3029607" y="1805663"/>
                </a:cubicBezTo>
                <a:cubicBezTo>
                  <a:pt x="3146542" y="1805663"/>
                  <a:pt x="3251786" y="1867798"/>
                  <a:pt x="3310252" y="1968768"/>
                </a:cubicBezTo>
                <a:cubicBezTo>
                  <a:pt x="3310252" y="1968768"/>
                  <a:pt x="3310252" y="1968768"/>
                  <a:pt x="4210657" y="3526038"/>
                </a:cubicBezTo>
                <a:cubicBezTo>
                  <a:pt x="4269126" y="3623125"/>
                  <a:pt x="4269126" y="3747395"/>
                  <a:pt x="4210657" y="3844482"/>
                </a:cubicBezTo>
                <a:cubicBezTo>
                  <a:pt x="4210657" y="3844482"/>
                  <a:pt x="4210657" y="3844482"/>
                  <a:pt x="3876331" y="4422707"/>
                </a:cubicBezTo>
                <a:lnTo>
                  <a:pt x="3848154" y="4471437"/>
                </a:lnTo>
                <a:lnTo>
                  <a:pt x="3849146" y="4471853"/>
                </a:lnTo>
                <a:cubicBezTo>
                  <a:pt x="3869404" y="4483677"/>
                  <a:pt x="3886591" y="4500801"/>
                  <a:pt x="3898870" y="4522003"/>
                </a:cubicBezTo>
                <a:cubicBezTo>
                  <a:pt x="3898870" y="4522003"/>
                  <a:pt x="3898870" y="4522003"/>
                  <a:pt x="4277006" y="5175999"/>
                </a:cubicBezTo>
                <a:cubicBezTo>
                  <a:pt x="4301561" y="5216772"/>
                  <a:pt x="4301561" y="5268961"/>
                  <a:pt x="4277006" y="5309735"/>
                </a:cubicBezTo>
                <a:cubicBezTo>
                  <a:pt x="4277006" y="5309735"/>
                  <a:pt x="4277006" y="5309735"/>
                  <a:pt x="3898870" y="5963729"/>
                </a:cubicBezTo>
                <a:cubicBezTo>
                  <a:pt x="3874314" y="6006133"/>
                  <a:pt x="3830116" y="6032228"/>
                  <a:pt x="3781007" y="6032228"/>
                </a:cubicBezTo>
                <a:cubicBezTo>
                  <a:pt x="3781007" y="6032228"/>
                  <a:pt x="3781007" y="6032228"/>
                  <a:pt x="3023096" y="6032228"/>
                </a:cubicBezTo>
                <a:cubicBezTo>
                  <a:pt x="2975623" y="6032228"/>
                  <a:pt x="2929790" y="6006133"/>
                  <a:pt x="2906872" y="5963729"/>
                </a:cubicBezTo>
                <a:cubicBezTo>
                  <a:pt x="2906872" y="5963729"/>
                  <a:pt x="2906872" y="5963729"/>
                  <a:pt x="2703170" y="5612942"/>
                </a:cubicBezTo>
                <a:lnTo>
                  <a:pt x="2680159" y="5573313"/>
                </a:lnTo>
                <a:lnTo>
                  <a:pt x="2698265" y="5573313"/>
                </a:lnTo>
                <a:lnTo>
                  <a:pt x="2783846" y="5573313"/>
                </a:lnTo>
                <a:lnTo>
                  <a:pt x="2821023" y="5637336"/>
                </a:lnTo>
                <a:cubicBezTo>
                  <a:pt x="2963060" y="5881934"/>
                  <a:pt x="2963060" y="5881934"/>
                  <a:pt x="2963060" y="5881934"/>
                </a:cubicBezTo>
                <a:cubicBezTo>
                  <a:pt x="2983378" y="5919525"/>
                  <a:pt x="3024012" y="5942660"/>
                  <a:pt x="3066097" y="5942660"/>
                </a:cubicBezTo>
                <a:cubicBezTo>
                  <a:pt x="3738008" y="5942660"/>
                  <a:pt x="3738008" y="5942660"/>
                  <a:pt x="3738008" y="5942660"/>
                </a:cubicBezTo>
                <a:cubicBezTo>
                  <a:pt x="3781543" y="5942660"/>
                  <a:pt x="3820726" y="5919525"/>
                  <a:pt x="3842494" y="5881934"/>
                </a:cubicBezTo>
                <a:cubicBezTo>
                  <a:pt x="4177724" y="5302148"/>
                  <a:pt x="4177724" y="5302148"/>
                  <a:pt x="4177724" y="5302148"/>
                </a:cubicBezTo>
                <a:cubicBezTo>
                  <a:pt x="4199492" y="5266000"/>
                  <a:pt x="4199492" y="5219733"/>
                  <a:pt x="4177724" y="5183586"/>
                </a:cubicBezTo>
                <a:cubicBezTo>
                  <a:pt x="3842494" y="4603800"/>
                  <a:pt x="3842494" y="4603800"/>
                  <a:pt x="3842494" y="4603800"/>
                </a:cubicBezTo>
                <a:cubicBezTo>
                  <a:pt x="3831610" y="4585003"/>
                  <a:pt x="3816372" y="4569821"/>
                  <a:pt x="3798414" y="4559340"/>
                </a:cubicBezTo>
                <a:lnTo>
                  <a:pt x="3793313" y="4557203"/>
                </a:lnTo>
                <a:lnTo>
                  <a:pt x="3820657" y="4509913"/>
                </a:lnTo>
                <a:lnTo>
                  <a:pt x="3840991" y="4474742"/>
                </a:lnTo>
                <a:lnTo>
                  <a:pt x="3819900" y="4465898"/>
                </a:lnTo>
                <a:cubicBezTo>
                  <a:pt x="3808466" y="4462788"/>
                  <a:pt x="3796496" y="4461158"/>
                  <a:pt x="3784219" y="4461158"/>
                </a:cubicBezTo>
                <a:cubicBezTo>
                  <a:pt x="3026307" y="4461158"/>
                  <a:pt x="3026307" y="4461158"/>
                  <a:pt x="3026307" y="4461158"/>
                </a:cubicBezTo>
                <a:cubicBezTo>
                  <a:pt x="2978836" y="4461158"/>
                  <a:pt x="2933001" y="4487252"/>
                  <a:pt x="2910084" y="4529655"/>
                </a:cubicBezTo>
                <a:cubicBezTo>
                  <a:pt x="2530310" y="5183651"/>
                  <a:pt x="2530310" y="5183651"/>
                  <a:pt x="2530310" y="5183651"/>
                </a:cubicBezTo>
                <a:cubicBezTo>
                  <a:pt x="2505754" y="5224424"/>
                  <a:pt x="2505754" y="5276613"/>
                  <a:pt x="2530310" y="5317387"/>
                </a:cubicBezTo>
                <a:cubicBezTo>
                  <a:pt x="2577781" y="5399135"/>
                  <a:pt x="2619318" y="5470667"/>
                  <a:pt x="2655664" y="5533256"/>
                </a:cubicBezTo>
                <a:lnTo>
                  <a:pt x="2674015" y="5564857"/>
                </a:lnTo>
                <a:lnTo>
                  <a:pt x="2589005" y="5564857"/>
                </a:lnTo>
                <a:cubicBezTo>
                  <a:pt x="2324644" y="5564857"/>
                  <a:pt x="1901666" y="5564857"/>
                  <a:pt x="1224899" y="5564857"/>
                </a:cubicBezTo>
                <a:cubicBezTo>
                  <a:pt x="1111863" y="5564857"/>
                  <a:pt x="1002722" y="5502720"/>
                  <a:pt x="948151" y="5401750"/>
                </a:cubicBezTo>
                <a:cubicBezTo>
                  <a:pt x="948151" y="5401750"/>
                  <a:pt x="948151" y="5401750"/>
                  <a:pt x="43851" y="3844482"/>
                </a:cubicBezTo>
                <a:cubicBezTo>
                  <a:pt x="-14618" y="3747395"/>
                  <a:pt x="-14618" y="3623125"/>
                  <a:pt x="43851" y="3526038"/>
                </a:cubicBezTo>
                <a:cubicBezTo>
                  <a:pt x="43851" y="3526038"/>
                  <a:pt x="43851" y="3526038"/>
                  <a:pt x="948151" y="1968768"/>
                </a:cubicBezTo>
                <a:cubicBezTo>
                  <a:pt x="1002722" y="1867798"/>
                  <a:pt x="1111863" y="1805663"/>
                  <a:pt x="1224899" y="1805663"/>
                </a:cubicBezTo>
                <a:close/>
                <a:moveTo>
                  <a:pt x="4371720" y="257854"/>
                </a:moveTo>
                <a:cubicBezTo>
                  <a:pt x="5796146" y="257854"/>
                  <a:pt x="5796146" y="257854"/>
                  <a:pt x="5796146" y="257854"/>
                </a:cubicBezTo>
                <a:cubicBezTo>
                  <a:pt x="5868214" y="257854"/>
                  <a:pt x="5961481" y="309594"/>
                  <a:pt x="5999634" y="374270"/>
                </a:cubicBezTo>
                <a:cubicBezTo>
                  <a:pt x="6711846" y="1628971"/>
                  <a:pt x="6711846" y="1628971"/>
                  <a:pt x="6711846" y="1628971"/>
                </a:cubicBezTo>
                <a:cubicBezTo>
                  <a:pt x="6745761" y="1697958"/>
                  <a:pt x="6745761" y="1801438"/>
                  <a:pt x="6711846" y="1870427"/>
                </a:cubicBezTo>
                <a:cubicBezTo>
                  <a:pt x="5999634" y="3125126"/>
                  <a:pt x="5999634" y="3125126"/>
                  <a:pt x="5999634" y="3125126"/>
                </a:cubicBezTo>
                <a:cubicBezTo>
                  <a:pt x="5961481" y="3189803"/>
                  <a:pt x="5868214" y="3241542"/>
                  <a:pt x="5796146" y="3241542"/>
                </a:cubicBezTo>
                <a:lnTo>
                  <a:pt x="4371720" y="3241542"/>
                </a:lnTo>
                <a:cubicBezTo>
                  <a:pt x="4295413" y="3241542"/>
                  <a:pt x="4202148" y="3189803"/>
                  <a:pt x="4168233" y="3125126"/>
                </a:cubicBezTo>
                <a:cubicBezTo>
                  <a:pt x="3456020" y="1870427"/>
                  <a:pt x="3456020" y="1870427"/>
                  <a:pt x="3456020" y="1870427"/>
                </a:cubicBezTo>
                <a:cubicBezTo>
                  <a:pt x="3417865" y="1801438"/>
                  <a:pt x="3417865" y="1697958"/>
                  <a:pt x="3456020" y="1628971"/>
                </a:cubicBezTo>
                <a:cubicBezTo>
                  <a:pt x="4168233" y="374270"/>
                  <a:pt x="4168233" y="374270"/>
                  <a:pt x="4168233" y="374270"/>
                </a:cubicBezTo>
                <a:cubicBezTo>
                  <a:pt x="4202148" y="309594"/>
                  <a:pt x="4295413" y="257854"/>
                  <a:pt x="4371720" y="257854"/>
                </a:cubicBezTo>
                <a:close/>
                <a:moveTo>
                  <a:pt x="2350132" y="0"/>
                </a:moveTo>
                <a:cubicBezTo>
                  <a:pt x="3150522" y="0"/>
                  <a:pt x="3150522" y="0"/>
                  <a:pt x="3150522" y="0"/>
                </a:cubicBezTo>
                <a:cubicBezTo>
                  <a:pt x="3191018" y="0"/>
                  <a:pt x="3243425" y="29073"/>
                  <a:pt x="3264863" y="65415"/>
                </a:cubicBezTo>
                <a:cubicBezTo>
                  <a:pt x="3665057" y="770436"/>
                  <a:pt x="3665057" y="770436"/>
                  <a:pt x="3665057" y="770436"/>
                </a:cubicBezTo>
                <a:cubicBezTo>
                  <a:pt x="3684115" y="809200"/>
                  <a:pt x="3684115" y="867346"/>
                  <a:pt x="3665057" y="906111"/>
                </a:cubicBezTo>
                <a:cubicBezTo>
                  <a:pt x="3264863" y="1611131"/>
                  <a:pt x="3264863" y="1611131"/>
                  <a:pt x="3264863" y="1611131"/>
                </a:cubicBezTo>
                <a:cubicBezTo>
                  <a:pt x="3243425" y="1647474"/>
                  <a:pt x="3191018" y="1676547"/>
                  <a:pt x="3150522" y="1676547"/>
                </a:cubicBezTo>
                <a:lnTo>
                  <a:pt x="2350132" y="1676547"/>
                </a:lnTo>
                <a:cubicBezTo>
                  <a:pt x="2307254" y="1676547"/>
                  <a:pt x="2254848" y="1647474"/>
                  <a:pt x="2235791" y="1611131"/>
                </a:cubicBezTo>
                <a:cubicBezTo>
                  <a:pt x="1835596" y="906111"/>
                  <a:pt x="1835596" y="906111"/>
                  <a:pt x="1835596" y="906111"/>
                </a:cubicBezTo>
                <a:cubicBezTo>
                  <a:pt x="1814157" y="867346"/>
                  <a:pt x="1814157" y="809200"/>
                  <a:pt x="1835596" y="770436"/>
                </a:cubicBezTo>
                <a:cubicBezTo>
                  <a:pt x="2235791" y="65415"/>
                  <a:pt x="2235791" y="65415"/>
                  <a:pt x="2235791" y="65415"/>
                </a:cubicBezTo>
                <a:cubicBezTo>
                  <a:pt x="2254848" y="29073"/>
                  <a:pt x="2307254" y="0"/>
                  <a:pt x="2350132" y="0"/>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673B6E51-D94A-5744-B315-76FB52C05B22}"/>
              </a:ext>
            </a:extLst>
          </p:cNvPr>
          <p:cNvSpPr>
            <a:spLocks noGrp="1"/>
          </p:cNvSpPr>
          <p:nvPr>
            <p:ph type="title"/>
          </p:nvPr>
        </p:nvSpPr>
        <p:spPr>
          <a:xfrm>
            <a:off x="4937760" y="3865615"/>
            <a:ext cx="6757415" cy="1748006"/>
          </a:xfrm>
        </p:spPr>
        <p:txBody>
          <a:bodyPr vert="horz" lIns="91440" tIns="45720" rIns="91440" bIns="45720" rtlCol="0" anchor="t">
            <a:normAutofit/>
          </a:bodyPr>
          <a:lstStyle/>
          <a:p>
            <a:pPr algn="r"/>
            <a:r>
              <a:rPr lang="en-US" sz="5600"/>
              <a:t>Threat-Specific Hypothesis</a:t>
            </a:r>
          </a:p>
        </p:txBody>
      </p:sp>
      <p:sp>
        <p:nvSpPr>
          <p:cNvPr id="3" name="Content Placeholder 2">
            <a:extLst>
              <a:ext uri="{FF2B5EF4-FFF2-40B4-BE49-F238E27FC236}">
                <a16:creationId xmlns:a16="http://schemas.microsoft.com/office/drawing/2014/main" id="{BC04C117-D334-B246-94C1-D35F32B28FC5}"/>
              </a:ext>
            </a:extLst>
          </p:cNvPr>
          <p:cNvSpPr>
            <a:spLocks noGrp="1"/>
          </p:cNvSpPr>
          <p:nvPr>
            <p:ph idx="1"/>
          </p:nvPr>
        </p:nvSpPr>
        <p:spPr>
          <a:xfrm>
            <a:off x="7516365" y="917226"/>
            <a:ext cx="4178808" cy="2948389"/>
          </a:xfrm>
        </p:spPr>
        <p:txBody>
          <a:bodyPr vert="horz" lIns="91440" tIns="45720" rIns="91440" bIns="45720" rtlCol="0" anchor="b">
            <a:normAutofit/>
          </a:bodyPr>
          <a:lstStyle/>
          <a:p>
            <a:pPr marL="0" indent="0" algn="r">
              <a:buNone/>
            </a:pPr>
            <a:r>
              <a:rPr lang="en-US" sz="2400"/>
              <a:t>Threat representations will primarily include cues specific to and diagnostic of that threat</a:t>
            </a:r>
          </a:p>
        </p:txBody>
      </p:sp>
      <p:pic>
        <p:nvPicPr>
          <p:cNvPr id="7" name="Graphic 6" descr="Bug">
            <a:extLst>
              <a:ext uri="{FF2B5EF4-FFF2-40B4-BE49-F238E27FC236}">
                <a16:creationId xmlns:a16="http://schemas.microsoft.com/office/drawing/2014/main" id="{CBB35756-971E-4B43-93DE-3DC36F6E70C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53914" y="2934031"/>
            <a:ext cx="2433099" cy="2433099"/>
          </a:xfrm>
          <a:prstGeom prst="rect">
            <a:avLst/>
          </a:prstGeom>
        </p:spPr>
      </p:pic>
      <p:pic>
        <p:nvPicPr>
          <p:cNvPr id="5" name="Graphic 4" descr="Angry face with no fill">
            <a:extLst>
              <a:ext uri="{FF2B5EF4-FFF2-40B4-BE49-F238E27FC236}">
                <a16:creationId xmlns:a16="http://schemas.microsoft.com/office/drawing/2014/main" id="{05A7E5FD-C6D5-1849-A08E-2A48840D819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577477" y="1138176"/>
            <a:ext cx="2135083" cy="2135083"/>
          </a:xfrm>
          <a:prstGeom prst="rect">
            <a:avLst/>
          </a:prstGeom>
        </p:spPr>
      </p:pic>
    </p:spTree>
    <p:extLst>
      <p:ext uri="{BB962C8B-B14F-4D97-AF65-F5344CB8AC3E}">
        <p14:creationId xmlns:p14="http://schemas.microsoft.com/office/powerpoint/2010/main" val="381579493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74B0B678-CD10-4371-96E5-2706F4579F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A9270323-9616-4384-857D-E86B78272EF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2340441" y="2666183"/>
            <a:ext cx="5860051" cy="527712"/>
            <a:chOff x="6081624" y="1998368"/>
            <a:chExt cx="5613457" cy="782175"/>
          </a:xfrm>
          <a:solidFill>
            <a:schemeClr val="accent4"/>
          </a:solidFill>
        </p:grpSpPr>
        <p:sp>
          <p:nvSpPr>
            <p:cNvPr id="17" name="Rectangle 16">
              <a:extLst>
                <a:ext uri="{FF2B5EF4-FFF2-40B4-BE49-F238E27FC236}">
                  <a16:creationId xmlns:a16="http://schemas.microsoft.com/office/drawing/2014/main" id="{8A3838D5-9565-4601-BAC3-D1B5BDB803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3349A4B8-3246-4579-922E-FE1155C7F0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Rectangle 19">
            <a:extLst>
              <a:ext uri="{FF2B5EF4-FFF2-40B4-BE49-F238E27FC236}">
                <a16:creationId xmlns:a16="http://schemas.microsoft.com/office/drawing/2014/main" id="{CBC4F608-B4B8-48C3-9572-C0F061B1CD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517897"/>
            <a:ext cx="11111729" cy="585796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7F59154-BF15-1541-8B35-AA03E6AAF2B5}"/>
              </a:ext>
            </a:extLst>
          </p:cNvPr>
          <p:cNvSpPr>
            <a:spLocks noGrp="1"/>
          </p:cNvSpPr>
          <p:nvPr>
            <p:ph type="title"/>
          </p:nvPr>
        </p:nvSpPr>
        <p:spPr>
          <a:xfrm>
            <a:off x="5867475" y="847827"/>
            <a:ext cx="5408813" cy="1169585"/>
          </a:xfrm>
        </p:spPr>
        <p:txBody>
          <a:bodyPr anchor="b">
            <a:normAutofit/>
          </a:bodyPr>
          <a:lstStyle/>
          <a:p>
            <a:r>
              <a:rPr lang="en-US" sz="3700"/>
              <a:t>Threat-Combination Hypothesis</a:t>
            </a:r>
          </a:p>
        </p:txBody>
      </p:sp>
      <p:pic>
        <p:nvPicPr>
          <p:cNvPr id="7" name="Graphic 6" descr="Angry face with solid fill">
            <a:extLst>
              <a:ext uri="{FF2B5EF4-FFF2-40B4-BE49-F238E27FC236}">
                <a16:creationId xmlns:a16="http://schemas.microsoft.com/office/drawing/2014/main" id="{7B72CF73-3E28-A544-A947-8DB508B897E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818374" y="774285"/>
            <a:ext cx="2581173" cy="2581173"/>
          </a:xfrm>
          <a:prstGeom prst="rect">
            <a:avLst/>
          </a:prstGeom>
        </p:spPr>
      </p:pic>
      <p:sp>
        <p:nvSpPr>
          <p:cNvPr id="22" name="Rectangle 21">
            <a:extLst>
              <a:ext uri="{FF2B5EF4-FFF2-40B4-BE49-F238E27FC236}">
                <a16:creationId xmlns:a16="http://schemas.microsoft.com/office/drawing/2014/main" id="{1382A32C-5B0C-4B1C-A074-76C6DBCC9F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957331" y="2188548"/>
            <a:ext cx="5041025"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Graphic 8" descr="Angry face with no fill">
            <a:extLst>
              <a:ext uri="{FF2B5EF4-FFF2-40B4-BE49-F238E27FC236}">
                <a16:creationId xmlns:a16="http://schemas.microsoft.com/office/drawing/2014/main" id="{8457C63D-8DF6-EC48-BC28-78FD141410B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818374" y="3575074"/>
            <a:ext cx="2581173" cy="2581173"/>
          </a:xfrm>
          <a:prstGeom prst="rect">
            <a:avLst/>
          </a:prstGeom>
        </p:spPr>
      </p:pic>
      <p:sp>
        <p:nvSpPr>
          <p:cNvPr id="3" name="Content Placeholder 2">
            <a:extLst>
              <a:ext uri="{FF2B5EF4-FFF2-40B4-BE49-F238E27FC236}">
                <a16:creationId xmlns:a16="http://schemas.microsoft.com/office/drawing/2014/main" id="{B8501B87-D067-C443-9703-0EAC1F1781A5}"/>
              </a:ext>
            </a:extLst>
          </p:cNvPr>
          <p:cNvSpPr>
            <a:spLocks noGrp="1"/>
          </p:cNvSpPr>
          <p:nvPr>
            <p:ph idx="1"/>
          </p:nvPr>
        </p:nvSpPr>
        <p:spPr>
          <a:xfrm>
            <a:off x="5868786" y="2508105"/>
            <a:ext cx="5408813" cy="3632493"/>
          </a:xfrm>
        </p:spPr>
        <p:txBody>
          <a:bodyPr anchor="ctr">
            <a:normAutofit/>
          </a:bodyPr>
          <a:lstStyle/>
          <a:p>
            <a:pPr marL="0" indent="0">
              <a:buNone/>
            </a:pPr>
            <a:r>
              <a:rPr lang="en-US" sz="3200"/>
              <a:t>Threat representations will include a combination of threat cues common across multiple types of threats</a:t>
            </a:r>
          </a:p>
        </p:txBody>
      </p:sp>
    </p:spTree>
    <p:extLst>
      <p:ext uri="{BB962C8B-B14F-4D97-AF65-F5344CB8AC3E}">
        <p14:creationId xmlns:p14="http://schemas.microsoft.com/office/powerpoint/2010/main" val="15666639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descr="A person wearing a hat&#10;&#10;Description automatically generated">
            <a:extLst>
              <a:ext uri="{FF2B5EF4-FFF2-40B4-BE49-F238E27FC236}">
                <a16:creationId xmlns:a16="http://schemas.microsoft.com/office/drawing/2014/main" id="{2183535F-E2C2-5644-9EEE-E1ABEEA64BFF}"/>
              </a:ext>
            </a:extLst>
          </p:cNvPr>
          <p:cNvPicPr>
            <a:picLocks noChangeAspect="1"/>
          </p:cNvPicPr>
          <p:nvPr/>
        </p:nvPicPr>
        <p:blipFill rotWithShape="1">
          <a:blip r:embed="rId3"/>
          <a:srcRect l="7763" r="6904" b="1"/>
          <a:stretch/>
        </p:blipFill>
        <p:spPr>
          <a:xfrm>
            <a:off x="20" y="10"/>
            <a:ext cx="12191980" cy="6857990"/>
          </a:xfrm>
          <a:prstGeom prst="rect">
            <a:avLst/>
          </a:prstGeom>
        </p:spPr>
      </p:pic>
      <p:sp>
        <p:nvSpPr>
          <p:cNvPr id="32" name="Freeform 5">
            <a:extLst>
              <a:ext uri="{FF2B5EF4-FFF2-40B4-BE49-F238E27FC236}">
                <a16:creationId xmlns:a16="http://schemas.microsoft.com/office/drawing/2014/main" id="{3CD9DF72-87A3-404E-A828-84CBF11A83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flipH="1">
            <a:off x="0" y="998175"/>
            <a:ext cx="6017172" cy="5859825"/>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5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2" name="Title 1">
            <a:extLst>
              <a:ext uri="{FF2B5EF4-FFF2-40B4-BE49-F238E27FC236}">
                <a16:creationId xmlns:a16="http://schemas.microsoft.com/office/drawing/2014/main" id="{12E458E6-5C8A-AE4A-994A-F5A02178DD97}"/>
              </a:ext>
            </a:extLst>
          </p:cNvPr>
          <p:cNvSpPr>
            <a:spLocks noGrp="1"/>
          </p:cNvSpPr>
          <p:nvPr>
            <p:ph type="title"/>
          </p:nvPr>
        </p:nvSpPr>
        <p:spPr>
          <a:xfrm>
            <a:off x="709448" y="1913950"/>
            <a:ext cx="4204137" cy="1342754"/>
          </a:xfrm>
        </p:spPr>
        <p:txBody>
          <a:bodyPr>
            <a:normAutofit/>
          </a:bodyPr>
          <a:lstStyle/>
          <a:p>
            <a:pPr algn="ctr"/>
            <a:r>
              <a:rPr lang="en-US" sz="3100"/>
              <a:t>How did I measure mental representations?</a:t>
            </a:r>
          </a:p>
        </p:txBody>
      </p:sp>
      <p:cxnSp>
        <p:nvCxnSpPr>
          <p:cNvPr id="21" name="Straight Connector 20">
            <a:extLst>
              <a:ext uri="{FF2B5EF4-FFF2-40B4-BE49-F238E27FC236}">
                <a16:creationId xmlns:a16="http://schemas.microsoft.com/office/drawing/2014/main" id="{20E3A342-4D61-4E3F-AF90-1AB42AEB96C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87051" y="3337139"/>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1F42B6BE-9D0F-9949-A3C9-C1034CBEF819}"/>
              </a:ext>
            </a:extLst>
          </p:cNvPr>
          <p:cNvSpPr>
            <a:spLocks noGrp="1"/>
          </p:cNvSpPr>
          <p:nvPr>
            <p:ph idx="1"/>
          </p:nvPr>
        </p:nvSpPr>
        <p:spPr>
          <a:xfrm>
            <a:off x="525516" y="3417573"/>
            <a:ext cx="4593021" cy="2619839"/>
          </a:xfrm>
        </p:spPr>
        <p:txBody>
          <a:bodyPr anchor="ctr">
            <a:normAutofit/>
          </a:bodyPr>
          <a:lstStyle/>
          <a:p>
            <a:pPr marL="0" indent="0">
              <a:buNone/>
            </a:pPr>
            <a:r>
              <a:rPr lang="en-US" sz="1800">
                <a:solidFill>
                  <a:schemeClr val="accent1"/>
                </a:solidFill>
              </a:rPr>
              <a:t>Study 1. </a:t>
            </a:r>
            <a:r>
              <a:rPr lang="en-US" sz="1800"/>
              <a:t>List visible traits associated with infected people</a:t>
            </a:r>
          </a:p>
          <a:p>
            <a:pPr marL="0" indent="0">
              <a:buNone/>
            </a:pPr>
            <a:r>
              <a:rPr lang="en-US" sz="1800">
                <a:solidFill>
                  <a:schemeClr val="accent1"/>
                </a:solidFill>
              </a:rPr>
              <a:t>Study 2. </a:t>
            </a:r>
            <a:r>
              <a:rPr lang="en-US" sz="1800"/>
              <a:t>Draw pictures of infected people</a:t>
            </a:r>
          </a:p>
          <a:p>
            <a:pPr marL="0" indent="0">
              <a:buNone/>
            </a:pPr>
            <a:r>
              <a:rPr lang="en-US" sz="1800">
                <a:solidFill>
                  <a:schemeClr val="accent1"/>
                </a:solidFill>
              </a:rPr>
              <a:t>Studies 3-5. </a:t>
            </a:r>
            <a:r>
              <a:rPr lang="en-US" sz="1800"/>
              <a:t>Select images that look like infected people</a:t>
            </a:r>
          </a:p>
        </p:txBody>
      </p:sp>
    </p:spTree>
    <p:extLst>
      <p:ext uri="{BB962C8B-B14F-4D97-AF65-F5344CB8AC3E}">
        <p14:creationId xmlns:p14="http://schemas.microsoft.com/office/powerpoint/2010/main" val="8543220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D6F005-8324-894C-90D2-161417BFE33A}"/>
              </a:ext>
            </a:extLst>
          </p:cNvPr>
          <p:cNvSpPr>
            <a:spLocks noGrp="1"/>
          </p:cNvSpPr>
          <p:nvPr>
            <p:ph type="title"/>
          </p:nvPr>
        </p:nvSpPr>
        <p:spPr>
          <a:xfrm>
            <a:off x="5234260" y="785611"/>
            <a:ext cx="5992540" cy="1314853"/>
          </a:xfrm>
        </p:spPr>
        <p:txBody>
          <a:bodyPr anchor="b">
            <a:normAutofit/>
          </a:bodyPr>
          <a:lstStyle/>
          <a:p>
            <a:r>
              <a:rPr lang="en-US" sz="4000"/>
              <a:t>How did I measure features of mental representations?</a:t>
            </a:r>
          </a:p>
        </p:txBody>
      </p:sp>
      <p:sp>
        <p:nvSpPr>
          <p:cNvPr id="3" name="Content Placeholder 2">
            <a:extLst>
              <a:ext uri="{FF2B5EF4-FFF2-40B4-BE49-F238E27FC236}">
                <a16:creationId xmlns:a16="http://schemas.microsoft.com/office/drawing/2014/main" id="{6A099EBB-00D6-F545-A021-36C56D6FE3A1}"/>
              </a:ext>
            </a:extLst>
          </p:cNvPr>
          <p:cNvSpPr>
            <a:spLocks noGrp="1"/>
          </p:cNvSpPr>
          <p:nvPr>
            <p:ph idx="1"/>
          </p:nvPr>
        </p:nvSpPr>
        <p:spPr>
          <a:xfrm>
            <a:off x="5054958" y="2743937"/>
            <a:ext cx="6147073" cy="3108424"/>
          </a:xfrm>
        </p:spPr>
        <p:txBody>
          <a:bodyPr>
            <a:normAutofit/>
          </a:bodyPr>
          <a:lstStyle/>
          <a:p>
            <a:pPr marL="0" indent="0">
              <a:buNone/>
            </a:pPr>
            <a:r>
              <a:rPr lang="en-US" sz="2400">
                <a:solidFill>
                  <a:schemeClr val="accent1"/>
                </a:solidFill>
              </a:rPr>
              <a:t>Trait listing. </a:t>
            </a:r>
            <a:r>
              <a:rPr lang="en-US" sz="2400"/>
              <a:t>Counted the most frequent words used to describe traits</a:t>
            </a:r>
          </a:p>
          <a:p>
            <a:pPr marL="0" indent="0">
              <a:buNone/>
            </a:pPr>
            <a:r>
              <a:rPr lang="en-US" sz="2400">
                <a:solidFill>
                  <a:schemeClr val="accent1"/>
                </a:solidFill>
              </a:rPr>
              <a:t>Drawings. </a:t>
            </a:r>
            <a:r>
              <a:rPr lang="en-US" sz="2400"/>
              <a:t>Had independent participants rate subjective features they saw in the drawings</a:t>
            </a:r>
          </a:p>
          <a:p>
            <a:pPr marL="0" indent="0">
              <a:buNone/>
            </a:pPr>
            <a:r>
              <a:rPr lang="en-US" sz="2400">
                <a:solidFill>
                  <a:schemeClr val="accent1"/>
                </a:solidFill>
              </a:rPr>
              <a:t>Image classification.  </a:t>
            </a:r>
            <a:r>
              <a:rPr lang="en-US" sz="2400"/>
              <a:t>Averaged the images selected and had independent participants rate subjective features they saw in the images </a:t>
            </a:r>
          </a:p>
        </p:txBody>
      </p:sp>
      <p:sp>
        <p:nvSpPr>
          <p:cNvPr id="9" name="Rectangle 8">
            <a:extLst>
              <a:ext uri="{FF2B5EF4-FFF2-40B4-BE49-F238E27FC236}">
                <a16:creationId xmlns:a16="http://schemas.microsoft.com/office/drawing/2014/main" id="{85EE8969-963B-4684-B457-EC3E23FEE8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1"/>
            <a:ext cx="4654296" cy="6861717"/>
          </a:xfrm>
          <a:prstGeom prst="rect">
            <a:avLst/>
          </a:prstGeom>
          <a:solidFill>
            <a:schemeClr val="bg1">
              <a:lumMod val="5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7E6E6"/>
              </a:solidFill>
              <a:effectLst/>
              <a:uLnTx/>
              <a:uFillTx/>
              <a:latin typeface="Calibri" panose="020F0502020204030204"/>
              <a:ea typeface="+mn-ea"/>
              <a:cs typeface="+mn-cs"/>
            </a:endParaRPr>
          </a:p>
        </p:txBody>
      </p:sp>
      <p:sp>
        <p:nvSpPr>
          <p:cNvPr id="11" name="Rounded Rectangle 13">
            <a:extLst>
              <a:ext uri="{FF2B5EF4-FFF2-40B4-BE49-F238E27FC236}">
                <a16:creationId xmlns:a16="http://schemas.microsoft.com/office/drawing/2014/main" id="{FF6CD192-AEC2-4532-8B04-F022237647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8655" y="986164"/>
            <a:ext cx="3373935" cy="4358546"/>
          </a:xfrm>
          <a:prstGeom prst="roundRect">
            <a:avLst>
              <a:gd name="adj" fmla="val 2462"/>
            </a:avLst>
          </a:prstGeom>
          <a:solidFill>
            <a:schemeClr val="bg1"/>
          </a:solid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Graphic 3" descr="Target Audience">
            <a:extLst>
              <a:ext uri="{FF2B5EF4-FFF2-40B4-BE49-F238E27FC236}">
                <a16:creationId xmlns:a16="http://schemas.microsoft.com/office/drawing/2014/main" id="{30EF38A1-2606-8448-AFAC-293FDC3EE2A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89970" y="1849335"/>
            <a:ext cx="2679741" cy="2679741"/>
          </a:xfrm>
          <a:prstGeom prst="rect">
            <a:avLst/>
          </a:prstGeom>
        </p:spPr>
      </p:pic>
      <p:cxnSp>
        <p:nvCxnSpPr>
          <p:cNvPr id="13" name="Straight Connector 12">
            <a:extLst>
              <a:ext uri="{FF2B5EF4-FFF2-40B4-BE49-F238E27FC236}">
                <a16:creationId xmlns:a16="http://schemas.microsoft.com/office/drawing/2014/main" id="{ED22D97A-9000-40A1-A671-A23DB8BF93C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354983" y="2422200"/>
            <a:ext cx="5486400" cy="0"/>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2282275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4D28E87-62D2-4602-B72F-5F74AA236C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1" cy="191506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07F0AFCF-347D-9E40-99F1-8D7B0AB78698}"/>
              </a:ext>
            </a:extLst>
          </p:cNvPr>
          <p:cNvSpPr>
            <a:spLocks noGrp="1"/>
          </p:cNvSpPr>
          <p:nvPr>
            <p:ph type="title"/>
          </p:nvPr>
        </p:nvSpPr>
        <p:spPr>
          <a:xfrm>
            <a:off x="838199" y="291090"/>
            <a:ext cx="10515599" cy="932688"/>
          </a:xfrm>
        </p:spPr>
        <p:txBody>
          <a:bodyPr vert="horz" lIns="91440" tIns="45720" rIns="91440" bIns="45720" rtlCol="0" anchor="b">
            <a:normAutofit/>
          </a:bodyPr>
          <a:lstStyle/>
          <a:p>
            <a:pPr algn="ctr"/>
            <a:r>
              <a:rPr lang="en-US" sz="5400" kern="1200">
                <a:solidFill>
                  <a:schemeClr val="bg1"/>
                </a:solidFill>
                <a:latin typeface="+mj-lt"/>
                <a:ea typeface="+mj-ea"/>
                <a:cs typeface="+mj-cs"/>
              </a:rPr>
              <a:t>Sample Characteristics</a:t>
            </a:r>
          </a:p>
        </p:txBody>
      </p:sp>
      <p:graphicFrame>
        <p:nvGraphicFramePr>
          <p:cNvPr id="5" name="Table 4">
            <a:extLst>
              <a:ext uri="{FF2B5EF4-FFF2-40B4-BE49-F238E27FC236}">
                <a16:creationId xmlns:a16="http://schemas.microsoft.com/office/drawing/2014/main" id="{73F95C63-BACD-9144-A411-DDADA1276767}"/>
              </a:ext>
            </a:extLst>
          </p:cNvPr>
          <p:cNvGraphicFramePr>
            <a:graphicFrameLocks noGrp="1"/>
          </p:cNvGraphicFramePr>
          <p:nvPr>
            <p:extLst>
              <p:ext uri="{D42A27DB-BD31-4B8C-83A1-F6EECF244321}">
                <p14:modId xmlns:p14="http://schemas.microsoft.com/office/powerpoint/2010/main" val="2278343687"/>
              </p:ext>
            </p:extLst>
          </p:nvPr>
        </p:nvGraphicFramePr>
        <p:xfrm>
          <a:off x="838200" y="2394440"/>
          <a:ext cx="10515604" cy="3655020"/>
        </p:xfrm>
        <a:graphic>
          <a:graphicData uri="http://schemas.openxmlformats.org/drawingml/2006/table">
            <a:tbl>
              <a:tblPr firstRow="1" bandRow="1">
                <a:tableStyleId>{5C22544A-7EE6-4342-B048-85BDC9FD1C3A}</a:tableStyleId>
              </a:tblPr>
              <a:tblGrid>
                <a:gridCol w="960968">
                  <a:extLst>
                    <a:ext uri="{9D8B030D-6E8A-4147-A177-3AD203B41FA5}">
                      <a16:colId xmlns:a16="http://schemas.microsoft.com/office/drawing/2014/main" val="3254923267"/>
                    </a:ext>
                  </a:extLst>
                </a:gridCol>
                <a:gridCol w="1839626">
                  <a:extLst>
                    <a:ext uri="{9D8B030D-6E8A-4147-A177-3AD203B41FA5}">
                      <a16:colId xmlns:a16="http://schemas.microsoft.com/office/drawing/2014/main" val="140531962"/>
                    </a:ext>
                  </a:extLst>
                </a:gridCol>
                <a:gridCol w="1203356">
                  <a:extLst>
                    <a:ext uri="{9D8B030D-6E8A-4147-A177-3AD203B41FA5}">
                      <a16:colId xmlns:a16="http://schemas.microsoft.com/office/drawing/2014/main" val="1897656161"/>
                    </a:ext>
                  </a:extLst>
                </a:gridCol>
                <a:gridCol w="758977">
                  <a:extLst>
                    <a:ext uri="{9D8B030D-6E8A-4147-A177-3AD203B41FA5}">
                      <a16:colId xmlns:a16="http://schemas.microsoft.com/office/drawing/2014/main" val="3062099076"/>
                    </a:ext>
                  </a:extLst>
                </a:gridCol>
                <a:gridCol w="1314450">
                  <a:extLst>
                    <a:ext uri="{9D8B030D-6E8A-4147-A177-3AD203B41FA5}">
                      <a16:colId xmlns:a16="http://schemas.microsoft.com/office/drawing/2014/main" val="1415343591"/>
                    </a:ext>
                  </a:extLst>
                </a:gridCol>
                <a:gridCol w="1587137">
                  <a:extLst>
                    <a:ext uri="{9D8B030D-6E8A-4147-A177-3AD203B41FA5}">
                      <a16:colId xmlns:a16="http://schemas.microsoft.com/office/drawing/2014/main" val="630373120"/>
                    </a:ext>
                  </a:extLst>
                </a:gridCol>
                <a:gridCol w="1425545">
                  <a:extLst>
                    <a:ext uri="{9D8B030D-6E8A-4147-A177-3AD203B41FA5}">
                      <a16:colId xmlns:a16="http://schemas.microsoft.com/office/drawing/2014/main" val="1358708121"/>
                    </a:ext>
                  </a:extLst>
                </a:gridCol>
                <a:gridCol w="1425545">
                  <a:extLst>
                    <a:ext uri="{9D8B030D-6E8A-4147-A177-3AD203B41FA5}">
                      <a16:colId xmlns:a16="http://schemas.microsoft.com/office/drawing/2014/main" val="507116575"/>
                    </a:ext>
                  </a:extLst>
                </a:gridCol>
              </a:tblGrid>
              <a:tr h="365502">
                <a:tc>
                  <a:txBody>
                    <a:bodyPr/>
                    <a:lstStyle/>
                    <a:p>
                      <a:pPr marL="0" marR="0" algn="ctr">
                        <a:lnSpc>
                          <a:spcPct val="115000"/>
                        </a:lnSpc>
                        <a:spcBef>
                          <a:spcPts val="0"/>
                        </a:spcBef>
                        <a:spcAft>
                          <a:spcPts val="0"/>
                        </a:spcAft>
                      </a:pPr>
                      <a:r>
                        <a:rPr lang="en-US" sz="1900">
                          <a:solidFill>
                            <a:srgbClr val="000000"/>
                          </a:solidFill>
                          <a:effectLst/>
                          <a:latin typeface="Times New Roman" panose="02020603050405020304" pitchFamily="18" charset="0"/>
                          <a:ea typeface="Arial" panose="020B0604020202020204" pitchFamily="34" charset="0"/>
                        </a:rPr>
                        <a:t>Study</a:t>
                      </a:r>
                      <a:endParaRPr lang="en-US" sz="1700">
                        <a:effectLst/>
                        <a:latin typeface="Arial" panose="020B0604020202020204" pitchFamily="34" charset="0"/>
                        <a:ea typeface="Arial" panose="020B0604020202020204" pitchFamily="34" charset="0"/>
                      </a:endParaRPr>
                    </a:p>
                  </a:txBody>
                  <a:tcPr marL="109075" marR="109075" marT="0" marB="0" anchor="ctr"/>
                </a:tc>
                <a:tc>
                  <a:txBody>
                    <a:bodyPr/>
                    <a:lstStyle/>
                    <a:p>
                      <a:pPr marL="0" marR="0" algn="ctr">
                        <a:lnSpc>
                          <a:spcPct val="115000"/>
                        </a:lnSpc>
                        <a:spcBef>
                          <a:spcPts val="0"/>
                        </a:spcBef>
                        <a:spcAft>
                          <a:spcPts val="0"/>
                        </a:spcAft>
                      </a:pPr>
                      <a:r>
                        <a:rPr lang="en-US" sz="1900">
                          <a:solidFill>
                            <a:srgbClr val="000000"/>
                          </a:solidFill>
                          <a:effectLst/>
                          <a:latin typeface="Times New Roman" panose="02020603050405020304" pitchFamily="18" charset="0"/>
                          <a:ea typeface="Arial" panose="020B0604020202020204" pitchFamily="34" charset="0"/>
                        </a:rPr>
                        <a:t>Source</a:t>
                      </a:r>
                      <a:endParaRPr lang="en-US" sz="1700">
                        <a:effectLst/>
                        <a:latin typeface="Arial" panose="020B0604020202020204" pitchFamily="34" charset="0"/>
                        <a:ea typeface="Arial" panose="020B0604020202020204" pitchFamily="34" charset="0"/>
                      </a:endParaRPr>
                    </a:p>
                  </a:txBody>
                  <a:tcPr marL="109075" marR="109075" marT="0" marB="0" anchor="ctr"/>
                </a:tc>
                <a:tc>
                  <a:txBody>
                    <a:bodyPr/>
                    <a:lstStyle/>
                    <a:p>
                      <a:pPr marL="0" marR="0" algn="ctr">
                        <a:lnSpc>
                          <a:spcPct val="115000"/>
                        </a:lnSpc>
                        <a:spcBef>
                          <a:spcPts val="0"/>
                        </a:spcBef>
                        <a:spcAft>
                          <a:spcPts val="0"/>
                        </a:spcAft>
                      </a:pPr>
                      <a:r>
                        <a:rPr lang="en-US" sz="1900">
                          <a:solidFill>
                            <a:srgbClr val="000000"/>
                          </a:solidFill>
                          <a:effectLst/>
                          <a:latin typeface="Times New Roman" panose="02020603050405020304" pitchFamily="18" charset="0"/>
                          <a:ea typeface="Arial" panose="020B0604020202020204" pitchFamily="34" charset="0"/>
                        </a:rPr>
                        <a:t>Role</a:t>
                      </a:r>
                      <a:endParaRPr lang="en-US" sz="1700">
                        <a:effectLst/>
                        <a:latin typeface="Arial" panose="020B0604020202020204" pitchFamily="34" charset="0"/>
                        <a:ea typeface="Arial" panose="020B0604020202020204" pitchFamily="34" charset="0"/>
                      </a:endParaRPr>
                    </a:p>
                  </a:txBody>
                  <a:tcPr marL="109075" marR="109075" marT="0" marB="0" anchor="ctr"/>
                </a:tc>
                <a:tc>
                  <a:txBody>
                    <a:bodyPr/>
                    <a:lstStyle/>
                    <a:p>
                      <a:pPr marL="0" marR="0" algn="ctr">
                        <a:lnSpc>
                          <a:spcPct val="115000"/>
                        </a:lnSpc>
                        <a:spcBef>
                          <a:spcPts val="0"/>
                        </a:spcBef>
                        <a:spcAft>
                          <a:spcPts val="0"/>
                        </a:spcAft>
                      </a:pPr>
                      <a:r>
                        <a:rPr lang="en-US" sz="1900">
                          <a:solidFill>
                            <a:srgbClr val="000000"/>
                          </a:solidFill>
                          <a:effectLst/>
                          <a:latin typeface="Times New Roman" panose="02020603050405020304" pitchFamily="18" charset="0"/>
                          <a:ea typeface="Arial" panose="020B0604020202020204" pitchFamily="34" charset="0"/>
                        </a:rPr>
                        <a:t>N</a:t>
                      </a:r>
                      <a:endParaRPr lang="en-US" sz="1700">
                        <a:effectLst/>
                        <a:latin typeface="Arial" panose="020B0604020202020204" pitchFamily="34" charset="0"/>
                        <a:ea typeface="Arial" panose="020B0604020202020204" pitchFamily="34" charset="0"/>
                      </a:endParaRPr>
                    </a:p>
                  </a:txBody>
                  <a:tcPr marL="109075" marR="109075" marT="0" marB="0" anchor="ctr"/>
                </a:tc>
                <a:tc>
                  <a:txBody>
                    <a:bodyPr/>
                    <a:lstStyle/>
                    <a:p>
                      <a:pPr marL="0" marR="0" algn="ctr">
                        <a:lnSpc>
                          <a:spcPct val="115000"/>
                        </a:lnSpc>
                        <a:spcBef>
                          <a:spcPts val="0"/>
                        </a:spcBef>
                        <a:spcAft>
                          <a:spcPts val="0"/>
                        </a:spcAft>
                      </a:pPr>
                      <a:r>
                        <a:rPr lang="en-US" sz="1900">
                          <a:solidFill>
                            <a:srgbClr val="000000"/>
                          </a:solidFill>
                          <a:effectLst/>
                          <a:latin typeface="Times New Roman" panose="02020603050405020304" pitchFamily="18" charset="0"/>
                          <a:ea typeface="Arial" panose="020B0604020202020204" pitchFamily="34" charset="0"/>
                        </a:rPr>
                        <a:t>Excluded</a:t>
                      </a:r>
                      <a:endParaRPr lang="en-US" sz="1700">
                        <a:effectLst/>
                        <a:latin typeface="Arial" panose="020B0604020202020204" pitchFamily="34" charset="0"/>
                        <a:ea typeface="Arial" panose="020B0604020202020204" pitchFamily="34" charset="0"/>
                      </a:endParaRPr>
                    </a:p>
                  </a:txBody>
                  <a:tcPr marL="109075" marR="109075" marT="0" marB="0" anchor="ctr"/>
                </a:tc>
                <a:tc>
                  <a:txBody>
                    <a:bodyPr/>
                    <a:lstStyle/>
                    <a:p>
                      <a:pPr marL="0" marR="0" algn="ctr">
                        <a:lnSpc>
                          <a:spcPct val="115000"/>
                        </a:lnSpc>
                        <a:spcBef>
                          <a:spcPts val="0"/>
                        </a:spcBef>
                        <a:spcAft>
                          <a:spcPts val="0"/>
                        </a:spcAft>
                      </a:pPr>
                      <a:r>
                        <a:rPr lang="en-US" sz="1900">
                          <a:solidFill>
                            <a:srgbClr val="000000"/>
                          </a:solidFill>
                          <a:effectLst/>
                          <a:latin typeface="Times New Roman" panose="02020603050405020304" pitchFamily="18" charset="0"/>
                          <a:ea typeface="Arial" panose="020B0604020202020204" pitchFamily="34" charset="0"/>
                        </a:rPr>
                        <a:t>Age</a:t>
                      </a:r>
                      <a:endParaRPr lang="en-US" sz="1700">
                        <a:effectLst/>
                        <a:latin typeface="Arial" panose="020B0604020202020204" pitchFamily="34" charset="0"/>
                        <a:ea typeface="Arial" panose="020B0604020202020204" pitchFamily="34" charset="0"/>
                      </a:endParaRPr>
                    </a:p>
                  </a:txBody>
                  <a:tcPr marL="109075" marR="109075" marT="0" marB="0" anchor="ctr"/>
                </a:tc>
                <a:tc>
                  <a:txBody>
                    <a:bodyPr/>
                    <a:lstStyle/>
                    <a:p>
                      <a:pPr marL="0" marR="0" algn="ctr">
                        <a:lnSpc>
                          <a:spcPct val="115000"/>
                        </a:lnSpc>
                        <a:spcBef>
                          <a:spcPts val="0"/>
                        </a:spcBef>
                        <a:spcAft>
                          <a:spcPts val="0"/>
                        </a:spcAft>
                      </a:pPr>
                      <a:r>
                        <a:rPr lang="en-US" sz="1900">
                          <a:solidFill>
                            <a:srgbClr val="000000"/>
                          </a:solidFill>
                          <a:effectLst/>
                          <a:latin typeface="Times New Roman" panose="02020603050405020304" pitchFamily="18" charset="0"/>
                          <a:ea typeface="Arial" panose="020B0604020202020204" pitchFamily="34" charset="0"/>
                        </a:rPr>
                        <a:t>Women</a:t>
                      </a:r>
                      <a:endParaRPr lang="en-US" sz="1700">
                        <a:effectLst/>
                        <a:latin typeface="Arial" panose="020B0604020202020204" pitchFamily="34" charset="0"/>
                        <a:ea typeface="Arial" panose="020B0604020202020204" pitchFamily="34" charset="0"/>
                      </a:endParaRPr>
                    </a:p>
                  </a:txBody>
                  <a:tcPr marL="109075" marR="109075" marT="0" marB="0" anchor="ctr"/>
                </a:tc>
                <a:tc>
                  <a:txBody>
                    <a:bodyPr/>
                    <a:lstStyle/>
                    <a:p>
                      <a:pPr marL="0" marR="0" algn="ctr">
                        <a:lnSpc>
                          <a:spcPct val="115000"/>
                        </a:lnSpc>
                        <a:spcBef>
                          <a:spcPts val="0"/>
                        </a:spcBef>
                        <a:spcAft>
                          <a:spcPts val="0"/>
                        </a:spcAft>
                      </a:pPr>
                      <a:r>
                        <a:rPr lang="en-US" sz="1900">
                          <a:solidFill>
                            <a:srgbClr val="000000"/>
                          </a:solidFill>
                          <a:effectLst/>
                          <a:latin typeface="Times New Roman" panose="02020603050405020304" pitchFamily="18" charset="0"/>
                          <a:ea typeface="Arial" panose="020B0604020202020204" pitchFamily="34" charset="0"/>
                        </a:rPr>
                        <a:t>White</a:t>
                      </a:r>
                      <a:endParaRPr lang="en-US" sz="1700">
                        <a:effectLst/>
                        <a:latin typeface="Arial" panose="020B0604020202020204" pitchFamily="34" charset="0"/>
                        <a:ea typeface="Arial" panose="020B0604020202020204" pitchFamily="34" charset="0"/>
                      </a:endParaRPr>
                    </a:p>
                  </a:txBody>
                  <a:tcPr marL="109075" marR="109075" marT="0" marB="0" anchor="ctr"/>
                </a:tc>
                <a:extLst>
                  <a:ext uri="{0D108BD9-81ED-4DB2-BD59-A6C34878D82A}">
                    <a16:rowId xmlns:a16="http://schemas.microsoft.com/office/drawing/2014/main" val="1624866721"/>
                  </a:ext>
                </a:extLst>
              </a:tr>
              <a:tr h="365502">
                <a:tc>
                  <a:txBody>
                    <a:bodyPr/>
                    <a:lstStyle/>
                    <a:p>
                      <a:pPr marL="0" marR="0" algn="ctr">
                        <a:lnSpc>
                          <a:spcPct val="115000"/>
                        </a:lnSpc>
                        <a:spcBef>
                          <a:spcPts val="0"/>
                        </a:spcBef>
                        <a:spcAft>
                          <a:spcPts val="0"/>
                        </a:spcAft>
                      </a:pPr>
                      <a:r>
                        <a:rPr lang="en-US" sz="1900">
                          <a:solidFill>
                            <a:srgbClr val="000000"/>
                          </a:solidFill>
                          <a:effectLst/>
                          <a:latin typeface="Times New Roman" panose="02020603050405020304" pitchFamily="18" charset="0"/>
                          <a:ea typeface="Arial" panose="020B0604020202020204" pitchFamily="34" charset="0"/>
                        </a:rPr>
                        <a:t>1</a:t>
                      </a:r>
                      <a:endParaRPr lang="en-US" sz="1700">
                        <a:effectLst/>
                        <a:latin typeface="Arial" panose="020B0604020202020204" pitchFamily="34" charset="0"/>
                        <a:ea typeface="Arial" panose="020B0604020202020204" pitchFamily="34" charset="0"/>
                      </a:endParaRPr>
                    </a:p>
                  </a:txBody>
                  <a:tcPr marL="109075" marR="109075" marT="0" marB="0" anchor="ctr"/>
                </a:tc>
                <a:tc>
                  <a:txBody>
                    <a:bodyPr/>
                    <a:lstStyle/>
                    <a:p>
                      <a:pPr marL="0" marR="0" algn="ctr">
                        <a:lnSpc>
                          <a:spcPct val="115000"/>
                        </a:lnSpc>
                        <a:spcBef>
                          <a:spcPts val="0"/>
                        </a:spcBef>
                        <a:spcAft>
                          <a:spcPts val="0"/>
                        </a:spcAft>
                      </a:pPr>
                      <a:r>
                        <a:rPr lang="en-US" sz="1900">
                          <a:solidFill>
                            <a:srgbClr val="000000"/>
                          </a:solidFill>
                          <a:effectLst/>
                          <a:latin typeface="Times New Roman" panose="02020603050405020304" pitchFamily="18" charset="0"/>
                          <a:ea typeface="Arial" panose="020B0604020202020204" pitchFamily="34" charset="0"/>
                        </a:rPr>
                        <a:t>Undergraduate</a:t>
                      </a:r>
                      <a:endParaRPr lang="en-US" sz="1700">
                        <a:effectLst/>
                        <a:latin typeface="Arial" panose="020B0604020202020204" pitchFamily="34" charset="0"/>
                        <a:ea typeface="Arial" panose="020B0604020202020204" pitchFamily="34" charset="0"/>
                      </a:endParaRPr>
                    </a:p>
                  </a:txBody>
                  <a:tcPr marL="109075" marR="109075" marT="0" marB="0" anchor="ctr"/>
                </a:tc>
                <a:tc>
                  <a:txBody>
                    <a:bodyPr/>
                    <a:lstStyle/>
                    <a:p>
                      <a:pPr marL="0" marR="0" algn="ctr">
                        <a:lnSpc>
                          <a:spcPct val="115000"/>
                        </a:lnSpc>
                        <a:spcBef>
                          <a:spcPts val="0"/>
                        </a:spcBef>
                        <a:spcAft>
                          <a:spcPts val="0"/>
                        </a:spcAft>
                      </a:pPr>
                      <a:r>
                        <a:rPr lang="en-US" sz="1900">
                          <a:solidFill>
                            <a:srgbClr val="000000"/>
                          </a:solidFill>
                          <a:effectLst/>
                          <a:latin typeface="Times New Roman" panose="02020603050405020304" pitchFamily="18" charset="0"/>
                          <a:ea typeface="Arial" panose="020B0604020202020204" pitchFamily="34" charset="0"/>
                        </a:rPr>
                        <a:t>Lister</a:t>
                      </a:r>
                      <a:endParaRPr lang="en-US" sz="1700">
                        <a:effectLst/>
                        <a:latin typeface="Arial" panose="020B0604020202020204" pitchFamily="34" charset="0"/>
                        <a:ea typeface="Arial" panose="020B0604020202020204" pitchFamily="34" charset="0"/>
                      </a:endParaRPr>
                    </a:p>
                  </a:txBody>
                  <a:tcPr marL="109075" marR="109075" marT="0" marB="0" anchor="ctr"/>
                </a:tc>
                <a:tc>
                  <a:txBody>
                    <a:bodyPr/>
                    <a:lstStyle/>
                    <a:p>
                      <a:pPr marL="0" marR="0" algn="ctr">
                        <a:lnSpc>
                          <a:spcPct val="115000"/>
                        </a:lnSpc>
                        <a:spcBef>
                          <a:spcPts val="0"/>
                        </a:spcBef>
                        <a:spcAft>
                          <a:spcPts val="0"/>
                        </a:spcAft>
                      </a:pPr>
                      <a:r>
                        <a:rPr lang="en-US" sz="1900">
                          <a:solidFill>
                            <a:srgbClr val="000000"/>
                          </a:solidFill>
                          <a:effectLst/>
                          <a:latin typeface="Times New Roman" panose="02020603050405020304" pitchFamily="18" charset="0"/>
                          <a:ea typeface="Arial" panose="020B0604020202020204" pitchFamily="34" charset="0"/>
                        </a:rPr>
                        <a:t>117</a:t>
                      </a:r>
                      <a:endParaRPr lang="en-US" sz="1700">
                        <a:effectLst/>
                        <a:latin typeface="Arial" panose="020B0604020202020204" pitchFamily="34" charset="0"/>
                        <a:ea typeface="Arial" panose="020B0604020202020204" pitchFamily="34" charset="0"/>
                      </a:endParaRPr>
                    </a:p>
                  </a:txBody>
                  <a:tcPr marL="109075" marR="109075" marT="0" marB="0" anchor="ctr"/>
                </a:tc>
                <a:tc>
                  <a:txBody>
                    <a:bodyPr/>
                    <a:lstStyle/>
                    <a:p>
                      <a:pPr marL="0" marR="0" algn="ctr">
                        <a:lnSpc>
                          <a:spcPct val="115000"/>
                        </a:lnSpc>
                        <a:spcBef>
                          <a:spcPts val="0"/>
                        </a:spcBef>
                        <a:spcAft>
                          <a:spcPts val="0"/>
                        </a:spcAft>
                      </a:pPr>
                      <a:r>
                        <a:rPr lang="en-US" sz="1900">
                          <a:solidFill>
                            <a:srgbClr val="000000"/>
                          </a:solidFill>
                          <a:effectLst/>
                          <a:latin typeface="Times New Roman" panose="02020603050405020304" pitchFamily="18" charset="0"/>
                          <a:ea typeface="Arial" panose="020B0604020202020204" pitchFamily="34" charset="0"/>
                        </a:rPr>
                        <a:t>0 (0%)</a:t>
                      </a:r>
                      <a:endParaRPr lang="en-US" sz="1700">
                        <a:effectLst/>
                        <a:latin typeface="Arial" panose="020B0604020202020204" pitchFamily="34" charset="0"/>
                        <a:ea typeface="Arial" panose="020B0604020202020204" pitchFamily="34" charset="0"/>
                      </a:endParaRPr>
                    </a:p>
                  </a:txBody>
                  <a:tcPr marL="109075" marR="109075" marT="0" marB="0" anchor="ctr"/>
                </a:tc>
                <a:tc>
                  <a:txBody>
                    <a:bodyPr/>
                    <a:lstStyle/>
                    <a:p>
                      <a:pPr marL="0" marR="0" algn="ctr">
                        <a:lnSpc>
                          <a:spcPct val="115000"/>
                        </a:lnSpc>
                        <a:spcBef>
                          <a:spcPts val="0"/>
                        </a:spcBef>
                        <a:spcAft>
                          <a:spcPts val="0"/>
                        </a:spcAft>
                      </a:pPr>
                      <a:r>
                        <a:rPr lang="en-US" sz="1900">
                          <a:solidFill>
                            <a:srgbClr val="000000"/>
                          </a:solidFill>
                          <a:effectLst/>
                          <a:latin typeface="Times New Roman" panose="02020603050405020304" pitchFamily="18" charset="0"/>
                          <a:ea typeface="Arial" panose="020B0604020202020204" pitchFamily="34" charset="0"/>
                        </a:rPr>
                        <a:t>18.84 (0.81)</a:t>
                      </a:r>
                      <a:endParaRPr lang="en-US" sz="1700">
                        <a:effectLst/>
                        <a:latin typeface="Arial" panose="020B0604020202020204" pitchFamily="34" charset="0"/>
                        <a:ea typeface="Arial" panose="020B0604020202020204" pitchFamily="34" charset="0"/>
                      </a:endParaRPr>
                    </a:p>
                  </a:txBody>
                  <a:tcPr marL="109075" marR="109075" marT="0" marB="0" anchor="ctr"/>
                </a:tc>
                <a:tc>
                  <a:txBody>
                    <a:bodyPr/>
                    <a:lstStyle/>
                    <a:p>
                      <a:pPr marL="0" marR="0" algn="ctr">
                        <a:lnSpc>
                          <a:spcPct val="115000"/>
                        </a:lnSpc>
                        <a:spcBef>
                          <a:spcPts val="0"/>
                        </a:spcBef>
                        <a:spcAft>
                          <a:spcPts val="0"/>
                        </a:spcAft>
                      </a:pPr>
                      <a:r>
                        <a:rPr lang="en-US" sz="1900">
                          <a:solidFill>
                            <a:srgbClr val="000000"/>
                          </a:solidFill>
                          <a:effectLst/>
                          <a:latin typeface="Times New Roman" panose="02020603050405020304" pitchFamily="18" charset="0"/>
                          <a:ea typeface="Arial" panose="020B0604020202020204" pitchFamily="34" charset="0"/>
                        </a:rPr>
                        <a:t>49 (42%)</a:t>
                      </a:r>
                      <a:endParaRPr lang="en-US" sz="1700">
                        <a:effectLst/>
                        <a:latin typeface="Arial" panose="020B0604020202020204" pitchFamily="34" charset="0"/>
                        <a:ea typeface="Arial" panose="020B0604020202020204" pitchFamily="34" charset="0"/>
                      </a:endParaRPr>
                    </a:p>
                  </a:txBody>
                  <a:tcPr marL="109075" marR="109075" marT="0" marB="0" anchor="ctr"/>
                </a:tc>
                <a:tc>
                  <a:txBody>
                    <a:bodyPr/>
                    <a:lstStyle/>
                    <a:p>
                      <a:pPr marL="0" marR="0" algn="ctr">
                        <a:lnSpc>
                          <a:spcPct val="115000"/>
                        </a:lnSpc>
                        <a:spcBef>
                          <a:spcPts val="0"/>
                        </a:spcBef>
                        <a:spcAft>
                          <a:spcPts val="0"/>
                        </a:spcAft>
                      </a:pPr>
                      <a:r>
                        <a:rPr lang="en-US" sz="1900">
                          <a:solidFill>
                            <a:srgbClr val="000000"/>
                          </a:solidFill>
                          <a:effectLst/>
                          <a:latin typeface="Times New Roman" panose="02020603050405020304" pitchFamily="18" charset="0"/>
                          <a:ea typeface="Arial" panose="020B0604020202020204" pitchFamily="34" charset="0"/>
                        </a:rPr>
                        <a:t>64 (55%)</a:t>
                      </a:r>
                      <a:endParaRPr lang="en-US" sz="1700">
                        <a:effectLst/>
                        <a:latin typeface="Arial" panose="020B0604020202020204" pitchFamily="34" charset="0"/>
                        <a:ea typeface="Arial" panose="020B0604020202020204" pitchFamily="34" charset="0"/>
                      </a:endParaRPr>
                    </a:p>
                  </a:txBody>
                  <a:tcPr marL="109075" marR="109075" marT="0" marB="0" anchor="ctr"/>
                </a:tc>
                <a:extLst>
                  <a:ext uri="{0D108BD9-81ED-4DB2-BD59-A6C34878D82A}">
                    <a16:rowId xmlns:a16="http://schemas.microsoft.com/office/drawing/2014/main" val="2719438576"/>
                  </a:ext>
                </a:extLst>
              </a:tr>
              <a:tr h="365502">
                <a:tc>
                  <a:txBody>
                    <a:bodyPr/>
                    <a:lstStyle/>
                    <a:p>
                      <a:pPr marL="0" marR="0" algn="ctr">
                        <a:lnSpc>
                          <a:spcPct val="115000"/>
                        </a:lnSpc>
                        <a:spcBef>
                          <a:spcPts val="0"/>
                        </a:spcBef>
                        <a:spcAft>
                          <a:spcPts val="0"/>
                        </a:spcAft>
                      </a:pPr>
                      <a:r>
                        <a:rPr lang="en-US" sz="1900">
                          <a:solidFill>
                            <a:srgbClr val="000000"/>
                          </a:solidFill>
                          <a:effectLst/>
                          <a:latin typeface="Times New Roman" panose="02020603050405020304" pitchFamily="18" charset="0"/>
                          <a:ea typeface="Arial" panose="020B0604020202020204" pitchFamily="34" charset="0"/>
                        </a:rPr>
                        <a:t>2</a:t>
                      </a:r>
                      <a:endParaRPr lang="en-US" sz="1700">
                        <a:effectLst/>
                        <a:latin typeface="Arial" panose="020B0604020202020204" pitchFamily="34" charset="0"/>
                        <a:ea typeface="Arial" panose="020B0604020202020204" pitchFamily="34" charset="0"/>
                      </a:endParaRPr>
                    </a:p>
                  </a:txBody>
                  <a:tcPr marL="109075" marR="109075" marT="0" marB="0" anchor="ctr"/>
                </a:tc>
                <a:tc>
                  <a:txBody>
                    <a:bodyPr/>
                    <a:lstStyle/>
                    <a:p>
                      <a:pPr marL="0" marR="0" algn="ctr">
                        <a:lnSpc>
                          <a:spcPct val="115000"/>
                        </a:lnSpc>
                        <a:spcBef>
                          <a:spcPts val="0"/>
                        </a:spcBef>
                        <a:spcAft>
                          <a:spcPts val="0"/>
                        </a:spcAft>
                      </a:pPr>
                      <a:r>
                        <a:rPr lang="en-US" sz="1900">
                          <a:solidFill>
                            <a:srgbClr val="000000"/>
                          </a:solidFill>
                          <a:effectLst/>
                          <a:latin typeface="Times New Roman" panose="02020603050405020304" pitchFamily="18" charset="0"/>
                          <a:ea typeface="Arial" panose="020B0604020202020204" pitchFamily="34" charset="0"/>
                        </a:rPr>
                        <a:t>Undergraduate</a:t>
                      </a:r>
                      <a:endParaRPr lang="en-US" sz="1700">
                        <a:effectLst/>
                        <a:latin typeface="Arial" panose="020B0604020202020204" pitchFamily="34" charset="0"/>
                        <a:ea typeface="Arial" panose="020B0604020202020204" pitchFamily="34" charset="0"/>
                      </a:endParaRPr>
                    </a:p>
                  </a:txBody>
                  <a:tcPr marL="109075" marR="109075" marT="0" marB="0" anchor="ctr"/>
                </a:tc>
                <a:tc>
                  <a:txBody>
                    <a:bodyPr/>
                    <a:lstStyle/>
                    <a:p>
                      <a:pPr marL="0" marR="0" algn="ctr">
                        <a:lnSpc>
                          <a:spcPct val="115000"/>
                        </a:lnSpc>
                        <a:spcBef>
                          <a:spcPts val="0"/>
                        </a:spcBef>
                        <a:spcAft>
                          <a:spcPts val="0"/>
                        </a:spcAft>
                      </a:pPr>
                      <a:r>
                        <a:rPr lang="en-US" sz="1900">
                          <a:solidFill>
                            <a:srgbClr val="000000"/>
                          </a:solidFill>
                          <a:effectLst/>
                          <a:latin typeface="Times New Roman" panose="02020603050405020304" pitchFamily="18" charset="0"/>
                          <a:ea typeface="Arial" panose="020B0604020202020204" pitchFamily="34" charset="0"/>
                        </a:rPr>
                        <a:t>Artist</a:t>
                      </a:r>
                      <a:endParaRPr lang="en-US" sz="1700">
                        <a:effectLst/>
                        <a:latin typeface="Arial" panose="020B0604020202020204" pitchFamily="34" charset="0"/>
                        <a:ea typeface="Arial" panose="020B0604020202020204" pitchFamily="34" charset="0"/>
                      </a:endParaRPr>
                    </a:p>
                  </a:txBody>
                  <a:tcPr marL="109075" marR="109075" marT="0" marB="0" anchor="ctr"/>
                </a:tc>
                <a:tc>
                  <a:txBody>
                    <a:bodyPr/>
                    <a:lstStyle/>
                    <a:p>
                      <a:pPr marL="0" marR="0" algn="ctr">
                        <a:lnSpc>
                          <a:spcPct val="115000"/>
                        </a:lnSpc>
                        <a:spcBef>
                          <a:spcPts val="0"/>
                        </a:spcBef>
                        <a:spcAft>
                          <a:spcPts val="0"/>
                        </a:spcAft>
                      </a:pPr>
                      <a:r>
                        <a:rPr lang="en-US" sz="1900">
                          <a:solidFill>
                            <a:srgbClr val="000000"/>
                          </a:solidFill>
                          <a:effectLst/>
                          <a:latin typeface="Times New Roman" panose="02020603050405020304" pitchFamily="18" charset="0"/>
                          <a:ea typeface="Arial" panose="020B0604020202020204" pitchFamily="34" charset="0"/>
                        </a:rPr>
                        <a:t>147</a:t>
                      </a:r>
                      <a:endParaRPr lang="en-US" sz="1700">
                        <a:effectLst/>
                        <a:latin typeface="Arial" panose="020B0604020202020204" pitchFamily="34" charset="0"/>
                        <a:ea typeface="Arial" panose="020B0604020202020204" pitchFamily="34" charset="0"/>
                      </a:endParaRPr>
                    </a:p>
                  </a:txBody>
                  <a:tcPr marL="109075" marR="109075" marT="0" marB="0" anchor="ctr"/>
                </a:tc>
                <a:tc>
                  <a:txBody>
                    <a:bodyPr/>
                    <a:lstStyle/>
                    <a:p>
                      <a:pPr marL="0" marR="0" algn="ctr">
                        <a:lnSpc>
                          <a:spcPct val="115000"/>
                        </a:lnSpc>
                        <a:spcBef>
                          <a:spcPts val="0"/>
                        </a:spcBef>
                        <a:spcAft>
                          <a:spcPts val="0"/>
                        </a:spcAft>
                      </a:pPr>
                      <a:r>
                        <a:rPr lang="en-US" sz="1900">
                          <a:solidFill>
                            <a:srgbClr val="000000"/>
                          </a:solidFill>
                          <a:effectLst/>
                          <a:latin typeface="Times New Roman" panose="02020603050405020304" pitchFamily="18" charset="0"/>
                          <a:ea typeface="Arial" panose="020B0604020202020204" pitchFamily="34" charset="0"/>
                        </a:rPr>
                        <a:t>0 (0%)</a:t>
                      </a:r>
                      <a:endParaRPr lang="en-US" sz="1700">
                        <a:effectLst/>
                        <a:latin typeface="Arial" panose="020B0604020202020204" pitchFamily="34" charset="0"/>
                        <a:ea typeface="Arial" panose="020B0604020202020204" pitchFamily="34" charset="0"/>
                      </a:endParaRPr>
                    </a:p>
                  </a:txBody>
                  <a:tcPr marL="109075" marR="109075" marT="0" marB="0" anchor="ctr"/>
                </a:tc>
                <a:tc>
                  <a:txBody>
                    <a:bodyPr/>
                    <a:lstStyle/>
                    <a:p>
                      <a:pPr marL="0" marR="0" algn="ctr">
                        <a:lnSpc>
                          <a:spcPct val="115000"/>
                        </a:lnSpc>
                        <a:spcBef>
                          <a:spcPts val="0"/>
                        </a:spcBef>
                        <a:spcAft>
                          <a:spcPts val="0"/>
                        </a:spcAft>
                      </a:pPr>
                      <a:r>
                        <a:rPr lang="en-US" sz="1900">
                          <a:solidFill>
                            <a:srgbClr val="000000"/>
                          </a:solidFill>
                          <a:effectLst/>
                          <a:latin typeface="Times New Roman" panose="02020603050405020304" pitchFamily="18" charset="0"/>
                          <a:ea typeface="Arial" panose="020B0604020202020204" pitchFamily="34" charset="0"/>
                        </a:rPr>
                        <a:t>19.00 (0.90)</a:t>
                      </a:r>
                      <a:endParaRPr lang="en-US" sz="1700">
                        <a:effectLst/>
                        <a:latin typeface="Arial" panose="020B0604020202020204" pitchFamily="34" charset="0"/>
                        <a:ea typeface="Arial" panose="020B0604020202020204" pitchFamily="34" charset="0"/>
                      </a:endParaRPr>
                    </a:p>
                  </a:txBody>
                  <a:tcPr marL="109075" marR="109075" marT="0" marB="0" anchor="ctr"/>
                </a:tc>
                <a:tc>
                  <a:txBody>
                    <a:bodyPr/>
                    <a:lstStyle/>
                    <a:p>
                      <a:pPr marL="0" marR="0" algn="ctr">
                        <a:lnSpc>
                          <a:spcPct val="115000"/>
                        </a:lnSpc>
                        <a:spcBef>
                          <a:spcPts val="0"/>
                        </a:spcBef>
                        <a:spcAft>
                          <a:spcPts val="0"/>
                        </a:spcAft>
                      </a:pPr>
                      <a:r>
                        <a:rPr lang="en-US" sz="1900">
                          <a:solidFill>
                            <a:srgbClr val="000000"/>
                          </a:solidFill>
                          <a:effectLst/>
                          <a:latin typeface="Times New Roman" panose="02020603050405020304" pitchFamily="18" charset="0"/>
                          <a:ea typeface="Arial" panose="020B0604020202020204" pitchFamily="34" charset="0"/>
                        </a:rPr>
                        <a:t>97 (66%)</a:t>
                      </a:r>
                      <a:endParaRPr lang="en-US" sz="1700">
                        <a:effectLst/>
                        <a:latin typeface="Arial" panose="020B0604020202020204" pitchFamily="34" charset="0"/>
                        <a:ea typeface="Arial" panose="020B0604020202020204" pitchFamily="34" charset="0"/>
                      </a:endParaRPr>
                    </a:p>
                  </a:txBody>
                  <a:tcPr marL="109075" marR="109075" marT="0" marB="0" anchor="ctr"/>
                </a:tc>
                <a:tc>
                  <a:txBody>
                    <a:bodyPr/>
                    <a:lstStyle/>
                    <a:p>
                      <a:pPr marL="0" marR="0" algn="ctr">
                        <a:lnSpc>
                          <a:spcPct val="115000"/>
                        </a:lnSpc>
                        <a:spcBef>
                          <a:spcPts val="0"/>
                        </a:spcBef>
                        <a:spcAft>
                          <a:spcPts val="0"/>
                        </a:spcAft>
                      </a:pPr>
                      <a:r>
                        <a:rPr lang="en-US" sz="1900">
                          <a:solidFill>
                            <a:srgbClr val="000000"/>
                          </a:solidFill>
                          <a:effectLst/>
                          <a:latin typeface="Times New Roman" panose="02020603050405020304" pitchFamily="18" charset="0"/>
                          <a:ea typeface="Arial" panose="020B0604020202020204" pitchFamily="34" charset="0"/>
                        </a:rPr>
                        <a:t>90 (61%)</a:t>
                      </a:r>
                      <a:endParaRPr lang="en-US" sz="1700">
                        <a:effectLst/>
                        <a:latin typeface="Arial" panose="020B0604020202020204" pitchFamily="34" charset="0"/>
                        <a:ea typeface="Arial" panose="020B0604020202020204" pitchFamily="34" charset="0"/>
                      </a:endParaRPr>
                    </a:p>
                  </a:txBody>
                  <a:tcPr marL="109075" marR="109075" marT="0" marB="0" anchor="ctr"/>
                </a:tc>
                <a:extLst>
                  <a:ext uri="{0D108BD9-81ED-4DB2-BD59-A6C34878D82A}">
                    <a16:rowId xmlns:a16="http://schemas.microsoft.com/office/drawing/2014/main" val="2737315950"/>
                  </a:ext>
                </a:extLst>
              </a:tr>
              <a:tr h="365502">
                <a:tc>
                  <a:txBody>
                    <a:bodyPr/>
                    <a:lstStyle/>
                    <a:p>
                      <a:pPr marL="0" marR="0" algn="ctr">
                        <a:lnSpc>
                          <a:spcPct val="115000"/>
                        </a:lnSpc>
                        <a:spcBef>
                          <a:spcPts val="0"/>
                        </a:spcBef>
                        <a:spcAft>
                          <a:spcPts val="0"/>
                        </a:spcAft>
                      </a:pPr>
                      <a:r>
                        <a:rPr lang="en-US" sz="1900">
                          <a:solidFill>
                            <a:srgbClr val="000000"/>
                          </a:solidFill>
                          <a:effectLst/>
                          <a:latin typeface="Times New Roman" panose="02020603050405020304" pitchFamily="18" charset="0"/>
                          <a:ea typeface="Arial" panose="020B0604020202020204" pitchFamily="34" charset="0"/>
                        </a:rPr>
                        <a:t>2</a:t>
                      </a:r>
                      <a:endParaRPr lang="en-US" sz="1700">
                        <a:effectLst/>
                        <a:latin typeface="Arial" panose="020B0604020202020204" pitchFamily="34" charset="0"/>
                        <a:ea typeface="Arial" panose="020B0604020202020204" pitchFamily="34" charset="0"/>
                      </a:endParaRPr>
                    </a:p>
                  </a:txBody>
                  <a:tcPr marL="109075" marR="109075" marT="0" marB="0" anchor="ctr"/>
                </a:tc>
                <a:tc>
                  <a:txBody>
                    <a:bodyPr/>
                    <a:lstStyle/>
                    <a:p>
                      <a:pPr marL="0" marR="0" algn="ctr">
                        <a:lnSpc>
                          <a:spcPct val="115000"/>
                        </a:lnSpc>
                        <a:spcBef>
                          <a:spcPts val="0"/>
                        </a:spcBef>
                        <a:spcAft>
                          <a:spcPts val="0"/>
                        </a:spcAft>
                      </a:pPr>
                      <a:r>
                        <a:rPr lang="en-US" sz="1900">
                          <a:solidFill>
                            <a:srgbClr val="000000"/>
                          </a:solidFill>
                          <a:effectLst/>
                          <a:latin typeface="Times New Roman" panose="02020603050405020304" pitchFamily="18" charset="0"/>
                          <a:ea typeface="Arial" panose="020B0604020202020204" pitchFamily="34" charset="0"/>
                        </a:rPr>
                        <a:t>MTurk</a:t>
                      </a:r>
                      <a:endParaRPr lang="en-US" sz="1700">
                        <a:effectLst/>
                        <a:latin typeface="Arial" panose="020B0604020202020204" pitchFamily="34" charset="0"/>
                        <a:ea typeface="Arial" panose="020B0604020202020204" pitchFamily="34" charset="0"/>
                      </a:endParaRPr>
                    </a:p>
                  </a:txBody>
                  <a:tcPr marL="109075" marR="109075" marT="0" marB="0" anchor="ctr"/>
                </a:tc>
                <a:tc>
                  <a:txBody>
                    <a:bodyPr/>
                    <a:lstStyle/>
                    <a:p>
                      <a:pPr marL="0" marR="0" algn="ctr">
                        <a:lnSpc>
                          <a:spcPct val="115000"/>
                        </a:lnSpc>
                        <a:spcBef>
                          <a:spcPts val="0"/>
                        </a:spcBef>
                        <a:spcAft>
                          <a:spcPts val="0"/>
                        </a:spcAft>
                      </a:pPr>
                      <a:r>
                        <a:rPr lang="en-US" sz="1900">
                          <a:solidFill>
                            <a:srgbClr val="000000"/>
                          </a:solidFill>
                          <a:effectLst/>
                          <a:latin typeface="Times New Roman" panose="02020603050405020304" pitchFamily="18" charset="0"/>
                          <a:ea typeface="Arial" panose="020B0604020202020204" pitchFamily="34" charset="0"/>
                        </a:rPr>
                        <a:t>Rater</a:t>
                      </a:r>
                      <a:endParaRPr lang="en-US" sz="1700">
                        <a:effectLst/>
                        <a:latin typeface="Arial" panose="020B0604020202020204" pitchFamily="34" charset="0"/>
                        <a:ea typeface="Arial" panose="020B0604020202020204" pitchFamily="34" charset="0"/>
                      </a:endParaRPr>
                    </a:p>
                  </a:txBody>
                  <a:tcPr marL="109075" marR="109075" marT="0" marB="0" anchor="ctr"/>
                </a:tc>
                <a:tc>
                  <a:txBody>
                    <a:bodyPr/>
                    <a:lstStyle/>
                    <a:p>
                      <a:pPr marL="0" marR="0" algn="ctr">
                        <a:lnSpc>
                          <a:spcPct val="115000"/>
                        </a:lnSpc>
                        <a:spcBef>
                          <a:spcPts val="0"/>
                        </a:spcBef>
                        <a:spcAft>
                          <a:spcPts val="0"/>
                        </a:spcAft>
                      </a:pPr>
                      <a:r>
                        <a:rPr lang="en-US" sz="1900">
                          <a:solidFill>
                            <a:srgbClr val="000000"/>
                          </a:solidFill>
                          <a:effectLst/>
                          <a:latin typeface="Times New Roman" panose="02020603050405020304" pitchFamily="18" charset="0"/>
                          <a:ea typeface="Arial" panose="020B0604020202020204" pitchFamily="34" charset="0"/>
                        </a:rPr>
                        <a:t>129</a:t>
                      </a:r>
                      <a:endParaRPr lang="en-US" sz="1700">
                        <a:effectLst/>
                        <a:latin typeface="Arial" panose="020B0604020202020204" pitchFamily="34" charset="0"/>
                        <a:ea typeface="Arial" panose="020B0604020202020204" pitchFamily="34" charset="0"/>
                      </a:endParaRPr>
                    </a:p>
                  </a:txBody>
                  <a:tcPr marL="109075" marR="109075" marT="0" marB="0" anchor="ctr"/>
                </a:tc>
                <a:tc>
                  <a:txBody>
                    <a:bodyPr/>
                    <a:lstStyle/>
                    <a:p>
                      <a:pPr marL="0" marR="0" algn="ctr">
                        <a:lnSpc>
                          <a:spcPct val="115000"/>
                        </a:lnSpc>
                        <a:spcBef>
                          <a:spcPts val="0"/>
                        </a:spcBef>
                        <a:spcAft>
                          <a:spcPts val="0"/>
                        </a:spcAft>
                      </a:pPr>
                      <a:r>
                        <a:rPr lang="en-US" sz="1900">
                          <a:solidFill>
                            <a:srgbClr val="000000"/>
                          </a:solidFill>
                          <a:effectLst/>
                          <a:latin typeface="Times New Roman" panose="02020603050405020304" pitchFamily="18" charset="0"/>
                          <a:ea typeface="Arial" panose="020B0604020202020204" pitchFamily="34" charset="0"/>
                        </a:rPr>
                        <a:t>14 (10%)</a:t>
                      </a:r>
                      <a:endParaRPr lang="en-US" sz="1700">
                        <a:effectLst/>
                        <a:latin typeface="Arial" panose="020B0604020202020204" pitchFamily="34" charset="0"/>
                        <a:ea typeface="Arial" panose="020B0604020202020204" pitchFamily="34" charset="0"/>
                      </a:endParaRPr>
                    </a:p>
                  </a:txBody>
                  <a:tcPr marL="109075" marR="109075" marT="0" marB="0" anchor="ctr"/>
                </a:tc>
                <a:tc>
                  <a:txBody>
                    <a:bodyPr/>
                    <a:lstStyle/>
                    <a:p>
                      <a:pPr marL="0" marR="0" algn="ctr">
                        <a:lnSpc>
                          <a:spcPct val="115000"/>
                        </a:lnSpc>
                        <a:spcBef>
                          <a:spcPts val="0"/>
                        </a:spcBef>
                        <a:spcAft>
                          <a:spcPts val="0"/>
                        </a:spcAft>
                      </a:pPr>
                      <a:r>
                        <a:rPr lang="en-US" sz="1900">
                          <a:solidFill>
                            <a:srgbClr val="000000"/>
                          </a:solidFill>
                          <a:effectLst/>
                          <a:latin typeface="Times New Roman" panose="02020603050405020304" pitchFamily="18" charset="0"/>
                          <a:ea typeface="Arial" panose="020B0604020202020204" pitchFamily="34" charset="0"/>
                        </a:rPr>
                        <a:t>36.55 (11.74)</a:t>
                      </a:r>
                      <a:endParaRPr lang="en-US" sz="1700">
                        <a:effectLst/>
                        <a:latin typeface="Arial" panose="020B0604020202020204" pitchFamily="34" charset="0"/>
                        <a:ea typeface="Arial" panose="020B0604020202020204" pitchFamily="34" charset="0"/>
                      </a:endParaRPr>
                    </a:p>
                  </a:txBody>
                  <a:tcPr marL="109075" marR="109075" marT="0" marB="0" anchor="ctr"/>
                </a:tc>
                <a:tc>
                  <a:txBody>
                    <a:bodyPr/>
                    <a:lstStyle/>
                    <a:p>
                      <a:pPr marL="0" marR="0" algn="ctr">
                        <a:lnSpc>
                          <a:spcPct val="115000"/>
                        </a:lnSpc>
                        <a:spcBef>
                          <a:spcPts val="0"/>
                        </a:spcBef>
                        <a:spcAft>
                          <a:spcPts val="0"/>
                        </a:spcAft>
                      </a:pPr>
                      <a:r>
                        <a:rPr lang="en-US" sz="1900">
                          <a:solidFill>
                            <a:srgbClr val="000000"/>
                          </a:solidFill>
                          <a:effectLst/>
                          <a:latin typeface="Times New Roman" panose="02020603050405020304" pitchFamily="18" charset="0"/>
                          <a:ea typeface="Arial" panose="020B0604020202020204" pitchFamily="34" charset="0"/>
                        </a:rPr>
                        <a:t>76 (59%)</a:t>
                      </a:r>
                      <a:endParaRPr lang="en-US" sz="1700">
                        <a:effectLst/>
                        <a:latin typeface="Arial" panose="020B0604020202020204" pitchFamily="34" charset="0"/>
                        <a:ea typeface="Arial" panose="020B0604020202020204" pitchFamily="34" charset="0"/>
                      </a:endParaRPr>
                    </a:p>
                  </a:txBody>
                  <a:tcPr marL="109075" marR="109075" marT="0" marB="0" anchor="ctr"/>
                </a:tc>
                <a:tc>
                  <a:txBody>
                    <a:bodyPr/>
                    <a:lstStyle/>
                    <a:p>
                      <a:pPr marL="0" marR="0" algn="ctr">
                        <a:lnSpc>
                          <a:spcPct val="115000"/>
                        </a:lnSpc>
                        <a:spcBef>
                          <a:spcPts val="0"/>
                        </a:spcBef>
                        <a:spcAft>
                          <a:spcPts val="0"/>
                        </a:spcAft>
                      </a:pPr>
                      <a:r>
                        <a:rPr lang="en-US" sz="1900">
                          <a:solidFill>
                            <a:srgbClr val="000000"/>
                          </a:solidFill>
                          <a:effectLst/>
                          <a:latin typeface="Times New Roman" panose="02020603050405020304" pitchFamily="18" charset="0"/>
                          <a:ea typeface="Arial" panose="020B0604020202020204" pitchFamily="34" charset="0"/>
                        </a:rPr>
                        <a:t>99 (77%)</a:t>
                      </a:r>
                      <a:endParaRPr lang="en-US" sz="1700">
                        <a:effectLst/>
                        <a:latin typeface="Arial" panose="020B0604020202020204" pitchFamily="34" charset="0"/>
                        <a:ea typeface="Arial" panose="020B0604020202020204" pitchFamily="34" charset="0"/>
                      </a:endParaRPr>
                    </a:p>
                  </a:txBody>
                  <a:tcPr marL="109075" marR="109075" marT="0" marB="0" anchor="ctr"/>
                </a:tc>
                <a:extLst>
                  <a:ext uri="{0D108BD9-81ED-4DB2-BD59-A6C34878D82A}">
                    <a16:rowId xmlns:a16="http://schemas.microsoft.com/office/drawing/2014/main" val="1746736153"/>
                  </a:ext>
                </a:extLst>
              </a:tr>
              <a:tr h="365502">
                <a:tc>
                  <a:txBody>
                    <a:bodyPr/>
                    <a:lstStyle/>
                    <a:p>
                      <a:pPr marL="0" marR="0" algn="ctr">
                        <a:lnSpc>
                          <a:spcPct val="115000"/>
                        </a:lnSpc>
                        <a:spcBef>
                          <a:spcPts val="0"/>
                        </a:spcBef>
                        <a:spcAft>
                          <a:spcPts val="0"/>
                        </a:spcAft>
                      </a:pPr>
                      <a:r>
                        <a:rPr lang="en-US" sz="1900">
                          <a:solidFill>
                            <a:srgbClr val="000000"/>
                          </a:solidFill>
                          <a:effectLst/>
                          <a:latin typeface="Times New Roman" panose="02020603050405020304" pitchFamily="18" charset="0"/>
                          <a:ea typeface="Arial" panose="020B0604020202020204" pitchFamily="34" charset="0"/>
                        </a:rPr>
                        <a:t>3</a:t>
                      </a:r>
                      <a:endParaRPr lang="en-US" sz="1700">
                        <a:effectLst/>
                        <a:latin typeface="Arial" panose="020B0604020202020204" pitchFamily="34" charset="0"/>
                        <a:ea typeface="Arial" panose="020B0604020202020204" pitchFamily="34" charset="0"/>
                      </a:endParaRPr>
                    </a:p>
                  </a:txBody>
                  <a:tcPr marL="109075" marR="109075" marT="0" marB="0" anchor="ctr"/>
                </a:tc>
                <a:tc>
                  <a:txBody>
                    <a:bodyPr/>
                    <a:lstStyle/>
                    <a:p>
                      <a:pPr marL="0" marR="0" algn="ctr">
                        <a:lnSpc>
                          <a:spcPct val="115000"/>
                        </a:lnSpc>
                        <a:spcBef>
                          <a:spcPts val="0"/>
                        </a:spcBef>
                        <a:spcAft>
                          <a:spcPts val="0"/>
                        </a:spcAft>
                      </a:pPr>
                      <a:r>
                        <a:rPr lang="en-US" sz="1900">
                          <a:solidFill>
                            <a:srgbClr val="000000"/>
                          </a:solidFill>
                          <a:effectLst/>
                          <a:latin typeface="Times New Roman" panose="02020603050405020304" pitchFamily="18" charset="0"/>
                          <a:ea typeface="Arial" panose="020B0604020202020204" pitchFamily="34" charset="0"/>
                        </a:rPr>
                        <a:t>Undergraduate</a:t>
                      </a:r>
                      <a:endParaRPr lang="en-US" sz="1700">
                        <a:effectLst/>
                        <a:latin typeface="Arial" panose="020B0604020202020204" pitchFamily="34" charset="0"/>
                        <a:ea typeface="Arial" panose="020B0604020202020204" pitchFamily="34" charset="0"/>
                      </a:endParaRPr>
                    </a:p>
                  </a:txBody>
                  <a:tcPr marL="109075" marR="109075" marT="0" marB="0" anchor="ctr"/>
                </a:tc>
                <a:tc>
                  <a:txBody>
                    <a:bodyPr/>
                    <a:lstStyle/>
                    <a:p>
                      <a:pPr marL="0" marR="0" algn="ctr">
                        <a:lnSpc>
                          <a:spcPct val="115000"/>
                        </a:lnSpc>
                        <a:spcBef>
                          <a:spcPts val="0"/>
                        </a:spcBef>
                        <a:spcAft>
                          <a:spcPts val="0"/>
                        </a:spcAft>
                      </a:pPr>
                      <a:r>
                        <a:rPr lang="en-US" sz="1900">
                          <a:solidFill>
                            <a:srgbClr val="000000"/>
                          </a:solidFill>
                          <a:effectLst/>
                          <a:latin typeface="Times New Roman" panose="02020603050405020304" pitchFamily="18" charset="0"/>
                          <a:ea typeface="Arial" panose="020B0604020202020204" pitchFamily="34" charset="0"/>
                        </a:rPr>
                        <a:t>Chooser</a:t>
                      </a:r>
                      <a:endParaRPr lang="en-US" sz="1700">
                        <a:effectLst/>
                        <a:latin typeface="Arial" panose="020B0604020202020204" pitchFamily="34" charset="0"/>
                        <a:ea typeface="Arial" panose="020B0604020202020204" pitchFamily="34" charset="0"/>
                      </a:endParaRPr>
                    </a:p>
                  </a:txBody>
                  <a:tcPr marL="109075" marR="109075" marT="0" marB="0" anchor="ctr"/>
                </a:tc>
                <a:tc>
                  <a:txBody>
                    <a:bodyPr/>
                    <a:lstStyle/>
                    <a:p>
                      <a:pPr marL="0" marR="0" algn="ctr">
                        <a:lnSpc>
                          <a:spcPct val="115000"/>
                        </a:lnSpc>
                        <a:spcBef>
                          <a:spcPts val="0"/>
                        </a:spcBef>
                        <a:spcAft>
                          <a:spcPts val="0"/>
                        </a:spcAft>
                      </a:pPr>
                      <a:r>
                        <a:rPr lang="en-US" sz="1900">
                          <a:solidFill>
                            <a:srgbClr val="000000"/>
                          </a:solidFill>
                          <a:effectLst/>
                          <a:latin typeface="Times New Roman" panose="02020603050405020304" pitchFamily="18" charset="0"/>
                          <a:ea typeface="Arial" panose="020B0604020202020204" pitchFamily="34" charset="0"/>
                        </a:rPr>
                        <a:t>94</a:t>
                      </a:r>
                      <a:endParaRPr lang="en-US" sz="1700">
                        <a:effectLst/>
                        <a:latin typeface="Arial" panose="020B0604020202020204" pitchFamily="34" charset="0"/>
                        <a:ea typeface="Arial" panose="020B0604020202020204" pitchFamily="34" charset="0"/>
                      </a:endParaRPr>
                    </a:p>
                  </a:txBody>
                  <a:tcPr marL="109075" marR="109075" marT="0" marB="0" anchor="ctr"/>
                </a:tc>
                <a:tc>
                  <a:txBody>
                    <a:bodyPr/>
                    <a:lstStyle/>
                    <a:p>
                      <a:pPr marL="0" marR="0" algn="ctr">
                        <a:lnSpc>
                          <a:spcPct val="115000"/>
                        </a:lnSpc>
                        <a:spcBef>
                          <a:spcPts val="0"/>
                        </a:spcBef>
                        <a:spcAft>
                          <a:spcPts val="0"/>
                        </a:spcAft>
                      </a:pPr>
                      <a:r>
                        <a:rPr lang="en-US" sz="1900">
                          <a:solidFill>
                            <a:srgbClr val="000000"/>
                          </a:solidFill>
                          <a:effectLst/>
                          <a:latin typeface="Times New Roman" panose="02020603050405020304" pitchFamily="18" charset="0"/>
                          <a:ea typeface="Arial" panose="020B0604020202020204" pitchFamily="34" charset="0"/>
                        </a:rPr>
                        <a:t>2 (2%)</a:t>
                      </a:r>
                      <a:endParaRPr lang="en-US" sz="1700">
                        <a:effectLst/>
                        <a:latin typeface="Arial" panose="020B0604020202020204" pitchFamily="34" charset="0"/>
                        <a:ea typeface="Arial" panose="020B0604020202020204" pitchFamily="34" charset="0"/>
                      </a:endParaRPr>
                    </a:p>
                  </a:txBody>
                  <a:tcPr marL="109075" marR="109075" marT="0" marB="0" anchor="ctr"/>
                </a:tc>
                <a:tc>
                  <a:txBody>
                    <a:bodyPr/>
                    <a:lstStyle/>
                    <a:p>
                      <a:pPr marL="0" marR="0" algn="ctr">
                        <a:lnSpc>
                          <a:spcPct val="115000"/>
                        </a:lnSpc>
                        <a:spcBef>
                          <a:spcPts val="0"/>
                        </a:spcBef>
                        <a:spcAft>
                          <a:spcPts val="0"/>
                        </a:spcAft>
                      </a:pPr>
                      <a:r>
                        <a:rPr lang="en-US" sz="1900">
                          <a:solidFill>
                            <a:srgbClr val="000000"/>
                          </a:solidFill>
                          <a:effectLst/>
                          <a:latin typeface="Times New Roman" panose="02020603050405020304" pitchFamily="18" charset="0"/>
                          <a:ea typeface="Arial" panose="020B0604020202020204" pitchFamily="34" charset="0"/>
                        </a:rPr>
                        <a:t>19.13 (1.70)</a:t>
                      </a:r>
                      <a:endParaRPr lang="en-US" sz="1700">
                        <a:effectLst/>
                        <a:latin typeface="Arial" panose="020B0604020202020204" pitchFamily="34" charset="0"/>
                        <a:ea typeface="Arial" panose="020B0604020202020204" pitchFamily="34" charset="0"/>
                      </a:endParaRPr>
                    </a:p>
                  </a:txBody>
                  <a:tcPr marL="109075" marR="109075" marT="0" marB="0" anchor="ctr"/>
                </a:tc>
                <a:tc>
                  <a:txBody>
                    <a:bodyPr/>
                    <a:lstStyle/>
                    <a:p>
                      <a:pPr marL="0" marR="0" algn="ctr">
                        <a:lnSpc>
                          <a:spcPct val="115000"/>
                        </a:lnSpc>
                        <a:spcBef>
                          <a:spcPts val="0"/>
                        </a:spcBef>
                        <a:spcAft>
                          <a:spcPts val="0"/>
                        </a:spcAft>
                      </a:pPr>
                      <a:r>
                        <a:rPr lang="en-US" sz="1900">
                          <a:solidFill>
                            <a:srgbClr val="000000"/>
                          </a:solidFill>
                          <a:effectLst/>
                          <a:latin typeface="Times New Roman" panose="02020603050405020304" pitchFamily="18" charset="0"/>
                          <a:ea typeface="Arial" panose="020B0604020202020204" pitchFamily="34" charset="0"/>
                        </a:rPr>
                        <a:t>45 (48%)</a:t>
                      </a:r>
                      <a:endParaRPr lang="en-US" sz="1700">
                        <a:effectLst/>
                        <a:latin typeface="Arial" panose="020B0604020202020204" pitchFamily="34" charset="0"/>
                        <a:ea typeface="Arial" panose="020B0604020202020204" pitchFamily="34" charset="0"/>
                      </a:endParaRPr>
                    </a:p>
                  </a:txBody>
                  <a:tcPr marL="109075" marR="109075" marT="0" marB="0" anchor="ctr"/>
                </a:tc>
                <a:tc>
                  <a:txBody>
                    <a:bodyPr/>
                    <a:lstStyle/>
                    <a:p>
                      <a:pPr marL="0" marR="0" algn="ctr">
                        <a:lnSpc>
                          <a:spcPct val="115000"/>
                        </a:lnSpc>
                        <a:spcBef>
                          <a:spcPts val="0"/>
                        </a:spcBef>
                        <a:spcAft>
                          <a:spcPts val="0"/>
                        </a:spcAft>
                      </a:pPr>
                      <a:r>
                        <a:rPr lang="en-US" sz="1900">
                          <a:solidFill>
                            <a:srgbClr val="000000"/>
                          </a:solidFill>
                          <a:effectLst/>
                          <a:latin typeface="Times New Roman" panose="02020603050405020304" pitchFamily="18" charset="0"/>
                          <a:ea typeface="Arial" panose="020B0604020202020204" pitchFamily="34" charset="0"/>
                        </a:rPr>
                        <a:t>72 (77%)</a:t>
                      </a:r>
                      <a:endParaRPr lang="en-US" sz="1700">
                        <a:effectLst/>
                        <a:latin typeface="Arial" panose="020B0604020202020204" pitchFamily="34" charset="0"/>
                        <a:ea typeface="Arial" panose="020B0604020202020204" pitchFamily="34" charset="0"/>
                      </a:endParaRPr>
                    </a:p>
                  </a:txBody>
                  <a:tcPr marL="109075" marR="109075" marT="0" marB="0" anchor="ctr"/>
                </a:tc>
                <a:extLst>
                  <a:ext uri="{0D108BD9-81ED-4DB2-BD59-A6C34878D82A}">
                    <a16:rowId xmlns:a16="http://schemas.microsoft.com/office/drawing/2014/main" val="47802994"/>
                  </a:ext>
                </a:extLst>
              </a:tr>
              <a:tr h="365502">
                <a:tc>
                  <a:txBody>
                    <a:bodyPr/>
                    <a:lstStyle/>
                    <a:p>
                      <a:pPr marL="0" marR="0" algn="ctr">
                        <a:lnSpc>
                          <a:spcPct val="115000"/>
                        </a:lnSpc>
                        <a:spcBef>
                          <a:spcPts val="0"/>
                        </a:spcBef>
                        <a:spcAft>
                          <a:spcPts val="0"/>
                        </a:spcAft>
                      </a:pPr>
                      <a:r>
                        <a:rPr lang="en-US" sz="1900">
                          <a:solidFill>
                            <a:srgbClr val="000000"/>
                          </a:solidFill>
                          <a:effectLst/>
                          <a:latin typeface="Times New Roman" panose="02020603050405020304" pitchFamily="18" charset="0"/>
                          <a:ea typeface="Arial" panose="020B0604020202020204" pitchFamily="34" charset="0"/>
                        </a:rPr>
                        <a:t>3</a:t>
                      </a:r>
                      <a:endParaRPr lang="en-US" sz="1700">
                        <a:effectLst/>
                        <a:latin typeface="Arial" panose="020B0604020202020204" pitchFamily="34" charset="0"/>
                        <a:ea typeface="Arial" panose="020B0604020202020204" pitchFamily="34" charset="0"/>
                      </a:endParaRPr>
                    </a:p>
                  </a:txBody>
                  <a:tcPr marL="109075" marR="109075" marT="0" marB="0" anchor="ctr"/>
                </a:tc>
                <a:tc>
                  <a:txBody>
                    <a:bodyPr/>
                    <a:lstStyle/>
                    <a:p>
                      <a:pPr marL="0" marR="0" algn="ctr">
                        <a:lnSpc>
                          <a:spcPct val="115000"/>
                        </a:lnSpc>
                        <a:spcBef>
                          <a:spcPts val="0"/>
                        </a:spcBef>
                        <a:spcAft>
                          <a:spcPts val="0"/>
                        </a:spcAft>
                      </a:pPr>
                      <a:r>
                        <a:rPr lang="en-US" sz="1900">
                          <a:solidFill>
                            <a:srgbClr val="000000"/>
                          </a:solidFill>
                          <a:effectLst/>
                          <a:latin typeface="Times New Roman" panose="02020603050405020304" pitchFamily="18" charset="0"/>
                          <a:ea typeface="Arial" panose="020B0604020202020204" pitchFamily="34" charset="0"/>
                        </a:rPr>
                        <a:t>MTurk</a:t>
                      </a:r>
                      <a:endParaRPr lang="en-US" sz="1700">
                        <a:effectLst/>
                        <a:latin typeface="Arial" panose="020B0604020202020204" pitchFamily="34" charset="0"/>
                        <a:ea typeface="Arial" panose="020B0604020202020204" pitchFamily="34" charset="0"/>
                      </a:endParaRPr>
                    </a:p>
                  </a:txBody>
                  <a:tcPr marL="109075" marR="109075" marT="0" marB="0" anchor="ctr"/>
                </a:tc>
                <a:tc>
                  <a:txBody>
                    <a:bodyPr/>
                    <a:lstStyle/>
                    <a:p>
                      <a:pPr marL="0" marR="0" algn="ctr">
                        <a:lnSpc>
                          <a:spcPct val="115000"/>
                        </a:lnSpc>
                        <a:spcBef>
                          <a:spcPts val="0"/>
                        </a:spcBef>
                        <a:spcAft>
                          <a:spcPts val="0"/>
                        </a:spcAft>
                      </a:pPr>
                      <a:r>
                        <a:rPr lang="en-US" sz="1900">
                          <a:solidFill>
                            <a:srgbClr val="000000"/>
                          </a:solidFill>
                          <a:effectLst/>
                          <a:latin typeface="Times New Roman" panose="02020603050405020304" pitchFamily="18" charset="0"/>
                          <a:ea typeface="Arial" panose="020B0604020202020204" pitchFamily="34" charset="0"/>
                        </a:rPr>
                        <a:t>Rater</a:t>
                      </a:r>
                      <a:endParaRPr lang="en-US" sz="1700">
                        <a:effectLst/>
                        <a:latin typeface="Arial" panose="020B0604020202020204" pitchFamily="34" charset="0"/>
                        <a:ea typeface="Arial" panose="020B0604020202020204" pitchFamily="34" charset="0"/>
                      </a:endParaRPr>
                    </a:p>
                  </a:txBody>
                  <a:tcPr marL="109075" marR="109075" marT="0" marB="0" anchor="ctr"/>
                </a:tc>
                <a:tc>
                  <a:txBody>
                    <a:bodyPr/>
                    <a:lstStyle/>
                    <a:p>
                      <a:pPr marL="0" marR="0" algn="ctr">
                        <a:lnSpc>
                          <a:spcPct val="115000"/>
                        </a:lnSpc>
                        <a:spcBef>
                          <a:spcPts val="0"/>
                        </a:spcBef>
                        <a:spcAft>
                          <a:spcPts val="0"/>
                        </a:spcAft>
                      </a:pPr>
                      <a:r>
                        <a:rPr lang="en-US" sz="1900">
                          <a:solidFill>
                            <a:srgbClr val="000000"/>
                          </a:solidFill>
                          <a:effectLst/>
                          <a:latin typeface="Times New Roman" panose="02020603050405020304" pitchFamily="18" charset="0"/>
                          <a:ea typeface="Arial" panose="020B0604020202020204" pitchFamily="34" charset="0"/>
                        </a:rPr>
                        <a:t>272</a:t>
                      </a:r>
                      <a:endParaRPr lang="en-US" sz="1700">
                        <a:effectLst/>
                        <a:latin typeface="Arial" panose="020B0604020202020204" pitchFamily="34" charset="0"/>
                        <a:ea typeface="Arial" panose="020B0604020202020204" pitchFamily="34" charset="0"/>
                      </a:endParaRPr>
                    </a:p>
                  </a:txBody>
                  <a:tcPr marL="109075" marR="109075" marT="0" marB="0" anchor="ctr"/>
                </a:tc>
                <a:tc>
                  <a:txBody>
                    <a:bodyPr/>
                    <a:lstStyle/>
                    <a:p>
                      <a:pPr marL="0" marR="0" algn="ctr">
                        <a:lnSpc>
                          <a:spcPct val="115000"/>
                        </a:lnSpc>
                        <a:spcBef>
                          <a:spcPts val="0"/>
                        </a:spcBef>
                        <a:spcAft>
                          <a:spcPts val="0"/>
                        </a:spcAft>
                      </a:pPr>
                      <a:r>
                        <a:rPr lang="en-US" sz="1900">
                          <a:solidFill>
                            <a:srgbClr val="000000"/>
                          </a:solidFill>
                          <a:effectLst/>
                          <a:latin typeface="Times New Roman" panose="02020603050405020304" pitchFamily="18" charset="0"/>
                          <a:ea typeface="Arial" panose="020B0604020202020204" pitchFamily="34" charset="0"/>
                        </a:rPr>
                        <a:t>18 (6%)</a:t>
                      </a:r>
                      <a:endParaRPr lang="en-US" sz="1700">
                        <a:effectLst/>
                        <a:latin typeface="Arial" panose="020B0604020202020204" pitchFamily="34" charset="0"/>
                        <a:ea typeface="Arial" panose="020B0604020202020204" pitchFamily="34" charset="0"/>
                      </a:endParaRPr>
                    </a:p>
                  </a:txBody>
                  <a:tcPr marL="109075" marR="109075" marT="0" marB="0" anchor="ctr"/>
                </a:tc>
                <a:tc>
                  <a:txBody>
                    <a:bodyPr/>
                    <a:lstStyle/>
                    <a:p>
                      <a:pPr marL="0" marR="0" algn="ctr">
                        <a:lnSpc>
                          <a:spcPct val="115000"/>
                        </a:lnSpc>
                        <a:spcBef>
                          <a:spcPts val="0"/>
                        </a:spcBef>
                        <a:spcAft>
                          <a:spcPts val="0"/>
                        </a:spcAft>
                      </a:pPr>
                      <a:r>
                        <a:rPr lang="en-US" sz="1900">
                          <a:solidFill>
                            <a:srgbClr val="000000"/>
                          </a:solidFill>
                          <a:effectLst/>
                          <a:latin typeface="Times New Roman" panose="02020603050405020304" pitchFamily="18" charset="0"/>
                          <a:ea typeface="Arial" panose="020B0604020202020204" pitchFamily="34" charset="0"/>
                        </a:rPr>
                        <a:t>35.68 (11.07)</a:t>
                      </a:r>
                      <a:endParaRPr lang="en-US" sz="1700">
                        <a:effectLst/>
                        <a:latin typeface="Arial" panose="020B0604020202020204" pitchFamily="34" charset="0"/>
                        <a:ea typeface="Arial" panose="020B0604020202020204" pitchFamily="34" charset="0"/>
                      </a:endParaRPr>
                    </a:p>
                  </a:txBody>
                  <a:tcPr marL="109075" marR="109075" marT="0" marB="0" anchor="ctr"/>
                </a:tc>
                <a:tc>
                  <a:txBody>
                    <a:bodyPr/>
                    <a:lstStyle/>
                    <a:p>
                      <a:pPr marL="0" marR="0" algn="ctr">
                        <a:lnSpc>
                          <a:spcPct val="115000"/>
                        </a:lnSpc>
                        <a:spcBef>
                          <a:spcPts val="0"/>
                        </a:spcBef>
                        <a:spcAft>
                          <a:spcPts val="0"/>
                        </a:spcAft>
                      </a:pPr>
                      <a:r>
                        <a:rPr lang="en-US" sz="1900">
                          <a:solidFill>
                            <a:srgbClr val="000000"/>
                          </a:solidFill>
                          <a:effectLst/>
                          <a:latin typeface="Times New Roman" panose="02020603050405020304" pitchFamily="18" charset="0"/>
                          <a:ea typeface="Arial" panose="020B0604020202020204" pitchFamily="34" charset="0"/>
                        </a:rPr>
                        <a:t>139 (51%)</a:t>
                      </a:r>
                      <a:endParaRPr lang="en-US" sz="1700">
                        <a:effectLst/>
                        <a:latin typeface="Arial" panose="020B0604020202020204" pitchFamily="34" charset="0"/>
                        <a:ea typeface="Arial" panose="020B0604020202020204" pitchFamily="34" charset="0"/>
                      </a:endParaRPr>
                    </a:p>
                  </a:txBody>
                  <a:tcPr marL="109075" marR="109075" marT="0" marB="0" anchor="ctr"/>
                </a:tc>
                <a:tc>
                  <a:txBody>
                    <a:bodyPr/>
                    <a:lstStyle/>
                    <a:p>
                      <a:pPr marL="0" marR="0" algn="ctr">
                        <a:lnSpc>
                          <a:spcPct val="115000"/>
                        </a:lnSpc>
                        <a:spcBef>
                          <a:spcPts val="0"/>
                        </a:spcBef>
                        <a:spcAft>
                          <a:spcPts val="0"/>
                        </a:spcAft>
                      </a:pPr>
                      <a:r>
                        <a:rPr lang="en-US" sz="1900">
                          <a:solidFill>
                            <a:srgbClr val="000000"/>
                          </a:solidFill>
                          <a:effectLst/>
                          <a:latin typeface="Times New Roman" panose="02020603050405020304" pitchFamily="18" charset="0"/>
                          <a:ea typeface="Arial" panose="020B0604020202020204" pitchFamily="34" charset="0"/>
                        </a:rPr>
                        <a:t>197 (72%)</a:t>
                      </a:r>
                      <a:endParaRPr lang="en-US" sz="1700">
                        <a:effectLst/>
                        <a:latin typeface="Arial" panose="020B0604020202020204" pitchFamily="34" charset="0"/>
                        <a:ea typeface="Arial" panose="020B0604020202020204" pitchFamily="34" charset="0"/>
                      </a:endParaRPr>
                    </a:p>
                  </a:txBody>
                  <a:tcPr marL="109075" marR="109075" marT="0" marB="0" anchor="ctr"/>
                </a:tc>
                <a:extLst>
                  <a:ext uri="{0D108BD9-81ED-4DB2-BD59-A6C34878D82A}">
                    <a16:rowId xmlns:a16="http://schemas.microsoft.com/office/drawing/2014/main" val="1863163533"/>
                  </a:ext>
                </a:extLst>
              </a:tr>
              <a:tr h="365502">
                <a:tc>
                  <a:txBody>
                    <a:bodyPr/>
                    <a:lstStyle/>
                    <a:p>
                      <a:pPr marL="0" marR="0" algn="ctr">
                        <a:lnSpc>
                          <a:spcPct val="115000"/>
                        </a:lnSpc>
                        <a:spcBef>
                          <a:spcPts val="0"/>
                        </a:spcBef>
                        <a:spcAft>
                          <a:spcPts val="0"/>
                        </a:spcAft>
                      </a:pPr>
                      <a:r>
                        <a:rPr lang="en-US" sz="1900">
                          <a:solidFill>
                            <a:srgbClr val="000000"/>
                          </a:solidFill>
                          <a:effectLst/>
                          <a:latin typeface="Times New Roman" panose="02020603050405020304" pitchFamily="18" charset="0"/>
                          <a:ea typeface="Arial" panose="020B0604020202020204" pitchFamily="34" charset="0"/>
                        </a:rPr>
                        <a:t>4</a:t>
                      </a:r>
                      <a:endParaRPr lang="en-US" sz="1700">
                        <a:effectLst/>
                        <a:latin typeface="Arial" panose="020B0604020202020204" pitchFamily="34" charset="0"/>
                        <a:ea typeface="Arial" panose="020B0604020202020204" pitchFamily="34" charset="0"/>
                      </a:endParaRPr>
                    </a:p>
                  </a:txBody>
                  <a:tcPr marL="109075" marR="109075" marT="0" marB="0" anchor="ctr"/>
                </a:tc>
                <a:tc>
                  <a:txBody>
                    <a:bodyPr/>
                    <a:lstStyle/>
                    <a:p>
                      <a:pPr marL="0" marR="0" algn="ctr">
                        <a:lnSpc>
                          <a:spcPct val="115000"/>
                        </a:lnSpc>
                        <a:spcBef>
                          <a:spcPts val="0"/>
                        </a:spcBef>
                        <a:spcAft>
                          <a:spcPts val="0"/>
                        </a:spcAft>
                      </a:pPr>
                      <a:r>
                        <a:rPr lang="en-US" sz="1900">
                          <a:solidFill>
                            <a:srgbClr val="000000"/>
                          </a:solidFill>
                          <a:effectLst/>
                          <a:latin typeface="Times New Roman" panose="02020603050405020304" pitchFamily="18" charset="0"/>
                          <a:ea typeface="Arial" panose="020B0604020202020204" pitchFamily="34" charset="0"/>
                        </a:rPr>
                        <a:t>Undergraduate</a:t>
                      </a:r>
                      <a:endParaRPr lang="en-US" sz="1700">
                        <a:effectLst/>
                        <a:latin typeface="Arial" panose="020B0604020202020204" pitchFamily="34" charset="0"/>
                        <a:ea typeface="Arial" panose="020B0604020202020204" pitchFamily="34" charset="0"/>
                      </a:endParaRPr>
                    </a:p>
                  </a:txBody>
                  <a:tcPr marL="109075" marR="109075" marT="0" marB="0" anchor="ctr"/>
                </a:tc>
                <a:tc>
                  <a:txBody>
                    <a:bodyPr/>
                    <a:lstStyle/>
                    <a:p>
                      <a:pPr marL="0" marR="0" algn="ctr">
                        <a:lnSpc>
                          <a:spcPct val="115000"/>
                        </a:lnSpc>
                        <a:spcBef>
                          <a:spcPts val="0"/>
                        </a:spcBef>
                        <a:spcAft>
                          <a:spcPts val="0"/>
                        </a:spcAft>
                      </a:pPr>
                      <a:r>
                        <a:rPr lang="en-US" sz="1900">
                          <a:solidFill>
                            <a:srgbClr val="000000"/>
                          </a:solidFill>
                          <a:effectLst/>
                          <a:latin typeface="Times New Roman" panose="02020603050405020304" pitchFamily="18" charset="0"/>
                          <a:ea typeface="Arial" panose="020B0604020202020204" pitchFamily="34" charset="0"/>
                        </a:rPr>
                        <a:t>Chooser</a:t>
                      </a:r>
                      <a:endParaRPr lang="en-US" sz="1700">
                        <a:effectLst/>
                        <a:latin typeface="Arial" panose="020B0604020202020204" pitchFamily="34" charset="0"/>
                        <a:ea typeface="Arial" panose="020B0604020202020204" pitchFamily="34" charset="0"/>
                      </a:endParaRPr>
                    </a:p>
                  </a:txBody>
                  <a:tcPr marL="109075" marR="109075" marT="0" marB="0" anchor="ctr"/>
                </a:tc>
                <a:tc>
                  <a:txBody>
                    <a:bodyPr/>
                    <a:lstStyle/>
                    <a:p>
                      <a:pPr marL="0" marR="0" algn="ctr">
                        <a:lnSpc>
                          <a:spcPct val="115000"/>
                        </a:lnSpc>
                        <a:spcBef>
                          <a:spcPts val="0"/>
                        </a:spcBef>
                        <a:spcAft>
                          <a:spcPts val="0"/>
                        </a:spcAft>
                      </a:pPr>
                      <a:r>
                        <a:rPr lang="en-US" sz="1900">
                          <a:solidFill>
                            <a:srgbClr val="000000"/>
                          </a:solidFill>
                          <a:effectLst/>
                          <a:latin typeface="Times New Roman" panose="02020603050405020304" pitchFamily="18" charset="0"/>
                          <a:ea typeface="Arial" panose="020B0604020202020204" pitchFamily="34" charset="0"/>
                        </a:rPr>
                        <a:t>205</a:t>
                      </a:r>
                      <a:endParaRPr lang="en-US" sz="1700">
                        <a:effectLst/>
                        <a:latin typeface="Arial" panose="020B0604020202020204" pitchFamily="34" charset="0"/>
                        <a:ea typeface="Arial" panose="020B0604020202020204" pitchFamily="34" charset="0"/>
                      </a:endParaRPr>
                    </a:p>
                  </a:txBody>
                  <a:tcPr marL="109075" marR="109075" marT="0" marB="0" anchor="ctr"/>
                </a:tc>
                <a:tc>
                  <a:txBody>
                    <a:bodyPr/>
                    <a:lstStyle/>
                    <a:p>
                      <a:pPr marL="0" marR="0" algn="ctr">
                        <a:lnSpc>
                          <a:spcPct val="115000"/>
                        </a:lnSpc>
                        <a:spcBef>
                          <a:spcPts val="0"/>
                        </a:spcBef>
                        <a:spcAft>
                          <a:spcPts val="0"/>
                        </a:spcAft>
                      </a:pPr>
                      <a:r>
                        <a:rPr lang="en-US" sz="1900">
                          <a:solidFill>
                            <a:srgbClr val="000000"/>
                          </a:solidFill>
                          <a:effectLst/>
                          <a:latin typeface="Times New Roman" panose="02020603050405020304" pitchFamily="18" charset="0"/>
                          <a:ea typeface="Arial" panose="020B0604020202020204" pitchFamily="34" charset="0"/>
                        </a:rPr>
                        <a:t>0 (0%)</a:t>
                      </a:r>
                      <a:endParaRPr lang="en-US" sz="1700">
                        <a:effectLst/>
                        <a:latin typeface="Arial" panose="020B0604020202020204" pitchFamily="34" charset="0"/>
                        <a:ea typeface="Arial" panose="020B0604020202020204" pitchFamily="34" charset="0"/>
                      </a:endParaRPr>
                    </a:p>
                  </a:txBody>
                  <a:tcPr marL="109075" marR="109075" marT="0" marB="0" anchor="ctr"/>
                </a:tc>
                <a:tc>
                  <a:txBody>
                    <a:bodyPr/>
                    <a:lstStyle/>
                    <a:p>
                      <a:pPr marL="0" marR="0" algn="ctr">
                        <a:lnSpc>
                          <a:spcPct val="115000"/>
                        </a:lnSpc>
                        <a:spcBef>
                          <a:spcPts val="0"/>
                        </a:spcBef>
                        <a:spcAft>
                          <a:spcPts val="0"/>
                        </a:spcAft>
                      </a:pPr>
                      <a:r>
                        <a:rPr lang="en-US" sz="1900">
                          <a:solidFill>
                            <a:srgbClr val="000000"/>
                          </a:solidFill>
                          <a:effectLst/>
                          <a:latin typeface="Times New Roman" panose="02020603050405020304" pitchFamily="18" charset="0"/>
                          <a:ea typeface="Arial" panose="020B0604020202020204" pitchFamily="34" charset="0"/>
                        </a:rPr>
                        <a:t>18.75 (0.92)</a:t>
                      </a:r>
                      <a:endParaRPr lang="en-US" sz="1700">
                        <a:effectLst/>
                        <a:latin typeface="Arial" panose="020B0604020202020204" pitchFamily="34" charset="0"/>
                        <a:ea typeface="Arial" panose="020B0604020202020204" pitchFamily="34" charset="0"/>
                      </a:endParaRPr>
                    </a:p>
                  </a:txBody>
                  <a:tcPr marL="109075" marR="109075" marT="0" marB="0" anchor="ctr"/>
                </a:tc>
                <a:tc>
                  <a:txBody>
                    <a:bodyPr/>
                    <a:lstStyle/>
                    <a:p>
                      <a:pPr marL="0" marR="0" algn="ctr">
                        <a:lnSpc>
                          <a:spcPct val="115000"/>
                        </a:lnSpc>
                        <a:spcBef>
                          <a:spcPts val="0"/>
                        </a:spcBef>
                        <a:spcAft>
                          <a:spcPts val="0"/>
                        </a:spcAft>
                      </a:pPr>
                      <a:r>
                        <a:rPr lang="en-US" sz="1900">
                          <a:solidFill>
                            <a:srgbClr val="000000"/>
                          </a:solidFill>
                          <a:effectLst/>
                          <a:latin typeface="Times New Roman" panose="02020603050405020304" pitchFamily="18" charset="0"/>
                          <a:ea typeface="Arial" panose="020B0604020202020204" pitchFamily="34" charset="0"/>
                        </a:rPr>
                        <a:t>153 (75%)</a:t>
                      </a:r>
                      <a:endParaRPr lang="en-US" sz="1700">
                        <a:effectLst/>
                        <a:latin typeface="Arial" panose="020B0604020202020204" pitchFamily="34" charset="0"/>
                        <a:ea typeface="Arial" panose="020B0604020202020204" pitchFamily="34" charset="0"/>
                      </a:endParaRPr>
                    </a:p>
                  </a:txBody>
                  <a:tcPr marL="109075" marR="109075" marT="0" marB="0" anchor="ctr"/>
                </a:tc>
                <a:tc>
                  <a:txBody>
                    <a:bodyPr/>
                    <a:lstStyle/>
                    <a:p>
                      <a:pPr marL="0" marR="0" algn="ctr">
                        <a:lnSpc>
                          <a:spcPct val="115000"/>
                        </a:lnSpc>
                        <a:spcBef>
                          <a:spcPts val="0"/>
                        </a:spcBef>
                        <a:spcAft>
                          <a:spcPts val="0"/>
                        </a:spcAft>
                      </a:pPr>
                      <a:r>
                        <a:rPr lang="en-US" sz="1900">
                          <a:solidFill>
                            <a:srgbClr val="000000"/>
                          </a:solidFill>
                          <a:effectLst/>
                          <a:latin typeface="Times New Roman" panose="02020603050405020304" pitchFamily="18" charset="0"/>
                          <a:ea typeface="Arial" panose="020B0604020202020204" pitchFamily="34" charset="0"/>
                        </a:rPr>
                        <a:t>180 (88%)</a:t>
                      </a:r>
                      <a:endParaRPr lang="en-US" sz="1700">
                        <a:effectLst/>
                        <a:latin typeface="Arial" panose="020B0604020202020204" pitchFamily="34" charset="0"/>
                        <a:ea typeface="Arial" panose="020B0604020202020204" pitchFamily="34" charset="0"/>
                      </a:endParaRPr>
                    </a:p>
                  </a:txBody>
                  <a:tcPr marL="109075" marR="109075" marT="0" marB="0" anchor="ctr"/>
                </a:tc>
                <a:extLst>
                  <a:ext uri="{0D108BD9-81ED-4DB2-BD59-A6C34878D82A}">
                    <a16:rowId xmlns:a16="http://schemas.microsoft.com/office/drawing/2014/main" val="502034011"/>
                  </a:ext>
                </a:extLst>
              </a:tr>
              <a:tr h="365502">
                <a:tc>
                  <a:txBody>
                    <a:bodyPr/>
                    <a:lstStyle/>
                    <a:p>
                      <a:pPr marL="0" marR="0" algn="ctr">
                        <a:lnSpc>
                          <a:spcPct val="115000"/>
                        </a:lnSpc>
                        <a:spcBef>
                          <a:spcPts val="0"/>
                        </a:spcBef>
                        <a:spcAft>
                          <a:spcPts val="0"/>
                        </a:spcAft>
                      </a:pPr>
                      <a:r>
                        <a:rPr lang="en-US" sz="1900">
                          <a:solidFill>
                            <a:srgbClr val="000000"/>
                          </a:solidFill>
                          <a:effectLst/>
                          <a:latin typeface="Times New Roman" panose="02020603050405020304" pitchFamily="18" charset="0"/>
                          <a:ea typeface="Arial" panose="020B0604020202020204" pitchFamily="34" charset="0"/>
                        </a:rPr>
                        <a:t>4</a:t>
                      </a:r>
                      <a:endParaRPr lang="en-US" sz="1700">
                        <a:effectLst/>
                        <a:latin typeface="Arial" panose="020B0604020202020204" pitchFamily="34" charset="0"/>
                        <a:ea typeface="Arial" panose="020B0604020202020204" pitchFamily="34" charset="0"/>
                      </a:endParaRPr>
                    </a:p>
                  </a:txBody>
                  <a:tcPr marL="109075" marR="109075" marT="0" marB="0" anchor="ctr"/>
                </a:tc>
                <a:tc>
                  <a:txBody>
                    <a:bodyPr/>
                    <a:lstStyle/>
                    <a:p>
                      <a:pPr marL="0" marR="0" algn="ctr">
                        <a:lnSpc>
                          <a:spcPct val="115000"/>
                        </a:lnSpc>
                        <a:spcBef>
                          <a:spcPts val="0"/>
                        </a:spcBef>
                        <a:spcAft>
                          <a:spcPts val="0"/>
                        </a:spcAft>
                      </a:pPr>
                      <a:r>
                        <a:rPr lang="en-US" sz="1900">
                          <a:solidFill>
                            <a:srgbClr val="000000"/>
                          </a:solidFill>
                          <a:effectLst/>
                          <a:latin typeface="Times New Roman" panose="02020603050405020304" pitchFamily="18" charset="0"/>
                          <a:ea typeface="Arial" panose="020B0604020202020204" pitchFamily="34" charset="0"/>
                        </a:rPr>
                        <a:t>MTurk</a:t>
                      </a:r>
                      <a:endParaRPr lang="en-US" sz="1700">
                        <a:effectLst/>
                        <a:latin typeface="Arial" panose="020B0604020202020204" pitchFamily="34" charset="0"/>
                        <a:ea typeface="Arial" panose="020B0604020202020204" pitchFamily="34" charset="0"/>
                      </a:endParaRPr>
                    </a:p>
                  </a:txBody>
                  <a:tcPr marL="109075" marR="109075" marT="0" marB="0" anchor="ctr"/>
                </a:tc>
                <a:tc>
                  <a:txBody>
                    <a:bodyPr/>
                    <a:lstStyle/>
                    <a:p>
                      <a:pPr marL="0" marR="0" algn="ctr">
                        <a:lnSpc>
                          <a:spcPct val="115000"/>
                        </a:lnSpc>
                        <a:spcBef>
                          <a:spcPts val="0"/>
                        </a:spcBef>
                        <a:spcAft>
                          <a:spcPts val="0"/>
                        </a:spcAft>
                      </a:pPr>
                      <a:r>
                        <a:rPr lang="en-US" sz="1900">
                          <a:solidFill>
                            <a:srgbClr val="000000"/>
                          </a:solidFill>
                          <a:effectLst/>
                          <a:latin typeface="Times New Roman" panose="02020603050405020304" pitchFamily="18" charset="0"/>
                          <a:ea typeface="Arial" panose="020B0604020202020204" pitchFamily="34" charset="0"/>
                        </a:rPr>
                        <a:t>Rater</a:t>
                      </a:r>
                      <a:endParaRPr lang="en-US" sz="1700">
                        <a:effectLst/>
                        <a:latin typeface="Arial" panose="020B0604020202020204" pitchFamily="34" charset="0"/>
                        <a:ea typeface="Arial" panose="020B0604020202020204" pitchFamily="34" charset="0"/>
                      </a:endParaRPr>
                    </a:p>
                  </a:txBody>
                  <a:tcPr marL="109075" marR="109075" marT="0" marB="0" anchor="ctr"/>
                </a:tc>
                <a:tc>
                  <a:txBody>
                    <a:bodyPr/>
                    <a:lstStyle/>
                    <a:p>
                      <a:pPr marL="0" marR="0" algn="ctr">
                        <a:lnSpc>
                          <a:spcPct val="115000"/>
                        </a:lnSpc>
                        <a:spcBef>
                          <a:spcPts val="0"/>
                        </a:spcBef>
                        <a:spcAft>
                          <a:spcPts val="0"/>
                        </a:spcAft>
                      </a:pPr>
                      <a:r>
                        <a:rPr lang="en-US" sz="1900">
                          <a:solidFill>
                            <a:srgbClr val="000000"/>
                          </a:solidFill>
                          <a:effectLst/>
                          <a:latin typeface="Times New Roman" panose="02020603050405020304" pitchFamily="18" charset="0"/>
                          <a:ea typeface="Arial" panose="020B0604020202020204" pitchFamily="34" charset="0"/>
                        </a:rPr>
                        <a:t>464</a:t>
                      </a:r>
                      <a:endParaRPr lang="en-US" sz="1700">
                        <a:effectLst/>
                        <a:latin typeface="Arial" panose="020B0604020202020204" pitchFamily="34" charset="0"/>
                        <a:ea typeface="Arial" panose="020B0604020202020204" pitchFamily="34" charset="0"/>
                      </a:endParaRPr>
                    </a:p>
                  </a:txBody>
                  <a:tcPr marL="109075" marR="109075" marT="0" marB="0" anchor="ctr"/>
                </a:tc>
                <a:tc>
                  <a:txBody>
                    <a:bodyPr/>
                    <a:lstStyle/>
                    <a:p>
                      <a:pPr marL="0" marR="0" algn="ctr">
                        <a:lnSpc>
                          <a:spcPct val="115000"/>
                        </a:lnSpc>
                        <a:spcBef>
                          <a:spcPts val="0"/>
                        </a:spcBef>
                        <a:spcAft>
                          <a:spcPts val="0"/>
                        </a:spcAft>
                      </a:pPr>
                      <a:r>
                        <a:rPr lang="en-US" sz="1900">
                          <a:solidFill>
                            <a:srgbClr val="000000"/>
                          </a:solidFill>
                          <a:effectLst/>
                          <a:latin typeface="Times New Roman" panose="02020603050405020304" pitchFamily="18" charset="0"/>
                          <a:ea typeface="Arial" panose="020B0604020202020204" pitchFamily="34" charset="0"/>
                        </a:rPr>
                        <a:t>50 (10%)</a:t>
                      </a:r>
                      <a:endParaRPr lang="en-US" sz="1700">
                        <a:effectLst/>
                        <a:latin typeface="Arial" panose="020B0604020202020204" pitchFamily="34" charset="0"/>
                        <a:ea typeface="Arial" panose="020B0604020202020204" pitchFamily="34" charset="0"/>
                      </a:endParaRPr>
                    </a:p>
                  </a:txBody>
                  <a:tcPr marL="109075" marR="109075" marT="0" marB="0" anchor="ctr"/>
                </a:tc>
                <a:tc>
                  <a:txBody>
                    <a:bodyPr/>
                    <a:lstStyle/>
                    <a:p>
                      <a:pPr marL="0" marR="0" algn="ctr">
                        <a:lnSpc>
                          <a:spcPct val="115000"/>
                        </a:lnSpc>
                        <a:spcBef>
                          <a:spcPts val="0"/>
                        </a:spcBef>
                        <a:spcAft>
                          <a:spcPts val="0"/>
                        </a:spcAft>
                      </a:pPr>
                      <a:r>
                        <a:rPr lang="en-US" sz="1900">
                          <a:solidFill>
                            <a:srgbClr val="000000"/>
                          </a:solidFill>
                          <a:effectLst/>
                          <a:latin typeface="Times New Roman" panose="02020603050405020304" pitchFamily="18" charset="0"/>
                          <a:ea typeface="Arial" panose="020B0604020202020204" pitchFamily="34" charset="0"/>
                        </a:rPr>
                        <a:t>37.97 (12.27)</a:t>
                      </a:r>
                      <a:endParaRPr lang="en-US" sz="1700">
                        <a:effectLst/>
                        <a:latin typeface="Arial" panose="020B0604020202020204" pitchFamily="34" charset="0"/>
                        <a:ea typeface="Arial" panose="020B0604020202020204" pitchFamily="34" charset="0"/>
                      </a:endParaRPr>
                    </a:p>
                  </a:txBody>
                  <a:tcPr marL="109075" marR="109075" marT="0" marB="0" anchor="ctr"/>
                </a:tc>
                <a:tc>
                  <a:txBody>
                    <a:bodyPr/>
                    <a:lstStyle/>
                    <a:p>
                      <a:pPr marL="0" marR="0" algn="ctr">
                        <a:lnSpc>
                          <a:spcPct val="115000"/>
                        </a:lnSpc>
                        <a:spcBef>
                          <a:spcPts val="0"/>
                        </a:spcBef>
                        <a:spcAft>
                          <a:spcPts val="0"/>
                        </a:spcAft>
                      </a:pPr>
                      <a:r>
                        <a:rPr lang="en-US" sz="1900">
                          <a:solidFill>
                            <a:srgbClr val="000000"/>
                          </a:solidFill>
                          <a:effectLst/>
                          <a:latin typeface="Times New Roman" panose="02020603050405020304" pitchFamily="18" charset="0"/>
                          <a:ea typeface="Arial" panose="020B0604020202020204" pitchFamily="34" charset="0"/>
                        </a:rPr>
                        <a:t>242 (52%)</a:t>
                      </a:r>
                      <a:endParaRPr lang="en-US" sz="1700">
                        <a:effectLst/>
                        <a:latin typeface="Arial" panose="020B0604020202020204" pitchFamily="34" charset="0"/>
                        <a:ea typeface="Arial" panose="020B0604020202020204" pitchFamily="34" charset="0"/>
                      </a:endParaRPr>
                    </a:p>
                  </a:txBody>
                  <a:tcPr marL="109075" marR="109075" marT="0" marB="0" anchor="ctr"/>
                </a:tc>
                <a:tc>
                  <a:txBody>
                    <a:bodyPr/>
                    <a:lstStyle/>
                    <a:p>
                      <a:pPr marL="0" marR="0" algn="ctr">
                        <a:lnSpc>
                          <a:spcPct val="115000"/>
                        </a:lnSpc>
                        <a:spcBef>
                          <a:spcPts val="0"/>
                        </a:spcBef>
                        <a:spcAft>
                          <a:spcPts val="0"/>
                        </a:spcAft>
                      </a:pPr>
                      <a:r>
                        <a:rPr lang="en-US" sz="1900">
                          <a:solidFill>
                            <a:srgbClr val="000000"/>
                          </a:solidFill>
                          <a:effectLst/>
                          <a:latin typeface="Times New Roman" panose="02020603050405020304" pitchFamily="18" charset="0"/>
                          <a:ea typeface="Arial" panose="020B0604020202020204" pitchFamily="34" charset="0"/>
                        </a:rPr>
                        <a:t>301 (65%)</a:t>
                      </a:r>
                      <a:endParaRPr lang="en-US" sz="1700">
                        <a:effectLst/>
                        <a:latin typeface="Arial" panose="020B0604020202020204" pitchFamily="34" charset="0"/>
                        <a:ea typeface="Arial" panose="020B0604020202020204" pitchFamily="34" charset="0"/>
                      </a:endParaRPr>
                    </a:p>
                  </a:txBody>
                  <a:tcPr marL="109075" marR="109075" marT="0" marB="0" anchor="ctr"/>
                </a:tc>
                <a:extLst>
                  <a:ext uri="{0D108BD9-81ED-4DB2-BD59-A6C34878D82A}">
                    <a16:rowId xmlns:a16="http://schemas.microsoft.com/office/drawing/2014/main" val="3695085922"/>
                  </a:ext>
                </a:extLst>
              </a:tr>
              <a:tr h="365502">
                <a:tc>
                  <a:txBody>
                    <a:bodyPr/>
                    <a:lstStyle/>
                    <a:p>
                      <a:pPr marL="0" marR="0" algn="ctr">
                        <a:lnSpc>
                          <a:spcPct val="115000"/>
                        </a:lnSpc>
                        <a:spcBef>
                          <a:spcPts val="0"/>
                        </a:spcBef>
                        <a:spcAft>
                          <a:spcPts val="0"/>
                        </a:spcAft>
                      </a:pPr>
                      <a:r>
                        <a:rPr lang="en-US" sz="1900">
                          <a:solidFill>
                            <a:srgbClr val="000000"/>
                          </a:solidFill>
                          <a:effectLst/>
                          <a:latin typeface="Times New Roman" panose="02020603050405020304" pitchFamily="18" charset="0"/>
                          <a:ea typeface="Arial" panose="020B0604020202020204" pitchFamily="34" charset="0"/>
                        </a:rPr>
                        <a:t>5</a:t>
                      </a:r>
                      <a:endParaRPr lang="en-US" sz="1700">
                        <a:effectLst/>
                        <a:latin typeface="Arial" panose="020B0604020202020204" pitchFamily="34" charset="0"/>
                        <a:ea typeface="Arial" panose="020B0604020202020204" pitchFamily="34" charset="0"/>
                      </a:endParaRPr>
                    </a:p>
                  </a:txBody>
                  <a:tcPr marL="109075" marR="109075" marT="0" marB="0" anchor="ctr"/>
                </a:tc>
                <a:tc>
                  <a:txBody>
                    <a:bodyPr/>
                    <a:lstStyle/>
                    <a:p>
                      <a:pPr marL="0" marR="0" algn="ctr">
                        <a:lnSpc>
                          <a:spcPct val="115000"/>
                        </a:lnSpc>
                        <a:spcBef>
                          <a:spcPts val="0"/>
                        </a:spcBef>
                        <a:spcAft>
                          <a:spcPts val="0"/>
                        </a:spcAft>
                      </a:pPr>
                      <a:r>
                        <a:rPr lang="en-US" sz="1900">
                          <a:solidFill>
                            <a:srgbClr val="000000"/>
                          </a:solidFill>
                          <a:effectLst/>
                          <a:latin typeface="Times New Roman" panose="02020603050405020304" pitchFamily="18" charset="0"/>
                          <a:ea typeface="Arial" panose="020B0604020202020204" pitchFamily="34" charset="0"/>
                        </a:rPr>
                        <a:t>MTurk</a:t>
                      </a:r>
                      <a:endParaRPr lang="en-US" sz="1700">
                        <a:effectLst/>
                        <a:latin typeface="Arial" panose="020B0604020202020204" pitchFamily="34" charset="0"/>
                        <a:ea typeface="Arial" panose="020B0604020202020204" pitchFamily="34" charset="0"/>
                      </a:endParaRPr>
                    </a:p>
                  </a:txBody>
                  <a:tcPr marL="109075" marR="109075" marT="0" marB="0" anchor="ctr"/>
                </a:tc>
                <a:tc>
                  <a:txBody>
                    <a:bodyPr/>
                    <a:lstStyle/>
                    <a:p>
                      <a:pPr marL="0" marR="0" algn="ctr">
                        <a:lnSpc>
                          <a:spcPct val="115000"/>
                        </a:lnSpc>
                        <a:spcBef>
                          <a:spcPts val="0"/>
                        </a:spcBef>
                        <a:spcAft>
                          <a:spcPts val="0"/>
                        </a:spcAft>
                      </a:pPr>
                      <a:r>
                        <a:rPr lang="en-US" sz="1900">
                          <a:solidFill>
                            <a:srgbClr val="000000"/>
                          </a:solidFill>
                          <a:effectLst/>
                          <a:latin typeface="Times New Roman" panose="02020603050405020304" pitchFamily="18" charset="0"/>
                          <a:ea typeface="Arial" panose="020B0604020202020204" pitchFamily="34" charset="0"/>
                        </a:rPr>
                        <a:t>Chooser</a:t>
                      </a:r>
                      <a:endParaRPr lang="en-US" sz="1700">
                        <a:effectLst/>
                        <a:latin typeface="Arial" panose="020B0604020202020204" pitchFamily="34" charset="0"/>
                        <a:ea typeface="Arial" panose="020B0604020202020204" pitchFamily="34" charset="0"/>
                      </a:endParaRPr>
                    </a:p>
                  </a:txBody>
                  <a:tcPr marL="109075" marR="109075" marT="0" marB="0" anchor="ctr"/>
                </a:tc>
                <a:tc>
                  <a:txBody>
                    <a:bodyPr/>
                    <a:lstStyle/>
                    <a:p>
                      <a:pPr marL="0" marR="0" algn="ctr">
                        <a:lnSpc>
                          <a:spcPct val="115000"/>
                        </a:lnSpc>
                        <a:spcBef>
                          <a:spcPts val="0"/>
                        </a:spcBef>
                        <a:spcAft>
                          <a:spcPts val="0"/>
                        </a:spcAft>
                      </a:pPr>
                      <a:r>
                        <a:rPr lang="en-US" sz="1900">
                          <a:solidFill>
                            <a:srgbClr val="000000"/>
                          </a:solidFill>
                          <a:effectLst/>
                          <a:latin typeface="Times New Roman" panose="02020603050405020304" pitchFamily="18" charset="0"/>
                          <a:ea typeface="Arial" panose="020B0604020202020204" pitchFamily="34" charset="0"/>
                        </a:rPr>
                        <a:t>200</a:t>
                      </a:r>
                      <a:endParaRPr lang="en-US" sz="1700">
                        <a:effectLst/>
                        <a:latin typeface="Arial" panose="020B0604020202020204" pitchFamily="34" charset="0"/>
                        <a:ea typeface="Arial" panose="020B0604020202020204" pitchFamily="34" charset="0"/>
                      </a:endParaRPr>
                    </a:p>
                  </a:txBody>
                  <a:tcPr marL="109075" marR="109075" marT="0" marB="0" anchor="ctr"/>
                </a:tc>
                <a:tc>
                  <a:txBody>
                    <a:bodyPr/>
                    <a:lstStyle/>
                    <a:p>
                      <a:pPr marL="0" marR="0" algn="ctr">
                        <a:lnSpc>
                          <a:spcPct val="115000"/>
                        </a:lnSpc>
                        <a:spcBef>
                          <a:spcPts val="0"/>
                        </a:spcBef>
                        <a:spcAft>
                          <a:spcPts val="0"/>
                        </a:spcAft>
                      </a:pPr>
                      <a:r>
                        <a:rPr lang="en-US" sz="1900">
                          <a:solidFill>
                            <a:srgbClr val="000000"/>
                          </a:solidFill>
                          <a:effectLst/>
                          <a:latin typeface="Times New Roman" panose="02020603050405020304" pitchFamily="18" charset="0"/>
                          <a:ea typeface="Arial" panose="020B0604020202020204" pitchFamily="34" charset="0"/>
                        </a:rPr>
                        <a:t>44 (18%)</a:t>
                      </a:r>
                      <a:endParaRPr lang="en-US" sz="1700">
                        <a:effectLst/>
                        <a:latin typeface="Arial" panose="020B0604020202020204" pitchFamily="34" charset="0"/>
                        <a:ea typeface="Arial" panose="020B0604020202020204" pitchFamily="34" charset="0"/>
                      </a:endParaRPr>
                    </a:p>
                  </a:txBody>
                  <a:tcPr marL="109075" marR="109075" marT="0" marB="0" anchor="ctr"/>
                </a:tc>
                <a:tc>
                  <a:txBody>
                    <a:bodyPr/>
                    <a:lstStyle/>
                    <a:p>
                      <a:pPr marL="0" marR="0" algn="ctr">
                        <a:lnSpc>
                          <a:spcPct val="115000"/>
                        </a:lnSpc>
                        <a:spcBef>
                          <a:spcPts val="0"/>
                        </a:spcBef>
                        <a:spcAft>
                          <a:spcPts val="0"/>
                        </a:spcAft>
                      </a:pPr>
                      <a:r>
                        <a:rPr lang="en-US" sz="1900">
                          <a:solidFill>
                            <a:srgbClr val="000000"/>
                          </a:solidFill>
                          <a:effectLst/>
                          <a:latin typeface="Times New Roman" panose="02020603050405020304" pitchFamily="18" charset="0"/>
                          <a:ea typeface="Arial" panose="020B0604020202020204" pitchFamily="34" charset="0"/>
                        </a:rPr>
                        <a:t>36.94 (11.38)</a:t>
                      </a:r>
                      <a:endParaRPr lang="en-US" sz="1700">
                        <a:effectLst/>
                        <a:latin typeface="Arial" panose="020B0604020202020204" pitchFamily="34" charset="0"/>
                        <a:ea typeface="Arial" panose="020B0604020202020204" pitchFamily="34" charset="0"/>
                      </a:endParaRPr>
                    </a:p>
                  </a:txBody>
                  <a:tcPr marL="109075" marR="109075" marT="0" marB="0" anchor="ctr"/>
                </a:tc>
                <a:tc>
                  <a:txBody>
                    <a:bodyPr/>
                    <a:lstStyle/>
                    <a:p>
                      <a:pPr marL="0" marR="0" algn="ctr">
                        <a:lnSpc>
                          <a:spcPct val="115000"/>
                        </a:lnSpc>
                        <a:spcBef>
                          <a:spcPts val="0"/>
                        </a:spcBef>
                        <a:spcAft>
                          <a:spcPts val="0"/>
                        </a:spcAft>
                      </a:pPr>
                      <a:r>
                        <a:rPr lang="en-US" sz="1900">
                          <a:solidFill>
                            <a:srgbClr val="000000"/>
                          </a:solidFill>
                          <a:effectLst/>
                          <a:latin typeface="Times New Roman" panose="02020603050405020304" pitchFamily="18" charset="0"/>
                          <a:ea typeface="Arial" panose="020B0604020202020204" pitchFamily="34" charset="0"/>
                        </a:rPr>
                        <a:t>92 (46%)</a:t>
                      </a:r>
                      <a:endParaRPr lang="en-US" sz="1700">
                        <a:effectLst/>
                        <a:latin typeface="Arial" panose="020B0604020202020204" pitchFamily="34" charset="0"/>
                        <a:ea typeface="Arial" panose="020B0604020202020204" pitchFamily="34" charset="0"/>
                      </a:endParaRPr>
                    </a:p>
                  </a:txBody>
                  <a:tcPr marL="109075" marR="109075" marT="0" marB="0" anchor="ctr"/>
                </a:tc>
                <a:tc>
                  <a:txBody>
                    <a:bodyPr/>
                    <a:lstStyle/>
                    <a:p>
                      <a:pPr marL="0" marR="0" algn="ctr">
                        <a:lnSpc>
                          <a:spcPct val="115000"/>
                        </a:lnSpc>
                        <a:spcBef>
                          <a:spcPts val="0"/>
                        </a:spcBef>
                        <a:spcAft>
                          <a:spcPts val="0"/>
                        </a:spcAft>
                      </a:pPr>
                      <a:r>
                        <a:rPr lang="en-US" sz="1900">
                          <a:solidFill>
                            <a:srgbClr val="000000"/>
                          </a:solidFill>
                          <a:effectLst/>
                          <a:latin typeface="Times New Roman" panose="02020603050405020304" pitchFamily="18" charset="0"/>
                          <a:ea typeface="Arial" panose="020B0604020202020204" pitchFamily="34" charset="0"/>
                        </a:rPr>
                        <a:t>149 (75%)</a:t>
                      </a:r>
                      <a:endParaRPr lang="en-US" sz="1700">
                        <a:effectLst/>
                        <a:latin typeface="Arial" panose="020B0604020202020204" pitchFamily="34" charset="0"/>
                        <a:ea typeface="Arial" panose="020B0604020202020204" pitchFamily="34" charset="0"/>
                      </a:endParaRPr>
                    </a:p>
                  </a:txBody>
                  <a:tcPr marL="109075" marR="109075" marT="0" marB="0" anchor="ctr"/>
                </a:tc>
                <a:extLst>
                  <a:ext uri="{0D108BD9-81ED-4DB2-BD59-A6C34878D82A}">
                    <a16:rowId xmlns:a16="http://schemas.microsoft.com/office/drawing/2014/main" val="587972416"/>
                  </a:ext>
                </a:extLst>
              </a:tr>
              <a:tr h="365502">
                <a:tc>
                  <a:txBody>
                    <a:bodyPr/>
                    <a:lstStyle/>
                    <a:p>
                      <a:pPr marL="0" marR="0" algn="ctr">
                        <a:lnSpc>
                          <a:spcPct val="115000"/>
                        </a:lnSpc>
                        <a:spcBef>
                          <a:spcPts val="0"/>
                        </a:spcBef>
                        <a:spcAft>
                          <a:spcPts val="0"/>
                        </a:spcAft>
                      </a:pPr>
                      <a:r>
                        <a:rPr lang="en-US" sz="1900">
                          <a:solidFill>
                            <a:srgbClr val="000000"/>
                          </a:solidFill>
                          <a:effectLst/>
                          <a:latin typeface="Times New Roman" panose="02020603050405020304" pitchFamily="18" charset="0"/>
                          <a:ea typeface="Arial" panose="020B0604020202020204" pitchFamily="34" charset="0"/>
                        </a:rPr>
                        <a:t>5</a:t>
                      </a:r>
                      <a:endParaRPr lang="en-US" sz="1700">
                        <a:effectLst/>
                        <a:latin typeface="Arial" panose="020B0604020202020204" pitchFamily="34" charset="0"/>
                        <a:ea typeface="Arial" panose="020B0604020202020204" pitchFamily="34" charset="0"/>
                      </a:endParaRPr>
                    </a:p>
                  </a:txBody>
                  <a:tcPr marL="109075" marR="109075" marT="0" marB="0" anchor="ctr"/>
                </a:tc>
                <a:tc>
                  <a:txBody>
                    <a:bodyPr/>
                    <a:lstStyle/>
                    <a:p>
                      <a:pPr marL="0" marR="0" algn="ctr">
                        <a:lnSpc>
                          <a:spcPct val="115000"/>
                        </a:lnSpc>
                        <a:spcBef>
                          <a:spcPts val="0"/>
                        </a:spcBef>
                        <a:spcAft>
                          <a:spcPts val="0"/>
                        </a:spcAft>
                      </a:pPr>
                      <a:r>
                        <a:rPr lang="en-US" sz="1900">
                          <a:solidFill>
                            <a:srgbClr val="000000"/>
                          </a:solidFill>
                          <a:effectLst/>
                          <a:latin typeface="Times New Roman" panose="02020603050405020304" pitchFamily="18" charset="0"/>
                          <a:ea typeface="Arial" panose="020B0604020202020204" pitchFamily="34" charset="0"/>
                        </a:rPr>
                        <a:t>MTurk</a:t>
                      </a:r>
                      <a:endParaRPr lang="en-US" sz="1700">
                        <a:effectLst/>
                        <a:latin typeface="Arial" panose="020B0604020202020204" pitchFamily="34" charset="0"/>
                        <a:ea typeface="Arial" panose="020B0604020202020204" pitchFamily="34" charset="0"/>
                      </a:endParaRPr>
                    </a:p>
                  </a:txBody>
                  <a:tcPr marL="109075" marR="109075" marT="0" marB="0" anchor="ctr"/>
                </a:tc>
                <a:tc>
                  <a:txBody>
                    <a:bodyPr/>
                    <a:lstStyle/>
                    <a:p>
                      <a:pPr marL="0" marR="0" algn="ctr">
                        <a:lnSpc>
                          <a:spcPct val="115000"/>
                        </a:lnSpc>
                        <a:spcBef>
                          <a:spcPts val="0"/>
                        </a:spcBef>
                        <a:spcAft>
                          <a:spcPts val="0"/>
                        </a:spcAft>
                      </a:pPr>
                      <a:r>
                        <a:rPr lang="en-US" sz="1900">
                          <a:solidFill>
                            <a:srgbClr val="000000"/>
                          </a:solidFill>
                          <a:effectLst/>
                          <a:latin typeface="Times New Roman" panose="02020603050405020304" pitchFamily="18" charset="0"/>
                          <a:ea typeface="Arial" panose="020B0604020202020204" pitchFamily="34" charset="0"/>
                        </a:rPr>
                        <a:t>Rater</a:t>
                      </a:r>
                      <a:endParaRPr lang="en-US" sz="1700">
                        <a:effectLst/>
                        <a:latin typeface="Arial" panose="020B0604020202020204" pitchFamily="34" charset="0"/>
                        <a:ea typeface="Arial" panose="020B0604020202020204" pitchFamily="34" charset="0"/>
                      </a:endParaRPr>
                    </a:p>
                  </a:txBody>
                  <a:tcPr marL="109075" marR="109075" marT="0" marB="0" anchor="ctr"/>
                </a:tc>
                <a:tc>
                  <a:txBody>
                    <a:bodyPr/>
                    <a:lstStyle/>
                    <a:p>
                      <a:pPr marL="0" marR="0" algn="ctr">
                        <a:lnSpc>
                          <a:spcPct val="115000"/>
                        </a:lnSpc>
                        <a:spcBef>
                          <a:spcPts val="0"/>
                        </a:spcBef>
                        <a:spcAft>
                          <a:spcPts val="0"/>
                        </a:spcAft>
                      </a:pPr>
                      <a:r>
                        <a:rPr lang="en-US" sz="1900">
                          <a:solidFill>
                            <a:srgbClr val="000000"/>
                          </a:solidFill>
                          <a:effectLst/>
                          <a:latin typeface="Times New Roman" panose="02020603050405020304" pitchFamily="18" charset="0"/>
                          <a:ea typeface="Arial" panose="020B0604020202020204" pitchFamily="34" charset="0"/>
                        </a:rPr>
                        <a:t>505</a:t>
                      </a:r>
                      <a:endParaRPr lang="en-US" sz="1700">
                        <a:effectLst/>
                        <a:latin typeface="Arial" panose="020B0604020202020204" pitchFamily="34" charset="0"/>
                        <a:ea typeface="Arial" panose="020B0604020202020204" pitchFamily="34" charset="0"/>
                      </a:endParaRPr>
                    </a:p>
                  </a:txBody>
                  <a:tcPr marL="109075" marR="109075" marT="0" marB="0" anchor="ctr"/>
                </a:tc>
                <a:tc>
                  <a:txBody>
                    <a:bodyPr/>
                    <a:lstStyle/>
                    <a:p>
                      <a:pPr marL="0" marR="0" algn="ctr">
                        <a:lnSpc>
                          <a:spcPct val="115000"/>
                        </a:lnSpc>
                        <a:spcBef>
                          <a:spcPts val="0"/>
                        </a:spcBef>
                        <a:spcAft>
                          <a:spcPts val="0"/>
                        </a:spcAft>
                      </a:pPr>
                      <a:r>
                        <a:rPr lang="en-US" sz="1900">
                          <a:solidFill>
                            <a:srgbClr val="000000"/>
                          </a:solidFill>
                          <a:effectLst/>
                          <a:latin typeface="Times New Roman" panose="02020603050405020304" pitchFamily="18" charset="0"/>
                          <a:ea typeface="Arial" panose="020B0604020202020204" pitchFamily="34" charset="0"/>
                        </a:rPr>
                        <a:t>37 (7%)</a:t>
                      </a:r>
                      <a:endParaRPr lang="en-US" sz="1700">
                        <a:effectLst/>
                        <a:latin typeface="Arial" panose="020B0604020202020204" pitchFamily="34" charset="0"/>
                        <a:ea typeface="Arial" panose="020B0604020202020204" pitchFamily="34" charset="0"/>
                      </a:endParaRPr>
                    </a:p>
                  </a:txBody>
                  <a:tcPr marL="109075" marR="109075" marT="0" marB="0" anchor="ctr"/>
                </a:tc>
                <a:tc>
                  <a:txBody>
                    <a:bodyPr/>
                    <a:lstStyle/>
                    <a:p>
                      <a:pPr marL="0" marR="0" algn="ctr">
                        <a:lnSpc>
                          <a:spcPct val="115000"/>
                        </a:lnSpc>
                        <a:spcBef>
                          <a:spcPts val="0"/>
                        </a:spcBef>
                        <a:spcAft>
                          <a:spcPts val="0"/>
                        </a:spcAft>
                      </a:pPr>
                      <a:r>
                        <a:rPr lang="en-US" sz="1900">
                          <a:solidFill>
                            <a:srgbClr val="000000"/>
                          </a:solidFill>
                          <a:effectLst/>
                          <a:latin typeface="Times New Roman" panose="02020603050405020304" pitchFamily="18" charset="0"/>
                          <a:ea typeface="Arial" panose="020B0604020202020204" pitchFamily="34" charset="0"/>
                        </a:rPr>
                        <a:t>35.46 (10.88)</a:t>
                      </a:r>
                      <a:endParaRPr lang="en-US" sz="1700">
                        <a:effectLst/>
                        <a:latin typeface="Arial" panose="020B0604020202020204" pitchFamily="34" charset="0"/>
                        <a:ea typeface="Arial" panose="020B0604020202020204" pitchFamily="34" charset="0"/>
                      </a:endParaRPr>
                    </a:p>
                  </a:txBody>
                  <a:tcPr marL="109075" marR="109075" marT="0" marB="0" anchor="ctr"/>
                </a:tc>
                <a:tc>
                  <a:txBody>
                    <a:bodyPr/>
                    <a:lstStyle/>
                    <a:p>
                      <a:pPr marL="0" marR="0" algn="ctr">
                        <a:lnSpc>
                          <a:spcPct val="115000"/>
                        </a:lnSpc>
                        <a:spcBef>
                          <a:spcPts val="0"/>
                        </a:spcBef>
                        <a:spcAft>
                          <a:spcPts val="0"/>
                        </a:spcAft>
                      </a:pPr>
                      <a:r>
                        <a:rPr lang="en-US" sz="1900">
                          <a:solidFill>
                            <a:srgbClr val="000000"/>
                          </a:solidFill>
                          <a:effectLst/>
                          <a:latin typeface="Times New Roman" panose="02020603050405020304" pitchFamily="18" charset="0"/>
                          <a:ea typeface="Arial" panose="020B0604020202020204" pitchFamily="34" charset="0"/>
                        </a:rPr>
                        <a:t>272 (54%)</a:t>
                      </a:r>
                      <a:endParaRPr lang="en-US" sz="1700">
                        <a:effectLst/>
                        <a:latin typeface="Arial" panose="020B0604020202020204" pitchFamily="34" charset="0"/>
                        <a:ea typeface="Arial" panose="020B0604020202020204" pitchFamily="34" charset="0"/>
                      </a:endParaRPr>
                    </a:p>
                  </a:txBody>
                  <a:tcPr marL="109075" marR="109075" marT="0" marB="0" anchor="ctr"/>
                </a:tc>
                <a:tc>
                  <a:txBody>
                    <a:bodyPr/>
                    <a:lstStyle/>
                    <a:p>
                      <a:pPr marL="0" marR="0" algn="ctr">
                        <a:lnSpc>
                          <a:spcPct val="115000"/>
                        </a:lnSpc>
                        <a:spcBef>
                          <a:spcPts val="0"/>
                        </a:spcBef>
                        <a:spcAft>
                          <a:spcPts val="0"/>
                        </a:spcAft>
                      </a:pPr>
                      <a:r>
                        <a:rPr lang="en-US" sz="1900">
                          <a:solidFill>
                            <a:srgbClr val="000000"/>
                          </a:solidFill>
                          <a:effectLst/>
                          <a:latin typeface="Times New Roman" panose="02020603050405020304" pitchFamily="18" charset="0"/>
                          <a:ea typeface="Arial" panose="020B0604020202020204" pitchFamily="34" charset="0"/>
                        </a:rPr>
                        <a:t>384 (76%)</a:t>
                      </a:r>
                      <a:endParaRPr lang="en-US" sz="1700">
                        <a:effectLst/>
                        <a:latin typeface="Arial" panose="020B0604020202020204" pitchFamily="34" charset="0"/>
                        <a:ea typeface="Arial" panose="020B0604020202020204" pitchFamily="34" charset="0"/>
                      </a:endParaRPr>
                    </a:p>
                  </a:txBody>
                  <a:tcPr marL="109075" marR="109075" marT="0" marB="0" anchor="ctr"/>
                </a:tc>
                <a:extLst>
                  <a:ext uri="{0D108BD9-81ED-4DB2-BD59-A6C34878D82A}">
                    <a16:rowId xmlns:a16="http://schemas.microsoft.com/office/drawing/2014/main" val="3701523063"/>
                  </a:ext>
                </a:extLst>
              </a:tr>
            </a:tbl>
          </a:graphicData>
        </a:graphic>
      </p:graphicFrame>
    </p:spTree>
    <p:extLst>
      <p:ext uri="{BB962C8B-B14F-4D97-AF65-F5344CB8AC3E}">
        <p14:creationId xmlns:p14="http://schemas.microsoft.com/office/powerpoint/2010/main" val="6656739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Triangle 9">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5AFE0E3-606F-A440-BA34-D90E96F80457}"/>
              </a:ext>
            </a:extLst>
          </p:cNvPr>
          <p:cNvSpPr>
            <a:spLocks noGrp="1"/>
          </p:cNvSpPr>
          <p:nvPr>
            <p:ph type="title"/>
          </p:nvPr>
        </p:nvSpPr>
        <p:spPr>
          <a:xfrm>
            <a:off x="1075767" y="1188637"/>
            <a:ext cx="2988234" cy="4480726"/>
          </a:xfrm>
        </p:spPr>
        <p:txBody>
          <a:bodyPr>
            <a:normAutofit/>
          </a:bodyPr>
          <a:lstStyle/>
          <a:p>
            <a:pPr algn="r"/>
            <a:r>
              <a:rPr lang="en-US" sz="6600"/>
              <a:t>Study 1 Goals</a:t>
            </a:r>
          </a:p>
        </p:txBody>
      </p:sp>
      <p:cxnSp>
        <p:nvCxnSpPr>
          <p:cNvPr id="14" name="Straight Connector 13">
            <a:extLst>
              <a:ext uri="{FF2B5EF4-FFF2-40B4-BE49-F238E27FC236}">
                <a16:creationId xmlns:a16="http://schemas.microsoft.com/office/drawing/2014/main" id="{23AAC9B5-8015-485C-ACF9-A750390E9A5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852863"/>
            <a:ext cx="0" cy="3236495"/>
          </a:xfrm>
          <a:prstGeom prst="line">
            <a:avLst/>
          </a:prstGeom>
          <a:ln w="19050" cap="sq">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561A975E-CEA2-A741-86D1-D4818A0D92A6}"/>
              </a:ext>
            </a:extLst>
          </p:cNvPr>
          <p:cNvSpPr>
            <a:spLocks noGrp="1"/>
          </p:cNvSpPr>
          <p:nvPr>
            <p:ph idx="1"/>
          </p:nvPr>
        </p:nvSpPr>
        <p:spPr>
          <a:xfrm>
            <a:off x="5255260" y="1648870"/>
            <a:ext cx="4702848" cy="3560260"/>
          </a:xfrm>
        </p:spPr>
        <p:txBody>
          <a:bodyPr anchor="ctr">
            <a:normAutofit/>
          </a:bodyPr>
          <a:lstStyle/>
          <a:p>
            <a:pPr marL="0" indent="0">
              <a:buNone/>
            </a:pPr>
            <a:r>
              <a:rPr lang="en-US"/>
              <a:t>List visible traits associated with infected people and violent people (as a comparison)</a:t>
            </a:r>
          </a:p>
          <a:p>
            <a:pPr marL="0" indent="0">
              <a:buNone/>
            </a:pPr>
            <a:endParaRPr lang="en-US"/>
          </a:p>
          <a:p>
            <a:pPr marL="0" indent="0">
              <a:buNone/>
            </a:pPr>
            <a:r>
              <a:rPr lang="en-US"/>
              <a:t>Count the most frequent traits used to describe each threat category</a:t>
            </a:r>
          </a:p>
        </p:txBody>
      </p:sp>
    </p:spTree>
    <p:extLst>
      <p:ext uri="{BB962C8B-B14F-4D97-AF65-F5344CB8AC3E}">
        <p14:creationId xmlns:p14="http://schemas.microsoft.com/office/powerpoint/2010/main" val="32160504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7FA33FF-088D-4F16-95A2-2C64D353DE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376EFB1-01CF-419F-ABF1-2AF02BBFC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464595" cy="6858000"/>
          </a:xfrm>
          <a:prstGeom prst="rect">
            <a:avLst/>
          </a:prstGeom>
          <a:solidFill>
            <a:schemeClr val="bg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2">
            <a:extLst>
              <a:ext uri="{FF2B5EF4-FFF2-40B4-BE49-F238E27FC236}">
                <a16:creationId xmlns:a16="http://schemas.microsoft.com/office/drawing/2014/main" id="{FF9DEA15-78BD-4750-AA18-B9F28A6D5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546337" cy="6858000"/>
          </a:xfrm>
          <a:custGeom>
            <a:avLst/>
            <a:gdLst>
              <a:gd name="connsiteX0" fmla="*/ 0 w 4319042"/>
              <a:gd name="connsiteY0" fmla="*/ 0 h 6858000"/>
              <a:gd name="connsiteX1" fmla="*/ 1142888 w 4319042"/>
              <a:gd name="connsiteY1" fmla="*/ 0 h 6858000"/>
              <a:gd name="connsiteX2" fmla="*/ 4319042 w 4319042"/>
              <a:gd name="connsiteY2" fmla="*/ 6858000 h 6858000"/>
              <a:gd name="connsiteX3" fmla="*/ 0 w 43190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319042" h="6858000">
                <a:moveTo>
                  <a:pt x="0" y="0"/>
                </a:moveTo>
                <a:lnTo>
                  <a:pt x="1142888" y="0"/>
                </a:lnTo>
                <a:lnTo>
                  <a:pt x="4319042" y="6858000"/>
                </a:lnTo>
                <a:lnTo>
                  <a:pt x="0" y="6858000"/>
                </a:lnTo>
                <a:close/>
              </a:path>
            </a:pathLst>
          </a:custGeom>
          <a:solidFill>
            <a:schemeClr val="bg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8254B26E-1701-5444-BB08-22B11F93D328}"/>
              </a:ext>
            </a:extLst>
          </p:cNvPr>
          <p:cNvSpPr>
            <a:spLocks noGrp="1"/>
          </p:cNvSpPr>
          <p:nvPr>
            <p:ph type="title"/>
          </p:nvPr>
        </p:nvSpPr>
        <p:spPr>
          <a:xfrm>
            <a:off x="804672" y="640263"/>
            <a:ext cx="5157216" cy="1344975"/>
          </a:xfrm>
        </p:spPr>
        <p:txBody>
          <a:bodyPr>
            <a:normAutofit/>
          </a:bodyPr>
          <a:lstStyle/>
          <a:p>
            <a:r>
              <a:rPr lang="en-US" sz="4000"/>
              <a:t>Even in the United States …</a:t>
            </a:r>
          </a:p>
        </p:txBody>
      </p:sp>
      <p:sp>
        <p:nvSpPr>
          <p:cNvPr id="3" name="Content Placeholder 2">
            <a:extLst>
              <a:ext uri="{FF2B5EF4-FFF2-40B4-BE49-F238E27FC236}">
                <a16:creationId xmlns:a16="http://schemas.microsoft.com/office/drawing/2014/main" id="{62CA7A08-5A44-A442-8235-96EA5E8D551A}"/>
              </a:ext>
            </a:extLst>
          </p:cNvPr>
          <p:cNvSpPr>
            <a:spLocks noGrp="1"/>
          </p:cNvSpPr>
          <p:nvPr>
            <p:ph idx="1"/>
          </p:nvPr>
        </p:nvSpPr>
        <p:spPr>
          <a:xfrm>
            <a:off x="804672" y="2121763"/>
            <a:ext cx="5157216" cy="3773010"/>
          </a:xfrm>
        </p:spPr>
        <p:txBody>
          <a:bodyPr>
            <a:normAutofit/>
          </a:bodyPr>
          <a:lstStyle/>
          <a:p>
            <a:pPr marL="0" indent="0">
              <a:buNone/>
            </a:pPr>
            <a:r>
              <a:rPr lang="en-US" sz="2000"/>
              <a:t>Between 1980 and 2014, infectious diseases have killed over 4 million people in the U.S. </a:t>
            </a:r>
          </a:p>
          <a:p>
            <a:pPr marL="0" indent="0">
              <a:buNone/>
            </a:pPr>
            <a:r>
              <a:rPr lang="en-US" sz="2000" b="1" err="1">
                <a:solidFill>
                  <a:schemeClr val="accent6"/>
                </a:solidFill>
              </a:rPr>
              <a:t>Bcheraoui</a:t>
            </a:r>
            <a:r>
              <a:rPr lang="en-US" sz="2000" b="1">
                <a:solidFill>
                  <a:schemeClr val="accent6"/>
                </a:solidFill>
              </a:rPr>
              <a:t> et al., 2018</a:t>
            </a:r>
          </a:p>
          <a:p>
            <a:pPr marL="0" indent="0">
              <a:buNone/>
            </a:pPr>
            <a:endParaRPr lang="en-US" sz="2000"/>
          </a:p>
          <a:p>
            <a:pPr marL="0" indent="0">
              <a:buNone/>
            </a:pPr>
            <a:r>
              <a:rPr lang="en-US" sz="2000"/>
              <a:t>While I write this talk, over 180,000 people in the U.S. have died from COVID-19.</a:t>
            </a:r>
          </a:p>
          <a:p>
            <a:pPr marL="0" indent="0">
              <a:buNone/>
            </a:pPr>
            <a:r>
              <a:rPr lang="en-US" sz="2000" b="1">
                <a:solidFill>
                  <a:schemeClr val="accent6"/>
                </a:solidFill>
              </a:rPr>
              <a:t>Our World in Data, 2020</a:t>
            </a:r>
          </a:p>
          <a:p>
            <a:pPr marL="0" indent="0">
              <a:buNone/>
            </a:pPr>
            <a:endParaRPr lang="en-US" sz="2000" b="1"/>
          </a:p>
        </p:txBody>
      </p:sp>
      <p:pic>
        <p:nvPicPr>
          <p:cNvPr id="4" name="New picture" descr="A close up of a map&#10;&#10;Description automatically generated">
            <a:extLst>
              <a:ext uri="{FF2B5EF4-FFF2-40B4-BE49-F238E27FC236}">
                <a16:creationId xmlns:a16="http://schemas.microsoft.com/office/drawing/2014/main" id="{068878C3-45A6-8B42-B5E1-5514692D7D19}"/>
              </a:ext>
            </a:extLst>
          </p:cNvPr>
          <p:cNvPicPr>
            <a:picLocks noChangeAspect="1" noChangeArrowheads="1"/>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bwMode="auto">
          <a:xfrm>
            <a:off x="7309972" y="484632"/>
            <a:ext cx="4056303" cy="573328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round/>
                <a:headEnd type="none" w="med" len="med"/>
                <a:tailEnd type="none" w="med" len="med"/>
              </a14:hiddenLine>
            </a:ext>
          </a:extLst>
        </p:spPr>
      </p:pic>
    </p:spTree>
    <p:extLst>
      <p:ext uri="{BB962C8B-B14F-4D97-AF65-F5344CB8AC3E}">
        <p14:creationId xmlns:p14="http://schemas.microsoft.com/office/powerpoint/2010/main" val="104901185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4F519EA-836C-4E21-87EE-CE7AB01863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3E51905-F374-4E1A-97CF-B741584B74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26280"/>
            <a:ext cx="4449464" cy="2331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210685A-6235-45A7-850D-A6F555466E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3374" y="702944"/>
            <a:ext cx="5369325" cy="558698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9EB0012-7BBE-C740-8032-44CD8A863586}"/>
              </a:ext>
            </a:extLst>
          </p:cNvPr>
          <p:cNvSpPr>
            <a:spLocks noGrp="1"/>
          </p:cNvSpPr>
          <p:nvPr>
            <p:ph type="title"/>
          </p:nvPr>
        </p:nvSpPr>
        <p:spPr>
          <a:xfrm>
            <a:off x="1016805" y="1345958"/>
            <a:ext cx="4193196" cy="4166085"/>
          </a:xfrm>
        </p:spPr>
        <p:txBody>
          <a:bodyPr>
            <a:normAutofit/>
          </a:bodyPr>
          <a:lstStyle/>
          <a:p>
            <a:r>
              <a:rPr lang="en-US" sz="4600"/>
              <a:t>Instructions</a:t>
            </a:r>
          </a:p>
        </p:txBody>
      </p:sp>
      <p:grpSp>
        <p:nvGrpSpPr>
          <p:cNvPr id="14" name="Group 13">
            <a:extLst>
              <a:ext uri="{FF2B5EF4-FFF2-40B4-BE49-F238E27FC236}">
                <a16:creationId xmlns:a16="http://schemas.microsoft.com/office/drawing/2014/main" id="{C833A70A-9722-46F0-A5EB-C72F7874707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864" y="3048506"/>
            <a:ext cx="630289" cy="765242"/>
            <a:chOff x="45711" y="3048506"/>
            <a:chExt cx="630289" cy="765242"/>
          </a:xfrm>
        </p:grpSpPr>
        <p:sp>
          <p:nvSpPr>
            <p:cNvPr id="15" name="Rectangle 2">
              <a:extLst>
                <a:ext uri="{FF2B5EF4-FFF2-40B4-BE49-F238E27FC236}">
                  <a16:creationId xmlns:a16="http://schemas.microsoft.com/office/drawing/2014/main" id="{0E424FCE-3213-4BEE-A1E8-B7E8AEA5A2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166" y="304850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59">
              <a:extLst>
                <a:ext uri="{FF2B5EF4-FFF2-40B4-BE49-F238E27FC236}">
                  <a16:creationId xmlns:a16="http://schemas.microsoft.com/office/drawing/2014/main" id="{5EE95433-383A-45BD-BFCA-833B8F0AE4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166" y="322501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62">
              <a:extLst>
                <a:ext uri="{FF2B5EF4-FFF2-40B4-BE49-F238E27FC236}">
                  <a16:creationId xmlns:a16="http://schemas.microsoft.com/office/drawing/2014/main" id="{2EEA944D-C4D5-48D7-804D-86BE8AFC86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166" y="3401514"/>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64">
              <a:extLst>
                <a:ext uri="{FF2B5EF4-FFF2-40B4-BE49-F238E27FC236}">
                  <a16:creationId xmlns:a16="http://schemas.microsoft.com/office/drawing/2014/main" id="{F3FCE305-3F55-48BF-8549-01E0364C86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166" y="357801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66">
              <a:extLst>
                <a:ext uri="{FF2B5EF4-FFF2-40B4-BE49-F238E27FC236}">
                  <a16:creationId xmlns:a16="http://schemas.microsoft.com/office/drawing/2014/main" id="{23D7F518-6C41-4C3F-9060-C9FE0B1D4C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166" y="375452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2">
              <a:extLst>
                <a:ext uri="{FF2B5EF4-FFF2-40B4-BE49-F238E27FC236}">
                  <a16:creationId xmlns:a16="http://schemas.microsoft.com/office/drawing/2014/main" id="{3B93E94B-19C7-49C9-A135-582F72B1A2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2053" y="304850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59">
              <a:extLst>
                <a:ext uri="{FF2B5EF4-FFF2-40B4-BE49-F238E27FC236}">
                  <a16:creationId xmlns:a16="http://schemas.microsoft.com/office/drawing/2014/main" id="{FEF28287-3D78-44FC-8C53-70755EAF6F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2053" y="322501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62">
              <a:extLst>
                <a:ext uri="{FF2B5EF4-FFF2-40B4-BE49-F238E27FC236}">
                  <a16:creationId xmlns:a16="http://schemas.microsoft.com/office/drawing/2014/main" id="{2E8ECBA7-D5B5-48AD-9108-4EB4FB5AAF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2053" y="3401514"/>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64">
              <a:extLst>
                <a:ext uri="{FF2B5EF4-FFF2-40B4-BE49-F238E27FC236}">
                  <a16:creationId xmlns:a16="http://schemas.microsoft.com/office/drawing/2014/main" id="{69CDB17F-9370-4BDB-AF7D-0C10664AF3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2053" y="357801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66">
              <a:extLst>
                <a:ext uri="{FF2B5EF4-FFF2-40B4-BE49-F238E27FC236}">
                  <a16:creationId xmlns:a16="http://schemas.microsoft.com/office/drawing/2014/main" id="{65D03FDE-4254-4CCB-ACA1-CCF9ED99A1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2053" y="375452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
              <a:extLst>
                <a:ext uri="{FF2B5EF4-FFF2-40B4-BE49-F238E27FC236}">
                  <a16:creationId xmlns:a16="http://schemas.microsoft.com/office/drawing/2014/main" id="{406E5C16-E87A-48D6-808A-4E99A9FA2A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939" y="304850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59">
              <a:extLst>
                <a:ext uri="{FF2B5EF4-FFF2-40B4-BE49-F238E27FC236}">
                  <a16:creationId xmlns:a16="http://schemas.microsoft.com/office/drawing/2014/main" id="{DD6696B0-7715-471B-835A-DA4F6E0B54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939" y="322501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62">
              <a:extLst>
                <a:ext uri="{FF2B5EF4-FFF2-40B4-BE49-F238E27FC236}">
                  <a16:creationId xmlns:a16="http://schemas.microsoft.com/office/drawing/2014/main" id="{7B7BE224-1A69-42AA-9C1C-29ADE08B27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939" y="3401514"/>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64">
              <a:extLst>
                <a:ext uri="{FF2B5EF4-FFF2-40B4-BE49-F238E27FC236}">
                  <a16:creationId xmlns:a16="http://schemas.microsoft.com/office/drawing/2014/main" id="{F4CBB296-B6FF-43BA-A2F1-471A7D6A32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939" y="357801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66">
              <a:extLst>
                <a:ext uri="{FF2B5EF4-FFF2-40B4-BE49-F238E27FC236}">
                  <a16:creationId xmlns:a16="http://schemas.microsoft.com/office/drawing/2014/main" id="{7B9B8F5E-97B1-4CC6-A25F-0406AF9F80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939" y="375452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
              <a:extLst>
                <a:ext uri="{FF2B5EF4-FFF2-40B4-BE49-F238E27FC236}">
                  <a16:creationId xmlns:a16="http://schemas.microsoft.com/office/drawing/2014/main" id="{9EB4DAA2-343C-4239-A2B2-D2412770B5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7825" y="304850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59">
              <a:extLst>
                <a:ext uri="{FF2B5EF4-FFF2-40B4-BE49-F238E27FC236}">
                  <a16:creationId xmlns:a16="http://schemas.microsoft.com/office/drawing/2014/main" id="{8D6B2AAD-8F5E-4D57-B2E6-7DBB7953C6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7825" y="322501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62">
              <a:extLst>
                <a:ext uri="{FF2B5EF4-FFF2-40B4-BE49-F238E27FC236}">
                  <a16:creationId xmlns:a16="http://schemas.microsoft.com/office/drawing/2014/main" id="{9CE95F93-6BC5-4616-9F8D-B941B4B8F1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7825" y="3401514"/>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64">
              <a:extLst>
                <a:ext uri="{FF2B5EF4-FFF2-40B4-BE49-F238E27FC236}">
                  <a16:creationId xmlns:a16="http://schemas.microsoft.com/office/drawing/2014/main" id="{A8C3D8DE-DC76-487C-8C2A-7684D5C9ED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7825" y="357801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66">
              <a:extLst>
                <a:ext uri="{FF2B5EF4-FFF2-40B4-BE49-F238E27FC236}">
                  <a16:creationId xmlns:a16="http://schemas.microsoft.com/office/drawing/2014/main" id="{56088CB5-E2A8-49A4-8AB5-6D5463E037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7825" y="375452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2">
              <a:extLst>
                <a:ext uri="{FF2B5EF4-FFF2-40B4-BE49-F238E27FC236}">
                  <a16:creationId xmlns:a16="http://schemas.microsoft.com/office/drawing/2014/main" id="{372F50F8-8B88-48EF-B21C-B5B2642621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5711" y="304850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59">
              <a:extLst>
                <a:ext uri="{FF2B5EF4-FFF2-40B4-BE49-F238E27FC236}">
                  <a16:creationId xmlns:a16="http://schemas.microsoft.com/office/drawing/2014/main" id="{37008499-DF9A-4230-BE00-35B862316E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5711" y="322501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62">
              <a:extLst>
                <a:ext uri="{FF2B5EF4-FFF2-40B4-BE49-F238E27FC236}">
                  <a16:creationId xmlns:a16="http://schemas.microsoft.com/office/drawing/2014/main" id="{BCEE48F0-E436-451D-A5FE-0D818D19E8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5711" y="3401514"/>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64">
              <a:extLst>
                <a:ext uri="{FF2B5EF4-FFF2-40B4-BE49-F238E27FC236}">
                  <a16:creationId xmlns:a16="http://schemas.microsoft.com/office/drawing/2014/main" id="{6852656E-1E8F-41F9-900D-8E8CC1B2B9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5711" y="357801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66">
              <a:extLst>
                <a:ext uri="{FF2B5EF4-FFF2-40B4-BE49-F238E27FC236}">
                  <a16:creationId xmlns:a16="http://schemas.microsoft.com/office/drawing/2014/main" id="{489DA605-39DD-45FD-9796-12A36B23B1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5711" y="375452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Content Placeholder 2">
            <a:extLst>
              <a:ext uri="{FF2B5EF4-FFF2-40B4-BE49-F238E27FC236}">
                <a16:creationId xmlns:a16="http://schemas.microsoft.com/office/drawing/2014/main" id="{F89284EC-0C52-7544-B626-53A7CC4EC0CE}"/>
              </a:ext>
            </a:extLst>
          </p:cNvPr>
          <p:cNvSpPr>
            <a:spLocks noGrp="1"/>
          </p:cNvSpPr>
          <p:nvPr>
            <p:ph idx="1"/>
          </p:nvPr>
        </p:nvSpPr>
        <p:spPr>
          <a:xfrm>
            <a:off x="6229734" y="750307"/>
            <a:ext cx="5369326" cy="5357387"/>
          </a:xfrm>
        </p:spPr>
        <p:txBody>
          <a:bodyPr anchor="ctr">
            <a:normAutofit/>
          </a:bodyPr>
          <a:lstStyle/>
          <a:p>
            <a:pPr marL="0" indent="0">
              <a:buNone/>
            </a:pPr>
            <a:r>
              <a:rPr lang="en-US" sz="3200"/>
              <a:t>In this task, we'd like you to imagine two specific kinds of people. Specifically, what do these kinds of people look like? When you imagine either of these kinds of people, what traits can you see these people having?</a:t>
            </a:r>
          </a:p>
          <a:p>
            <a:pPr marL="0" indent="0">
              <a:buNone/>
            </a:pPr>
            <a:endParaRPr lang="en-US" sz="3200"/>
          </a:p>
        </p:txBody>
      </p:sp>
    </p:spTree>
    <p:extLst>
      <p:ext uri="{BB962C8B-B14F-4D97-AF65-F5344CB8AC3E}">
        <p14:creationId xmlns:p14="http://schemas.microsoft.com/office/powerpoint/2010/main" val="210908132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Down Arrow 7">
            <a:extLst>
              <a:ext uri="{FF2B5EF4-FFF2-40B4-BE49-F238E27FC236}">
                <a16:creationId xmlns:a16="http://schemas.microsoft.com/office/drawing/2014/main" id="{73DE2CFE-42F2-48F0-8706-5264E012B1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5662795" y="-3745097"/>
            <a:ext cx="1354979" cy="10750169"/>
          </a:xfrm>
          <a:prstGeom prst="downArrow">
            <a:avLst>
              <a:gd name="adj1" fmla="val 100000"/>
              <a:gd name="adj2" fmla="val 22582"/>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DEA79220-1197-B74C-BCDC-45DD59136D74}"/>
              </a:ext>
            </a:extLst>
          </p:cNvPr>
          <p:cNvSpPr>
            <a:spLocks noGrp="1"/>
          </p:cNvSpPr>
          <p:nvPr>
            <p:ph type="title"/>
          </p:nvPr>
        </p:nvSpPr>
        <p:spPr>
          <a:xfrm>
            <a:off x="1286932" y="1204109"/>
            <a:ext cx="10023398" cy="857894"/>
          </a:xfrm>
        </p:spPr>
        <p:txBody>
          <a:bodyPr vert="horz" lIns="91440" tIns="45720" rIns="91440" bIns="45720" rtlCol="0" anchor="ctr">
            <a:normAutofit/>
          </a:bodyPr>
          <a:lstStyle/>
          <a:p>
            <a:r>
              <a:rPr lang="en-US" sz="3700" kern="1200">
                <a:solidFill>
                  <a:srgbClr val="FFFFFF"/>
                </a:solidFill>
                <a:latin typeface="+mj-lt"/>
                <a:ea typeface="+mj-ea"/>
                <a:cs typeface="+mj-cs"/>
              </a:rPr>
              <a:t>What does an </a:t>
            </a:r>
            <a:r>
              <a:rPr lang="en-US" sz="3700" kern="1200">
                <a:solidFill>
                  <a:schemeClr val="accent3"/>
                </a:solidFill>
                <a:latin typeface="+mj-lt"/>
                <a:ea typeface="+mj-ea"/>
                <a:cs typeface="+mj-cs"/>
              </a:rPr>
              <a:t>infected</a:t>
            </a:r>
            <a:r>
              <a:rPr lang="en-US" sz="3700" kern="1200">
                <a:solidFill>
                  <a:srgbClr val="FFFFFF"/>
                </a:solidFill>
                <a:latin typeface="+mj-lt"/>
                <a:ea typeface="+mj-ea"/>
                <a:cs typeface="+mj-cs"/>
              </a:rPr>
              <a:t> [</a:t>
            </a:r>
            <a:r>
              <a:rPr lang="en-US" sz="3700" kern="1200">
                <a:solidFill>
                  <a:schemeClr val="accent6"/>
                </a:solidFill>
                <a:latin typeface="+mj-lt"/>
                <a:ea typeface="+mj-ea"/>
                <a:cs typeface="+mj-cs"/>
              </a:rPr>
              <a:t>violent</a:t>
            </a:r>
            <a:r>
              <a:rPr lang="en-US" sz="3700" kern="1200">
                <a:solidFill>
                  <a:srgbClr val="FFFFFF"/>
                </a:solidFill>
                <a:latin typeface="+mj-lt"/>
                <a:ea typeface="+mj-ea"/>
                <a:cs typeface="+mj-cs"/>
              </a:rPr>
              <a:t>] person look like?</a:t>
            </a:r>
          </a:p>
        </p:txBody>
      </p:sp>
      <p:sp>
        <p:nvSpPr>
          <p:cNvPr id="5" name="Content Placeholder 4">
            <a:extLst>
              <a:ext uri="{FF2B5EF4-FFF2-40B4-BE49-F238E27FC236}">
                <a16:creationId xmlns:a16="http://schemas.microsoft.com/office/drawing/2014/main" id="{1A5D5C88-D39A-E94F-BD7F-F4D6C604AA16}"/>
              </a:ext>
            </a:extLst>
          </p:cNvPr>
          <p:cNvSpPr>
            <a:spLocks noGrp="1"/>
          </p:cNvSpPr>
          <p:nvPr>
            <p:ph sz="half" idx="1"/>
          </p:nvPr>
        </p:nvSpPr>
        <p:spPr>
          <a:xfrm>
            <a:off x="1328738" y="3003550"/>
            <a:ext cx="9983788" cy="1516063"/>
          </a:xfrm>
        </p:spPr>
        <p:txBody>
          <a:bodyPr wrap="square" anchor="t">
            <a:normAutofit/>
          </a:bodyPr>
          <a:lstStyle/>
          <a:p>
            <a:pPr marL="0" indent="0">
              <a:buNone/>
            </a:pPr>
            <a:r>
              <a:rPr lang="en-US">
                <a:solidFill>
                  <a:schemeClr val="accent3"/>
                </a:solidFill>
              </a:rPr>
              <a:t>infected</a:t>
            </a:r>
            <a:r>
              <a:rPr lang="en-US"/>
              <a:t>: affected or contaminated (a person, organ, wound, etc.) with disease-producing germs or pathogens; capable of causing infection in other people</a:t>
            </a:r>
          </a:p>
          <a:p>
            <a:pPr marL="0" indent="0">
              <a:buNone/>
            </a:pPr>
            <a:endParaRPr lang="en-US"/>
          </a:p>
        </p:txBody>
      </p:sp>
      <p:sp>
        <p:nvSpPr>
          <p:cNvPr id="6" name="Content Placeholder 5">
            <a:extLst>
              <a:ext uri="{FF2B5EF4-FFF2-40B4-BE49-F238E27FC236}">
                <a16:creationId xmlns:a16="http://schemas.microsoft.com/office/drawing/2014/main" id="{6655582A-AB26-054F-ACB9-3FAD54FED8A8}"/>
              </a:ext>
            </a:extLst>
          </p:cNvPr>
          <p:cNvSpPr>
            <a:spLocks noGrp="1"/>
          </p:cNvSpPr>
          <p:nvPr>
            <p:ph sz="half" idx="2"/>
          </p:nvPr>
        </p:nvSpPr>
        <p:spPr>
          <a:xfrm>
            <a:off x="1328738" y="4600575"/>
            <a:ext cx="9983788" cy="1139825"/>
          </a:xfrm>
        </p:spPr>
        <p:txBody>
          <a:bodyPr wrap="square" anchor="t">
            <a:normAutofit/>
          </a:bodyPr>
          <a:lstStyle/>
          <a:p>
            <a:pPr marL="0" indent="0">
              <a:buNone/>
            </a:pPr>
            <a:r>
              <a:rPr lang="en-US">
                <a:solidFill>
                  <a:schemeClr val="accent6"/>
                </a:solidFill>
              </a:rPr>
              <a:t>violent</a:t>
            </a:r>
            <a:r>
              <a:rPr lang="en-US"/>
              <a:t>: prone to commit acts of violence; uses physical force intended to hurt, damage, or kill someone or something</a:t>
            </a:r>
          </a:p>
        </p:txBody>
      </p:sp>
    </p:spTree>
    <p:extLst>
      <p:ext uri="{BB962C8B-B14F-4D97-AF65-F5344CB8AC3E}">
        <p14:creationId xmlns:p14="http://schemas.microsoft.com/office/powerpoint/2010/main" val="192832396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691012-674E-C24B-8A65-59F9786EC9EF}"/>
              </a:ext>
            </a:extLst>
          </p:cNvPr>
          <p:cNvSpPr>
            <a:spLocks noGrp="1"/>
          </p:cNvSpPr>
          <p:nvPr>
            <p:ph type="title"/>
          </p:nvPr>
        </p:nvSpPr>
        <p:spPr>
          <a:xfrm>
            <a:off x="4974335" y="640081"/>
            <a:ext cx="6611533" cy="5574451"/>
          </a:xfrm>
        </p:spPr>
        <p:txBody>
          <a:bodyPr>
            <a:normAutofit/>
          </a:bodyPr>
          <a:lstStyle/>
          <a:p>
            <a:r>
              <a:rPr lang="en-US"/>
              <a:t>Participants more often listed </a:t>
            </a:r>
            <a:r>
              <a:rPr lang="en-US">
                <a:solidFill>
                  <a:schemeClr val="accent3"/>
                </a:solidFill>
              </a:rPr>
              <a:t>infection-related</a:t>
            </a:r>
            <a:r>
              <a:rPr lang="en-US"/>
              <a:t> </a:t>
            </a:r>
            <a:r>
              <a:rPr lang="en-US">
                <a:solidFill>
                  <a:schemeClr val="accent3"/>
                </a:solidFill>
              </a:rPr>
              <a:t>traits</a:t>
            </a:r>
            <a:r>
              <a:rPr lang="en-US"/>
              <a:t> for infected others than for violent others, and they more often listed </a:t>
            </a:r>
            <a:r>
              <a:rPr lang="en-US">
                <a:solidFill>
                  <a:schemeClr val="accent6"/>
                </a:solidFill>
              </a:rPr>
              <a:t>violence-related</a:t>
            </a:r>
            <a:r>
              <a:rPr lang="en-US"/>
              <a:t> </a:t>
            </a:r>
            <a:r>
              <a:rPr lang="en-US">
                <a:solidFill>
                  <a:schemeClr val="accent6"/>
                </a:solidFill>
              </a:rPr>
              <a:t>traits</a:t>
            </a:r>
            <a:r>
              <a:rPr lang="en-US"/>
              <a:t> for violent others than for infected others. </a:t>
            </a:r>
          </a:p>
        </p:txBody>
      </p:sp>
      <p:pic>
        <p:nvPicPr>
          <p:cNvPr id="4" name="Graphic 3" descr="Clipboard">
            <a:extLst>
              <a:ext uri="{FF2B5EF4-FFF2-40B4-BE49-F238E27FC236}">
                <a16:creationId xmlns:a16="http://schemas.microsoft.com/office/drawing/2014/main" id="{5B047B0F-0B57-294F-AB2C-319ABA14F70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43467" y="1421892"/>
            <a:ext cx="4010829" cy="4010829"/>
          </a:xfrm>
          <a:prstGeom prst="rect">
            <a:avLst/>
          </a:prstGeom>
        </p:spPr>
      </p:pic>
    </p:spTree>
    <p:extLst>
      <p:ext uri="{BB962C8B-B14F-4D97-AF65-F5344CB8AC3E}">
        <p14:creationId xmlns:p14="http://schemas.microsoft.com/office/powerpoint/2010/main" val="65731053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screenshot of a video game&#10;&#10;Description automatically generated">
            <a:extLst>
              <a:ext uri="{FF2B5EF4-FFF2-40B4-BE49-F238E27FC236}">
                <a16:creationId xmlns:a16="http://schemas.microsoft.com/office/drawing/2014/main" id="{6A963F46-ABA9-8547-9C5E-CE90636E5A26}"/>
              </a:ext>
            </a:extLst>
          </p:cNvPr>
          <p:cNvPicPr>
            <a:picLocks noChangeAspect="1"/>
          </p:cNvPicPr>
          <p:nvPr/>
        </p:nvPicPr>
        <p:blipFill>
          <a:blip r:embed="rId3"/>
          <a:stretch>
            <a:fillRect/>
          </a:stretch>
        </p:blipFill>
        <p:spPr>
          <a:xfrm>
            <a:off x="952500" y="0"/>
            <a:ext cx="10287000" cy="6858000"/>
          </a:xfrm>
          <a:prstGeom prst="rect">
            <a:avLst/>
          </a:prstGeom>
        </p:spPr>
      </p:pic>
    </p:spTree>
    <p:extLst>
      <p:ext uri="{BB962C8B-B14F-4D97-AF65-F5344CB8AC3E}">
        <p14:creationId xmlns:p14="http://schemas.microsoft.com/office/powerpoint/2010/main" val="3312569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C23947AF-29F5-274B-9F64-1CC740654831}"/>
              </a:ext>
            </a:extLst>
          </p:cNvPr>
          <p:cNvPicPr>
            <a:picLocks noChangeAspect="1"/>
          </p:cNvPicPr>
          <p:nvPr/>
        </p:nvPicPr>
        <p:blipFill>
          <a:blip r:embed="rId3"/>
          <a:stretch>
            <a:fillRect/>
          </a:stretch>
        </p:blipFill>
        <p:spPr>
          <a:xfrm>
            <a:off x="952500" y="0"/>
            <a:ext cx="10287000" cy="6858000"/>
          </a:xfrm>
          <a:prstGeom prst="rect">
            <a:avLst/>
          </a:prstGeom>
        </p:spPr>
      </p:pic>
    </p:spTree>
    <p:extLst>
      <p:ext uri="{BB962C8B-B14F-4D97-AF65-F5344CB8AC3E}">
        <p14:creationId xmlns:p14="http://schemas.microsoft.com/office/powerpoint/2010/main" val="242646305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7">
            <a:extLst>
              <a:ext uri="{FF2B5EF4-FFF2-40B4-BE49-F238E27FC236}">
                <a16:creationId xmlns:a16="http://schemas.microsoft.com/office/drawing/2014/main" id="{179F7551-E956-43CB-8F36-268A5DA443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Freeform: Shape 9">
            <a:extLst>
              <a:ext uri="{FF2B5EF4-FFF2-40B4-BE49-F238E27FC236}">
                <a16:creationId xmlns:a16="http://schemas.microsoft.com/office/drawing/2014/main" id="{80677D43-DB57-4254-BD60-C0C10917DB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93155" y="457200"/>
            <a:ext cx="7898845" cy="5909113"/>
          </a:xfrm>
          <a:custGeom>
            <a:avLst/>
            <a:gdLst>
              <a:gd name="connsiteX0" fmla="*/ 3848214 w 7898845"/>
              <a:gd name="connsiteY0" fmla="*/ 0 h 5909113"/>
              <a:gd name="connsiteX1" fmla="*/ 7898845 w 7898845"/>
              <a:gd name="connsiteY1" fmla="*/ 0 h 5909113"/>
              <a:gd name="connsiteX2" fmla="*/ 7898845 w 7898845"/>
              <a:gd name="connsiteY2" fmla="*/ 5907437 h 5909113"/>
              <a:gd name="connsiteX3" fmla="*/ 7778213 w 7898845"/>
              <a:gd name="connsiteY3" fmla="*/ 5907437 h 5909113"/>
              <a:gd name="connsiteX4" fmla="*/ 7778213 w 7898845"/>
              <a:gd name="connsiteY4" fmla="*/ 5909093 h 5909113"/>
              <a:gd name="connsiteX5" fmla="*/ 7485321 w 7898845"/>
              <a:gd name="connsiteY5" fmla="*/ 5909093 h 5909113"/>
              <a:gd name="connsiteX6" fmla="*/ 7485321 w 7898845"/>
              <a:gd name="connsiteY6" fmla="*/ 5909094 h 5909113"/>
              <a:gd name="connsiteX7" fmla="*/ 4228895 w 7898845"/>
              <a:gd name="connsiteY7" fmla="*/ 5909094 h 5909113"/>
              <a:gd name="connsiteX8" fmla="*/ 4228895 w 7898845"/>
              <a:gd name="connsiteY8" fmla="*/ 5909112 h 5909113"/>
              <a:gd name="connsiteX9" fmla="*/ 3936003 w 7898845"/>
              <a:gd name="connsiteY9" fmla="*/ 5909112 h 5909113"/>
              <a:gd name="connsiteX10" fmla="*/ 3936003 w 7898845"/>
              <a:gd name="connsiteY10" fmla="*/ 5909113 h 5909113"/>
              <a:gd name="connsiteX11" fmla="*/ 0 w 7898845"/>
              <a:gd name="connsiteY11" fmla="*/ 5909113 h 5909113"/>
              <a:gd name="connsiteX12" fmla="*/ 2796838 w 7898845"/>
              <a:gd name="connsiteY12" fmla="*/ 1676 h 5909113"/>
              <a:gd name="connsiteX13" fmla="*/ 2916686 w 7898845"/>
              <a:gd name="connsiteY13" fmla="*/ 1676 h 5909113"/>
              <a:gd name="connsiteX14" fmla="*/ 2917470 w 7898845"/>
              <a:gd name="connsiteY14" fmla="*/ 20 h 5909113"/>
              <a:gd name="connsiteX15" fmla="*/ 3210362 w 7898845"/>
              <a:gd name="connsiteY15" fmla="*/ 20 h 5909113"/>
              <a:gd name="connsiteX16" fmla="*/ 3210362 w 7898845"/>
              <a:gd name="connsiteY16" fmla="*/ 19 h 5909113"/>
              <a:gd name="connsiteX17" fmla="*/ 3555322 w 7898845"/>
              <a:gd name="connsiteY17" fmla="*/ 19 h 5909113"/>
              <a:gd name="connsiteX18" fmla="*/ 3555322 w 7898845"/>
              <a:gd name="connsiteY18" fmla="*/ 1 h 5909113"/>
              <a:gd name="connsiteX19" fmla="*/ 3848214 w 7898845"/>
              <a:gd name="connsiteY19" fmla="*/ 1 h 5909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898845" h="5909113">
                <a:moveTo>
                  <a:pt x="3848214" y="0"/>
                </a:moveTo>
                <a:lnTo>
                  <a:pt x="7898845" y="0"/>
                </a:lnTo>
                <a:lnTo>
                  <a:pt x="7898845" y="5907437"/>
                </a:lnTo>
                <a:lnTo>
                  <a:pt x="7778213" y="5907437"/>
                </a:lnTo>
                <a:lnTo>
                  <a:pt x="7778213" y="5909093"/>
                </a:lnTo>
                <a:lnTo>
                  <a:pt x="7485321" y="5909093"/>
                </a:lnTo>
                <a:lnTo>
                  <a:pt x="7485321" y="5909094"/>
                </a:lnTo>
                <a:lnTo>
                  <a:pt x="4228895" y="5909094"/>
                </a:lnTo>
                <a:lnTo>
                  <a:pt x="4228895" y="5909112"/>
                </a:lnTo>
                <a:lnTo>
                  <a:pt x="3936003" y="5909112"/>
                </a:lnTo>
                <a:lnTo>
                  <a:pt x="3936003" y="5909113"/>
                </a:lnTo>
                <a:lnTo>
                  <a:pt x="0" y="5909113"/>
                </a:lnTo>
                <a:lnTo>
                  <a:pt x="2796838" y="1676"/>
                </a:lnTo>
                <a:lnTo>
                  <a:pt x="2916686" y="1676"/>
                </a:lnTo>
                <a:lnTo>
                  <a:pt x="2917470" y="20"/>
                </a:lnTo>
                <a:lnTo>
                  <a:pt x="3210362" y="20"/>
                </a:lnTo>
                <a:lnTo>
                  <a:pt x="3210362" y="19"/>
                </a:lnTo>
                <a:lnTo>
                  <a:pt x="3555322" y="19"/>
                </a:lnTo>
                <a:lnTo>
                  <a:pt x="3555322" y="1"/>
                </a:lnTo>
                <a:lnTo>
                  <a:pt x="3848214" y="1"/>
                </a:lnTo>
                <a:close/>
              </a:path>
            </a:pathLst>
          </a:custGeom>
          <a:solidFill>
            <a:srgbClr val="B4B4B4">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Freeform: Shape 11">
            <a:extLst>
              <a:ext uri="{FF2B5EF4-FFF2-40B4-BE49-F238E27FC236}">
                <a16:creationId xmlns:a16="http://schemas.microsoft.com/office/drawing/2014/main" id="{DF0924E5-8F0D-47CB-B59E-155AFCF8C3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8858"/>
            <a:ext cx="6769978" cy="5907437"/>
          </a:xfrm>
          <a:custGeom>
            <a:avLst/>
            <a:gdLst>
              <a:gd name="connsiteX0" fmla="*/ 0 w 6769978"/>
              <a:gd name="connsiteY0" fmla="*/ 0 h 5905761"/>
              <a:gd name="connsiteX1" fmla="*/ 6769978 w 6769978"/>
              <a:gd name="connsiteY1" fmla="*/ 0 h 5905761"/>
              <a:gd name="connsiteX2" fmla="*/ 3973138 w 6769978"/>
              <a:gd name="connsiteY2" fmla="*/ 5905761 h 5905761"/>
              <a:gd name="connsiteX3" fmla="*/ 0 w 6769978"/>
              <a:gd name="connsiteY3" fmla="*/ 5905761 h 5905761"/>
            </a:gdLst>
            <a:ahLst/>
            <a:cxnLst>
              <a:cxn ang="0">
                <a:pos x="connsiteX0" y="connsiteY0"/>
              </a:cxn>
              <a:cxn ang="0">
                <a:pos x="connsiteX1" y="connsiteY1"/>
              </a:cxn>
              <a:cxn ang="0">
                <a:pos x="connsiteX2" y="connsiteY2"/>
              </a:cxn>
              <a:cxn ang="0">
                <a:pos x="connsiteX3" y="connsiteY3"/>
              </a:cxn>
            </a:cxnLst>
            <a:rect l="l" t="t" r="r" b="b"/>
            <a:pathLst>
              <a:path w="6769978" h="5905761">
                <a:moveTo>
                  <a:pt x="0" y="0"/>
                </a:moveTo>
                <a:lnTo>
                  <a:pt x="6769978" y="0"/>
                </a:lnTo>
                <a:lnTo>
                  <a:pt x="3973138" y="5905761"/>
                </a:lnTo>
                <a:lnTo>
                  <a:pt x="0" y="5905761"/>
                </a:lnTo>
                <a:close/>
              </a:path>
            </a:pathLst>
          </a:cu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lumMod val="95000"/>
                </a:prstClr>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5AFE0E3-606F-A440-BA34-D90E96F80457}"/>
              </a:ext>
            </a:extLst>
          </p:cNvPr>
          <p:cNvSpPr>
            <a:spLocks noGrp="1"/>
          </p:cNvSpPr>
          <p:nvPr>
            <p:ph type="title"/>
          </p:nvPr>
        </p:nvSpPr>
        <p:spPr>
          <a:xfrm>
            <a:off x="838200" y="992088"/>
            <a:ext cx="4277264" cy="2862729"/>
          </a:xfrm>
        </p:spPr>
        <p:txBody>
          <a:bodyPr anchor="b">
            <a:normAutofit/>
          </a:bodyPr>
          <a:lstStyle/>
          <a:p>
            <a:r>
              <a:rPr lang="en-US" sz="4800">
                <a:solidFill>
                  <a:srgbClr val="FFFFFF"/>
                </a:solidFill>
              </a:rPr>
              <a:t>Study 1 Takeaways</a:t>
            </a:r>
          </a:p>
        </p:txBody>
      </p:sp>
      <p:sp>
        <p:nvSpPr>
          <p:cNvPr id="3" name="Content Placeholder 2">
            <a:extLst>
              <a:ext uri="{FF2B5EF4-FFF2-40B4-BE49-F238E27FC236}">
                <a16:creationId xmlns:a16="http://schemas.microsoft.com/office/drawing/2014/main" id="{561A975E-CEA2-A741-86D1-D4818A0D92A6}"/>
              </a:ext>
            </a:extLst>
          </p:cNvPr>
          <p:cNvSpPr>
            <a:spLocks noGrp="1"/>
          </p:cNvSpPr>
          <p:nvPr>
            <p:ph idx="1"/>
          </p:nvPr>
        </p:nvSpPr>
        <p:spPr>
          <a:xfrm>
            <a:off x="6769978" y="1338724"/>
            <a:ext cx="4583821" cy="4415146"/>
          </a:xfrm>
        </p:spPr>
        <p:txBody>
          <a:bodyPr anchor="ctr">
            <a:normAutofit/>
          </a:bodyPr>
          <a:lstStyle/>
          <a:p>
            <a:pPr marL="0" indent="0">
              <a:buNone/>
            </a:pPr>
            <a:r>
              <a:rPr lang="en-US" sz="3200">
                <a:solidFill>
                  <a:schemeClr val="bg1"/>
                </a:solidFill>
              </a:rPr>
              <a:t>People listed traits of infected and violent people consistent with the </a:t>
            </a:r>
            <a:r>
              <a:rPr lang="en-US" sz="3200" b="1">
                <a:solidFill>
                  <a:schemeClr val="bg1"/>
                </a:solidFill>
              </a:rPr>
              <a:t>threat-specific hypothesis</a:t>
            </a:r>
          </a:p>
        </p:txBody>
      </p:sp>
    </p:spTree>
    <p:extLst>
      <p:ext uri="{BB962C8B-B14F-4D97-AF65-F5344CB8AC3E}">
        <p14:creationId xmlns:p14="http://schemas.microsoft.com/office/powerpoint/2010/main" val="204787740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A4026A73-1F7F-49F2-B319-8CA3B3D532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732" y="321733"/>
            <a:ext cx="11546828" cy="6214534"/>
          </a:xfrm>
          <a:custGeom>
            <a:avLst/>
            <a:gdLst>
              <a:gd name="connsiteX0" fmla="*/ 0 w 11546828"/>
              <a:gd name="connsiteY0" fmla="*/ 0 h 6214534"/>
              <a:gd name="connsiteX1" fmla="*/ 7965430 w 11546828"/>
              <a:gd name="connsiteY1" fmla="*/ 0 h 6214534"/>
              <a:gd name="connsiteX2" fmla="*/ 7965430 w 11546828"/>
              <a:gd name="connsiteY2" fmla="*/ 1786 h 6214534"/>
              <a:gd name="connsiteX3" fmla="*/ 11546828 w 11546828"/>
              <a:gd name="connsiteY3" fmla="*/ 1786 h 6214534"/>
              <a:gd name="connsiteX4" fmla="*/ 11546828 w 11546828"/>
              <a:gd name="connsiteY4" fmla="*/ 2866740 h 6214534"/>
              <a:gd name="connsiteX5" fmla="*/ 11225095 w 11546828"/>
              <a:gd name="connsiteY5" fmla="*/ 3179536 h 6214534"/>
              <a:gd name="connsiteX6" fmla="*/ 11225095 w 11546828"/>
              <a:gd name="connsiteY6" fmla="*/ 301542 h 6214534"/>
              <a:gd name="connsiteX7" fmla="*/ 320042 w 11546828"/>
              <a:gd name="connsiteY7" fmla="*/ 301542 h 6214534"/>
              <a:gd name="connsiteX8" fmla="*/ 320042 w 11546828"/>
              <a:gd name="connsiteY8" fmla="*/ 5909424 h 6214534"/>
              <a:gd name="connsiteX9" fmla="*/ 8417210 w 11546828"/>
              <a:gd name="connsiteY9" fmla="*/ 5909424 h 6214534"/>
              <a:gd name="connsiteX10" fmla="*/ 8103383 w 11546828"/>
              <a:gd name="connsiteY10" fmla="*/ 6214534 h 6214534"/>
              <a:gd name="connsiteX11" fmla="*/ 7222929 w 11546828"/>
              <a:gd name="connsiteY11" fmla="*/ 6214534 h 6214534"/>
              <a:gd name="connsiteX12" fmla="*/ 7222929 w 11546828"/>
              <a:gd name="connsiteY12" fmla="*/ 6212748 h 6214534"/>
              <a:gd name="connsiteX13" fmla="*/ 0 w 11546828"/>
              <a:gd name="connsiteY13" fmla="*/ 6212748 h 6214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546828" h="6214534">
                <a:moveTo>
                  <a:pt x="0" y="0"/>
                </a:moveTo>
                <a:lnTo>
                  <a:pt x="7965430" y="0"/>
                </a:lnTo>
                <a:lnTo>
                  <a:pt x="7965430" y="1786"/>
                </a:lnTo>
                <a:lnTo>
                  <a:pt x="11546828" y="1786"/>
                </a:lnTo>
                <a:lnTo>
                  <a:pt x="11546828" y="2866740"/>
                </a:lnTo>
                <a:lnTo>
                  <a:pt x="11225095" y="3179536"/>
                </a:lnTo>
                <a:lnTo>
                  <a:pt x="11225095" y="301542"/>
                </a:lnTo>
                <a:lnTo>
                  <a:pt x="320042" y="301542"/>
                </a:lnTo>
                <a:lnTo>
                  <a:pt x="320042" y="5909424"/>
                </a:lnTo>
                <a:lnTo>
                  <a:pt x="8417210" y="5909424"/>
                </a:lnTo>
                <a:lnTo>
                  <a:pt x="8103383" y="6214534"/>
                </a:lnTo>
                <a:lnTo>
                  <a:pt x="7222929" y="6214534"/>
                </a:lnTo>
                <a:lnTo>
                  <a:pt x="7222929" y="6212748"/>
                </a:lnTo>
                <a:lnTo>
                  <a:pt x="0" y="6212748"/>
                </a:lnTo>
                <a:close/>
              </a:path>
            </a:pathLst>
          </a:custGeom>
          <a:solidFill>
            <a:schemeClr val="tx1">
              <a:lumMod val="50000"/>
              <a:lumOff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Right Triangle 11">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5AFE0E3-606F-A440-BA34-D90E96F80457}"/>
              </a:ext>
            </a:extLst>
          </p:cNvPr>
          <p:cNvSpPr>
            <a:spLocks noGrp="1"/>
          </p:cNvSpPr>
          <p:nvPr>
            <p:ph type="title"/>
          </p:nvPr>
        </p:nvSpPr>
        <p:spPr>
          <a:xfrm>
            <a:off x="1006900" y="1188637"/>
            <a:ext cx="3141430" cy="4480726"/>
          </a:xfrm>
        </p:spPr>
        <p:txBody>
          <a:bodyPr>
            <a:normAutofit/>
          </a:bodyPr>
          <a:lstStyle/>
          <a:p>
            <a:pPr algn="r"/>
            <a:r>
              <a:rPr lang="en-US" sz="6600"/>
              <a:t>Study 2 Goals</a:t>
            </a:r>
          </a:p>
        </p:txBody>
      </p:sp>
      <p:cxnSp>
        <p:nvCxnSpPr>
          <p:cNvPr id="16" name="Straight Connector 15">
            <a:extLst>
              <a:ext uri="{FF2B5EF4-FFF2-40B4-BE49-F238E27FC236}">
                <a16:creationId xmlns:a16="http://schemas.microsoft.com/office/drawing/2014/main" id="{23AAC9B5-8015-485C-ACF9-A750390E9A5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852863"/>
            <a:ext cx="0" cy="3236495"/>
          </a:xfrm>
          <a:prstGeom prst="line">
            <a:avLst/>
          </a:prstGeom>
          <a:ln w="19050" cap="sq">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561A975E-CEA2-A741-86D1-D4818A0D92A6}"/>
              </a:ext>
            </a:extLst>
          </p:cNvPr>
          <p:cNvSpPr>
            <a:spLocks noGrp="1"/>
          </p:cNvSpPr>
          <p:nvPr>
            <p:ph idx="1"/>
          </p:nvPr>
        </p:nvSpPr>
        <p:spPr>
          <a:xfrm>
            <a:off x="5138928" y="1338729"/>
            <a:ext cx="4795584" cy="4180542"/>
          </a:xfrm>
        </p:spPr>
        <p:txBody>
          <a:bodyPr anchor="ctr">
            <a:normAutofit/>
          </a:bodyPr>
          <a:lstStyle/>
          <a:p>
            <a:pPr marL="0" indent="0">
              <a:buNone/>
            </a:pPr>
            <a:r>
              <a:rPr lang="en-US" sz="2400"/>
              <a:t>Draw pictures of infected and violent people (as a comparison)</a:t>
            </a:r>
          </a:p>
          <a:p>
            <a:pPr marL="0" indent="0">
              <a:buNone/>
            </a:pPr>
            <a:endParaRPr lang="en-US" sz="2400"/>
          </a:p>
          <a:p>
            <a:pPr marL="0" indent="0">
              <a:buNone/>
            </a:pPr>
            <a:r>
              <a:rPr lang="en-US" sz="2400"/>
              <a:t>Recruit independent raters to rate subjective features they see in the drawings</a:t>
            </a:r>
          </a:p>
        </p:txBody>
      </p:sp>
    </p:spTree>
    <p:extLst>
      <p:ext uri="{BB962C8B-B14F-4D97-AF65-F5344CB8AC3E}">
        <p14:creationId xmlns:p14="http://schemas.microsoft.com/office/powerpoint/2010/main" val="95213338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Down Arrow 7">
            <a:extLst>
              <a:ext uri="{FF2B5EF4-FFF2-40B4-BE49-F238E27FC236}">
                <a16:creationId xmlns:a16="http://schemas.microsoft.com/office/drawing/2014/main" id="{73DE2CFE-42F2-48F0-8706-5264E012B1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5662795" y="-3745097"/>
            <a:ext cx="1354979" cy="10750169"/>
          </a:xfrm>
          <a:prstGeom prst="downArrow">
            <a:avLst>
              <a:gd name="adj1" fmla="val 100000"/>
              <a:gd name="adj2" fmla="val 22582"/>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C7E8B52-FAAB-CA49-ACDD-ED1BD6C69E69}"/>
              </a:ext>
            </a:extLst>
          </p:cNvPr>
          <p:cNvSpPr>
            <a:spLocks noGrp="1"/>
          </p:cNvSpPr>
          <p:nvPr>
            <p:ph type="title"/>
          </p:nvPr>
        </p:nvSpPr>
        <p:spPr>
          <a:xfrm>
            <a:off x="1286932" y="1204109"/>
            <a:ext cx="10023398" cy="857894"/>
          </a:xfrm>
        </p:spPr>
        <p:txBody>
          <a:bodyPr vert="horz" lIns="91440" tIns="45720" rIns="91440" bIns="45720" rtlCol="0" anchor="ctr">
            <a:normAutofit/>
          </a:bodyPr>
          <a:lstStyle/>
          <a:p>
            <a:r>
              <a:rPr lang="en-US" sz="2500" kern="1200">
                <a:solidFill>
                  <a:srgbClr val="FFFFFF"/>
                </a:solidFill>
                <a:latin typeface="+mj-lt"/>
                <a:ea typeface="+mj-ea"/>
                <a:cs typeface="+mj-cs"/>
              </a:rPr>
              <a:t>We asked participants to draw both a Germy and a Violent representation (which we defined for them)</a:t>
            </a:r>
          </a:p>
        </p:txBody>
      </p:sp>
      <p:sp>
        <p:nvSpPr>
          <p:cNvPr id="3" name="Content Placeholder 2">
            <a:extLst>
              <a:ext uri="{FF2B5EF4-FFF2-40B4-BE49-F238E27FC236}">
                <a16:creationId xmlns:a16="http://schemas.microsoft.com/office/drawing/2014/main" id="{5760D300-310B-AC4B-9D2E-5EE8726FC896}"/>
              </a:ext>
            </a:extLst>
          </p:cNvPr>
          <p:cNvSpPr>
            <a:spLocks noGrp="1"/>
          </p:cNvSpPr>
          <p:nvPr>
            <p:ph sz="half" idx="1"/>
          </p:nvPr>
        </p:nvSpPr>
        <p:spPr>
          <a:xfrm>
            <a:off x="1328738" y="3003550"/>
            <a:ext cx="9983788" cy="1042988"/>
          </a:xfrm>
        </p:spPr>
        <p:txBody>
          <a:bodyPr wrap="square" anchor="t">
            <a:normAutofit/>
          </a:bodyPr>
          <a:lstStyle/>
          <a:p>
            <a:pPr marL="0" indent="0">
              <a:buNone/>
            </a:pPr>
            <a:r>
              <a:rPr lang="en-US" b="1">
                <a:solidFill>
                  <a:schemeClr val="accent3"/>
                </a:solidFill>
              </a:rPr>
              <a:t>Germy Definition. </a:t>
            </a:r>
            <a:r>
              <a:rPr lang="en-US"/>
              <a:t>full of germs; germ infested; appearing either sick or contaminated</a:t>
            </a:r>
          </a:p>
          <a:p>
            <a:pPr marL="0" indent="0">
              <a:buNone/>
            </a:pPr>
            <a:endParaRPr lang="en-US"/>
          </a:p>
        </p:txBody>
      </p:sp>
      <p:sp>
        <p:nvSpPr>
          <p:cNvPr id="4" name="Content Placeholder 3">
            <a:extLst>
              <a:ext uri="{FF2B5EF4-FFF2-40B4-BE49-F238E27FC236}">
                <a16:creationId xmlns:a16="http://schemas.microsoft.com/office/drawing/2014/main" id="{0BA57D6E-3A1E-E846-9528-0C41B74CC21C}"/>
              </a:ext>
            </a:extLst>
          </p:cNvPr>
          <p:cNvSpPr>
            <a:spLocks noGrp="1"/>
          </p:cNvSpPr>
          <p:nvPr>
            <p:ph sz="half" idx="2"/>
          </p:nvPr>
        </p:nvSpPr>
        <p:spPr>
          <a:xfrm>
            <a:off x="1328738" y="4129088"/>
            <a:ext cx="9983788" cy="1611313"/>
          </a:xfrm>
        </p:spPr>
        <p:txBody>
          <a:bodyPr wrap="square" anchor="t">
            <a:normAutofit/>
          </a:bodyPr>
          <a:lstStyle/>
          <a:p>
            <a:pPr marL="0" indent="0">
              <a:buNone/>
            </a:pPr>
            <a:r>
              <a:rPr lang="en-US" b="1">
                <a:solidFill>
                  <a:schemeClr val="accent6"/>
                </a:solidFill>
              </a:rPr>
              <a:t>Violent Definition. </a:t>
            </a:r>
            <a:r>
              <a:rPr lang="en-US"/>
              <a:t>prone to commit acts of violence; uses physical force intended to hurt, damage, or kill someone or something</a:t>
            </a:r>
          </a:p>
          <a:p>
            <a:pPr marL="0" indent="0">
              <a:buNone/>
            </a:pPr>
            <a:endParaRPr lang="en-US"/>
          </a:p>
        </p:txBody>
      </p:sp>
      <p:sp>
        <p:nvSpPr>
          <p:cNvPr id="5" name="TextBox 4">
            <a:extLst>
              <a:ext uri="{FF2B5EF4-FFF2-40B4-BE49-F238E27FC236}">
                <a16:creationId xmlns:a16="http://schemas.microsoft.com/office/drawing/2014/main" id="{AC1674C7-6EE1-334B-B69F-1036A5066876}"/>
              </a:ext>
            </a:extLst>
          </p:cNvPr>
          <p:cNvSpPr txBox="1"/>
          <p:nvPr/>
        </p:nvSpPr>
        <p:spPr>
          <a:xfrm>
            <a:off x="7320833" y="6001407"/>
            <a:ext cx="4394536" cy="461665"/>
          </a:xfrm>
          <a:prstGeom prst="rect">
            <a:avLst/>
          </a:prstGeom>
          <a:noFill/>
        </p:spPr>
        <p:txBody>
          <a:bodyPr wrap="none" rtlCol="0">
            <a:spAutoFit/>
          </a:bodyPr>
          <a:lstStyle/>
          <a:p>
            <a:r>
              <a:rPr lang="en-US" sz="2400">
                <a:solidFill>
                  <a:schemeClr val="accent1"/>
                </a:solidFill>
              </a:rPr>
              <a:t>Collected ~ 150 pairs of drawings</a:t>
            </a:r>
          </a:p>
        </p:txBody>
      </p:sp>
    </p:spTree>
    <p:extLst>
      <p:ext uri="{BB962C8B-B14F-4D97-AF65-F5344CB8AC3E}">
        <p14:creationId xmlns:p14="http://schemas.microsoft.com/office/powerpoint/2010/main" val="335985411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0">
            <a:extLst>
              <a:ext uri="{FF2B5EF4-FFF2-40B4-BE49-F238E27FC236}">
                <a16:creationId xmlns:a16="http://schemas.microsoft.com/office/drawing/2014/main" id="{B34F5AD2-EDBD-4BBD-A55C-EAFFD0C709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40383" y="0"/>
            <a:ext cx="8451607" cy="68580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2">
            <a:extLst>
              <a:ext uri="{FF2B5EF4-FFF2-40B4-BE49-F238E27FC236}">
                <a16:creationId xmlns:a16="http://schemas.microsoft.com/office/drawing/2014/main" id="{C3896A03-3945-419A-B66B-4EE266EDD1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0"/>
            <a:ext cx="3745177" cy="685800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468F7454-BA48-2C4E-BB80-633B14A28893}"/>
              </a:ext>
            </a:extLst>
          </p:cNvPr>
          <p:cNvSpPr>
            <a:spLocks noGrp="1"/>
          </p:cNvSpPr>
          <p:nvPr>
            <p:ph type="title"/>
          </p:nvPr>
        </p:nvSpPr>
        <p:spPr>
          <a:xfrm>
            <a:off x="1156852" y="637762"/>
            <a:ext cx="2190782" cy="5576770"/>
          </a:xfrm>
        </p:spPr>
        <p:txBody>
          <a:bodyPr anchor="t">
            <a:normAutofit/>
          </a:bodyPr>
          <a:lstStyle/>
          <a:p>
            <a:r>
              <a:rPr lang="en-US" sz="3600">
                <a:solidFill>
                  <a:schemeClr val="bg1"/>
                </a:solidFill>
              </a:rPr>
              <a:t>We had raters rate either 5 </a:t>
            </a:r>
            <a:r>
              <a:rPr lang="en-US" sz="3600" b="1">
                <a:solidFill>
                  <a:schemeClr val="bg1"/>
                </a:solidFill>
              </a:rPr>
              <a:t>germy</a:t>
            </a:r>
            <a:r>
              <a:rPr lang="en-US" sz="3600">
                <a:solidFill>
                  <a:schemeClr val="bg1"/>
                </a:solidFill>
              </a:rPr>
              <a:t> drawings or 5 </a:t>
            </a:r>
            <a:r>
              <a:rPr lang="en-US" sz="3600" b="1">
                <a:solidFill>
                  <a:schemeClr val="bg1"/>
                </a:solidFill>
              </a:rPr>
              <a:t>violent</a:t>
            </a:r>
            <a:r>
              <a:rPr lang="en-US" sz="3600">
                <a:solidFill>
                  <a:schemeClr val="bg1"/>
                </a:solidFill>
              </a:rPr>
              <a:t> drawings</a:t>
            </a:r>
          </a:p>
        </p:txBody>
      </p:sp>
      <p:sp>
        <p:nvSpPr>
          <p:cNvPr id="19" name="Rectangle 14">
            <a:extLst>
              <a:ext uri="{FF2B5EF4-FFF2-40B4-BE49-F238E27FC236}">
                <a16:creationId xmlns:a16="http://schemas.microsoft.com/office/drawing/2014/main" id="{B8EAE243-3A9F-4A46-B0D9-04C723A8A1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733" y="643465"/>
            <a:ext cx="457200" cy="457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ontent Placeholder 5">
            <a:extLst>
              <a:ext uri="{FF2B5EF4-FFF2-40B4-BE49-F238E27FC236}">
                <a16:creationId xmlns:a16="http://schemas.microsoft.com/office/drawing/2014/main" id="{14CAA089-40C5-004F-ACDB-2442FF077EAD}"/>
              </a:ext>
            </a:extLst>
          </p:cNvPr>
          <p:cNvSpPr>
            <a:spLocks noGrp="1"/>
          </p:cNvSpPr>
          <p:nvPr>
            <p:ph idx="1"/>
          </p:nvPr>
        </p:nvSpPr>
        <p:spPr>
          <a:xfrm>
            <a:off x="4654732" y="850052"/>
            <a:ext cx="6390623" cy="5326911"/>
          </a:xfrm>
        </p:spPr>
        <p:txBody>
          <a:bodyPr>
            <a:normAutofit/>
          </a:bodyPr>
          <a:lstStyle/>
          <a:p>
            <a:pPr marL="0" indent="0">
              <a:buNone/>
            </a:pPr>
            <a:r>
              <a:rPr lang="en-US" sz="2000"/>
              <a:t>How clear is this image?</a:t>
            </a:r>
          </a:p>
          <a:p>
            <a:pPr marL="0" indent="0">
              <a:buNone/>
            </a:pPr>
            <a:r>
              <a:rPr lang="en-US" sz="2000"/>
              <a:t>How germy is this person?</a:t>
            </a:r>
          </a:p>
          <a:p>
            <a:pPr marL="0" indent="0">
              <a:buNone/>
            </a:pPr>
            <a:r>
              <a:rPr lang="en-US" sz="2000"/>
              <a:t>How disfigured is this person?</a:t>
            </a:r>
          </a:p>
          <a:p>
            <a:pPr marL="0" indent="0">
              <a:buNone/>
            </a:pPr>
            <a:r>
              <a:rPr lang="en-US" sz="2000"/>
              <a:t>How old is this person?</a:t>
            </a:r>
          </a:p>
          <a:p>
            <a:pPr marL="0" indent="0">
              <a:buNone/>
            </a:pPr>
            <a:r>
              <a:rPr lang="en-US" sz="2000"/>
              <a:t>How heavy is this person?</a:t>
            </a:r>
          </a:p>
          <a:p>
            <a:pPr marL="0" indent="0">
              <a:buNone/>
            </a:pPr>
            <a:r>
              <a:rPr lang="en-US" sz="2000"/>
              <a:t>How  oreign is this person?</a:t>
            </a:r>
          </a:p>
          <a:p>
            <a:pPr marL="0" indent="0">
              <a:buNone/>
            </a:pPr>
            <a:r>
              <a:rPr lang="en-US" sz="2000"/>
              <a:t>How  atigued is this person?</a:t>
            </a:r>
          </a:p>
          <a:p>
            <a:pPr marL="0" indent="0">
              <a:buNone/>
            </a:pPr>
            <a:r>
              <a:rPr lang="en-US" sz="2000"/>
              <a:t>How healthy is this person?</a:t>
            </a:r>
          </a:p>
          <a:p>
            <a:pPr marL="0" indent="0">
              <a:buNone/>
            </a:pPr>
            <a:r>
              <a:rPr lang="en-US" sz="2000"/>
              <a:t>How violent is this person?</a:t>
            </a:r>
          </a:p>
          <a:p>
            <a:pPr marL="0" indent="0">
              <a:buNone/>
            </a:pPr>
            <a:r>
              <a:rPr lang="en-US" sz="2000"/>
              <a:t>How angry is this person?</a:t>
            </a:r>
          </a:p>
          <a:p>
            <a:pPr marL="0" indent="0">
              <a:buNone/>
            </a:pPr>
            <a:r>
              <a:rPr lang="en-US" sz="2000"/>
              <a:t>How dominant is this person?</a:t>
            </a:r>
          </a:p>
          <a:p>
            <a:pPr marL="0" indent="0">
              <a:buNone/>
            </a:pPr>
            <a:r>
              <a:rPr lang="en-US" sz="2000"/>
              <a:t>How muscular is this person?</a:t>
            </a:r>
          </a:p>
          <a:p>
            <a:pPr marL="0" indent="0">
              <a:buNone/>
            </a:pPr>
            <a:r>
              <a:rPr lang="en-US" sz="2000"/>
              <a:t>How masculine is this person?</a:t>
            </a:r>
          </a:p>
        </p:txBody>
      </p:sp>
      <p:sp>
        <p:nvSpPr>
          <p:cNvPr id="2" name="TextBox 1">
            <a:extLst>
              <a:ext uri="{FF2B5EF4-FFF2-40B4-BE49-F238E27FC236}">
                <a16:creationId xmlns:a16="http://schemas.microsoft.com/office/drawing/2014/main" id="{1A8C4A88-67D1-9C46-B4DA-B2A197C7FD99}"/>
              </a:ext>
            </a:extLst>
          </p:cNvPr>
          <p:cNvSpPr txBox="1"/>
          <p:nvPr/>
        </p:nvSpPr>
        <p:spPr>
          <a:xfrm>
            <a:off x="7485560" y="165965"/>
            <a:ext cx="4353884" cy="523220"/>
          </a:xfrm>
          <a:prstGeom prst="rect">
            <a:avLst/>
          </a:prstGeom>
          <a:noFill/>
        </p:spPr>
        <p:txBody>
          <a:bodyPr wrap="none" rtlCol="0">
            <a:spAutoFit/>
          </a:bodyPr>
          <a:lstStyle/>
          <a:p>
            <a:r>
              <a:rPr lang="en-US" sz="2800">
                <a:solidFill>
                  <a:schemeClr val="accent4"/>
                </a:solidFill>
              </a:rPr>
              <a:t>0 = Not at all, 8 = Extremely</a:t>
            </a:r>
          </a:p>
        </p:txBody>
      </p:sp>
    </p:spTree>
    <p:extLst>
      <p:ext uri="{BB962C8B-B14F-4D97-AF65-F5344CB8AC3E}">
        <p14:creationId xmlns:p14="http://schemas.microsoft.com/office/powerpoint/2010/main" val="84032205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a logo&#10;&#10;Description automatically generated">
            <a:extLst>
              <a:ext uri="{FF2B5EF4-FFF2-40B4-BE49-F238E27FC236}">
                <a16:creationId xmlns:a16="http://schemas.microsoft.com/office/drawing/2014/main" id="{60B9DEFA-B457-4A45-97A6-EA08E4685726}"/>
              </a:ext>
            </a:extLst>
          </p:cNvPr>
          <p:cNvPicPr>
            <a:picLocks noChangeAspect="1"/>
          </p:cNvPicPr>
          <p:nvPr/>
        </p:nvPicPr>
        <p:blipFill>
          <a:blip r:embed="rId3"/>
          <a:stretch>
            <a:fillRect/>
          </a:stretch>
        </p:blipFill>
        <p:spPr>
          <a:xfrm>
            <a:off x="2288995" y="1123527"/>
            <a:ext cx="3569612" cy="4604800"/>
          </a:xfrm>
          <a:prstGeom prst="rect">
            <a:avLst/>
          </a:prstGeom>
        </p:spPr>
      </p:pic>
      <p:pic>
        <p:nvPicPr>
          <p:cNvPr id="5" name="Picture 4" descr="A close up of a piece of paper&#10;&#10;Description automatically generated">
            <a:extLst>
              <a:ext uri="{FF2B5EF4-FFF2-40B4-BE49-F238E27FC236}">
                <a16:creationId xmlns:a16="http://schemas.microsoft.com/office/drawing/2014/main" id="{923CF6E1-36DA-6D45-8BD8-429A86394798}"/>
              </a:ext>
            </a:extLst>
          </p:cNvPr>
          <p:cNvPicPr>
            <a:picLocks noChangeAspect="1"/>
          </p:cNvPicPr>
          <p:nvPr/>
        </p:nvPicPr>
        <p:blipFill>
          <a:blip r:embed="rId4"/>
          <a:stretch>
            <a:fillRect/>
          </a:stretch>
        </p:blipFill>
        <p:spPr>
          <a:xfrm>
            <a:off x="6343240" y="1123527"/>
            <a:ext cx="3569612" cy="4604800"/>
          </a:xfrm>
          <a:prstGeom prst="rect">
            <a:avLst/>
          </a:prstGeom>
        </p:spPr>
      </p:pic>
      <p:sp>
        <p:nvSpPr>
          <p:cNvPr id="9" name="TextBox 8">
            <a:extLst>
              <a:ext uri="{FF2B5EF4-FFF2-40B4-BE49-F238E27FC236}">
                <a16:creationId xmlns:a16="http://schemas.microsoft.com/office/drawing/2014/main" id="{A990B69F-42E7-0144-91A1-F6A9A6EEE235}"/>
              </a:ext>
            </a:extLst>
          </p:cNvPr>
          <p:cNvSpPr txBox="1"/>
          <p:nvPr/>
        </p:nvSpPr>
        <p:spPr>
          <a:xfrm>
            <a:off x="2476633" y="5886186"/>
            <a:ext cx="3184654" cy="461665"/>
          </a:xfrm>
          <a:prstGeom prst="rect">
            <a:avLst/>
          </a:prstGeom>
          <a:noFill/>
        </p:spPr>
        <p:txBody>
          <a:bodyPr wrap="none" rtlCol="0">
            <a:spAutoFit/>
          </a:bodyPr>
          <a:lstStyle/>
          <a:p>
            <a:r>
              <a:rPr lang="en-US" sz="2400">
                <a:latin typeface="Gill Sans MT" panose="020B0502020104020203" pitchFamily="34" charset="77"/>
              </a:rPr>
              <a:t>Rated Extremely Violent</a:t>
            </a:r>
          </a:p>
        </p:txBody>
      </p:sp>
      <p:sp>
        <p:nvSpPr>
          <p:cNvPr id="11" name="TextBox 10">
            <a:extLst>
              <a:ext uri="{FF2B5EF4-FFF2-40B4-BE49-F238E27FC236}">
                <a16:creationId xmlns:a16="http://schemas.microsoft.com/office/drawing/2014/main" id="{EB35EA52-0FBA-5040-AB4E-8F718DF62904}"/>
              </a:ext>
            </a:extLst>
          </p:cNvPr>
          <p:cNvSpPr txBox="1"/>
          <p:nvPr/>
        </p:nvSpPr>
        <p:spPr>
          <a:xfrm>
            <a:off x="6535719" y="5886186"/>
            <a:ext cx="3194336" cy="461665"/>
          </a:xfrm>
          <a:prstGeom prst="rect">
            <a:avLst/>
          </a:prstGeom>
          <a:noFill/>
        </p:spPr>
        <p:txBody>
          <a:bodyPr wrap="none" rtlCol="0">
            <a:spAutoFit/>
          </a:bodyPr>
          <a:lstStyle/>
          <a:p>
            <a:r>
              <a:rPr lang="en-US" sz="2400">
                <a:latin typeface="Gill Sans MT" panose="020B0502020104020203" pitchFamily="34" charset="77"/>
              </a:rPr>
              <a:t>Rated Extremely Germy</a:t>
            </a:r>
          </a:p>
        </p:txBody>
      </p:sp>
    </p:spTree>
    <p:extLst>
      <p:ext uri="{BB962C8B-B14F-4D97-AF65-F5344CB8AC3E}">
        <p14:creationId xmlns:p14="http://schemas.microsoft.com/office/powerpoint/2010/main" val="39851641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Picture 10" descr="A screenshot of a cell phone&#10;&#10;Description automatically generated">
            <a:extLst>
              <a:ext uri="{FF2B5EF4-FFF2-40B4-BE49-F238E27FC236}">
                <a16:creationId xmlns:a16="http://schemas.microsoft.com/office/drawing/2014/main" id="{DB14FDDF-5180-7446-9A1F-F8FC497B6EDF}"/>
              </a:ext>
            </a:extLst>
          </p:cNvPr>
          <p:cNvPicPr>
            <a:picLocks noChangeAspect="1"/>
          </p:cNvPicPr>
          <p:nvPr/>
        </p:nvPicPr>
        <p:blipFill>
          <a:blip r:embed="rId3"/>
          <a:stretch>
            <a:fillRect/>
          </a:stretch>
        </p:blipFill>
        <p:spPr>
          <a:xfrm>
            <a:off x="457202" y="906037"/>
            <a:ext cx="5426764" cy="1736564"/>
          </a:xfrm>
          <a:prstGeom prst="rect">
            <a:avLst/>
          </a:prstGeom>
        </p:spPr>
      </p:pic>
      <p:pic>
        <p:nvPicPr>
          <p:cNvPr id="15" name="Picture 14" descr="A picture containing bird, tree, flower&#10;&#10;Description automatically generated">
            <a:extLst>
              <a:ext uri="{FF2B5EF4-FFF2-40B4-BE49-F238E27FC236}">
                <a16:creationId xmlns:a16="http://schemas.microsoft.com/office/drawing/2014/main" id="{EF999A76-3A99-584F-84BB-08BFE8AFB2BB}"/>
              </a:ext>
            </a:extLst>
          </p:cNvPr>
          <p:cNvPicPr>
            <a:picLocks noChangeAspect="1"/>
          </p:cNvPicPr>
          <p:nvPr/>
        </p:nvPicPr>
        <p:blipFill>
          <a:blip r:embed="rId4"/>
          <a:stretch>
            <a:fillRect/>
          </a:stretch>
        </p:blipFill>
        <p:spPr>
          <a:xfrm>
            <a:off x="457201" y="4170228"/>
            <a:ext cx="5426764" cy="1682296"/>
          </a:xfrm>
          <a:prstGeom prst="rect">
            <a:avLst/>
          </a:prstGeom>
        </p:spPr>
      </p:pic>
      <p:sp>
        <p:nvSpPr>
          <p:cNvPr id="47" name="Rectangle 46">
            <a:extLst>
              <a:ext uri="{FF2B5EF4-FFF2-40B4-BE49-F238E27FC236}">
                <a16:creationId xmlns:a16="http://schemas.microsoft.com/office/drawing/2014/main" id="{799448F2-0E5B-42DA-B2D1-11A14E947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50280" y="0"/>
            <a:ext cx="9144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4E8A7552-20E1-4F34-ADAB-C1DB6634D4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83280"/>
            <a:ext cx="6126480" cy="9144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2" name="Picture 41" descr="A screenshot of a cell phone&#10;&#10;Description automatically generated">
            <a:extLst>
              <a:ext uri="{FF2B5EF4-FFF2-40B4-BE49-F238E27FC236}">
                <a16:creationId xmlns:a16="http://schemas.microsoft.com/office/drawing/2014/main" id="{C62F7BF1-CCAD-2946-A7FD-7DACB8F1BD40}"/>
              </a:ext>
            </a:extLst>
          </p:cNvPr>
          <p:cNvPicPr>
            <a:picLocks noChangeAspect="1"/>
          </p:cNvPicPr>
          <p:nvPr/>
        </p:nvPicPr>
        <p:blipFill>
          <a:blip r:embed="rId5"/>
          <a:stretch>
            <a:fillRect/>
          </a:stretch>
        </p:blipFill>
        <p:spPr>
          <a:xfrm>
            <a:off x="6308034" y="515458"/>
            <a:ext cx="5426764" cy="5682474"/>
          </a:xfrm>
          <a:prstGeom prst="rect">
            <a:avLst/>
          </a:prstGeom>
        </p:spPr>
      </p:pic>
    </p:spTree>
    <p:extLst>
      <p:ext uri="{BB962C8B-B14F-4D97-AF65-F5344CB8AC3E}">
        <p14:creationId xmlns:p14="http://schemas.microsoft.com/office/powerpoint/2010/main" val="185401489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0789C5C-3CB1-B44B-8C96-49E1ACEB37C8}"/>
              </a:ext>
            </a:extLst>
          </p:cNvPr>
          <p:cNvSpPr>
            <a:spLocks noGrp="1"/>
          </p:cNvSpPr>
          <p:nvPr>
            <p:ph type="title"/>
          </p:nvPr>
        </p:nvSpPr>
        <p:spPr>
          <a:xfrm>
            <a:off x="4974335" y="640081"/>
            <a:ext cx="6611533" cy="5574451"/>
          </a:xfrm>
        </p:spPr>
        <p:txBody>
          <a:bodyPr>
            <a:normAutofit/>
          </a:bodyPr>
          <a:lstStyle/>
          <a:p>
            <a:r>
              <a:rPr lang="en-US">
                <a:solidFill>
                  <a:schemeClr val="accent3"/>
                </a:solidFill>
              </a:rPr>
              <a:t>Germy drawings </a:t>
            </a:r>
            <a:r>
              <a:rPr lang="en-US"/>
              <a:t>appeared with stronger-looking infection-related features and </a:t>
            </a:r>
            <a:r>
              <a:rPr lang="en-US">
                <a:solidFill>
                  <a:schemeClr val="accent6"/>
                </a:solidFill>
              </a:rPr>
              <a:t>violent drawings </a:t>
            </a:r>
            <a:r>
              <a:rPr lang="en-US"/>
              <a:t>appeared with stronger-looking violence-related features</a:t>
            </a:r>
            <a:br>
              <a:rPr lang="en-US"/>
            </a:br>
            <a:br>
              <a:rPr lang="en-US"/>
            </a:br>
            <a:endParaRPr lang="en-US"/>
          </a:p>
        </p:txBody>
      </p:sp>
      <p:pic>
        <p:nvPicPr>
          <p:cNvPr id="6" name="Graphic 5" descr="Pencil">
            <a:extLst>
              <a:ext uri="{FF2B5EF4-FFF2-40B4-BE49-F238E27FC236}">
                <a16:creationId xmlns:a16="http://schemas.microsoft.com/office/drawing/2014/main" id="{69EC5D81-9086-954E-AA2E-F8BE9B311EF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43467" y="1421892"/>
            <a:ext cx="4010829" cy="4010829"/>
          </a:xfrm>
          <a:prstGeom prst="rect">
            <a:avLst/>
          </a:prstGeom>
        </p:spPr>
      </p:pic>
    </p:spTree>
    <p:extLst>
      <p:ext uri="{BB962C8B-B14F-4D97-AF65-F5344CB8AC3E}">
        <p14:creationId xmlns:p14="http://schemas.microsoft.com/office/powerpoint/2010/main" val="417091228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E443FD7-A66B-4AA0-872D-B088B9BC5F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23F5D04-1924-F044-A976-F161572B7000}"/>
              </a:ext>
            </a:extLst>
          </p:cNvPr>
          <p:cNvSpPr>
            <a:spLocks noGrp="1"/>
          </p:cNvSpPr>
          <p:nvPr>
            <p:ph type="title"/>
          </p:nvPr>
        </p:nvSpPr>
        <p:spPr>
          <a:xfrm>
            <a:off x="1094095" y="851517"/>
            <a:ext cx="5238466" cy="2991416"/>
          </a:xfrm>
        </p:spPr>
        <p:txBody>
          <a:bodyPr vert="horz" lIns="91440" tIns="45720" rIns="91440" bIns="45720" rtlCol="0" anchor="b">
            <a:normAutofit/>
          </a:bodyPr>
          <a:lstStyle/>
          <a:p>
            <a:r>
              <a:rPr lang="en-US" sz="5100" kern="1200">
                <a:solidFill>
                  <a:schemeClr val="tx1"/>
                </a:solidFill>
                <a:latin typeface="+mj-lt"/>
                <a:ea typeface="+mj-ea"/>
                <a:cs typeface="+mj-cs"/>
              </a:rPr>
              <a:t>Analysis 2. Between-Threat Ratings Differences</a:t>
            </a:r>
          </a:p>
        </p:txBody>
      </p:sp>
      <p:sp>
        <p:nvSpPr>
          <p:cNvPr id="14" name="Freeform: Shape 9">
            <a:extLst>
              <a:ext uri="{FF2B5EF4-FFF2-40B4-BE49-F238E27FC236}">
                <a16:creationId xmlns:a16="http://schemas.microsoft.com/office/drawing/2014/main" id="{C04BE0EF-3561-49B4-9A29-F283168A9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0370" y="851518"/>
            <a:ext cx="6184806" cy="5154967"/>
          </a:xfrm>
          <a:custGeom>
            <a:avLst/>
            <a:gdLst>
              <a:gd name="connsiteX0" fmla="*/ 363179 w 6184806"/>
              <a:gd name="connsiteY0" fmla="*/ 3125191 h 5154967"/>
              <a:gd name="connsiteX1" fmla="*/ 898270 w 6184806"/>
              <a:gd name="connsiteY1" fmla="*/ 3125191 h 5154967"/>
              <a:gd name="connsiteX2" fmla="*/ 980326 w 6184806"/>
              <a:gd name="connsiteY2" fmla="*/ 3173551 h 5154967"/>
              <a:gd name="connsiteX3" fmla="*/ 1248448 w 6184806"/>
              <a:gd name="connsiteY3" fmla="*/ 3635277 h 5154967"/>
              <a:gd name="connsiteX4" fmla="*/ 1248448 w 6184806"/>
              <a:gd name="connsiteY4" fmla="*/ 3729695 h 5154967"/>
              <a:gd name="connsiteX5" fmla="*/ 980326 w 6184806"/>
              <a:gd name="connsiteY5" fmla="*/ 4191421 h 5154967"/>
              <a:gd name="connsiteX6" fmla="*/ 898270 w 6184806"/>
              <a:gd name="connsiteY6" fmla="*/ 4239781 h 5154967"/>
              <a:gd name="connsiteX7" fmla="*/ 363179 w 6184806"/>
              <a:gd name="connsiteY7" fmla="*/ 4239781 h 5154967"/>
              <a:gd name="connsiteX8" fmla="*/ 279969 w 6184806"/>
              <a:gd name="connsiteY8" fmla="*/ 4191421 h 5154967"/>
              <a:gd name="connsiteX9" fmla="*/ 13002 w 6184806"/>
              <a:gd name="connsiteY9" fmla="*/ 3729695 h 5154967"/>
              <a:gd name="connsiteX10" fmla="*/ 13002 w 6184806"/>
              <a:gd name="connsiteY10" fmla="*/ 3635277 h 5154967"/>
              <a:gd name="connsiteX11" fmla="*/ 279969 w 6184806"/>
              <a:gd name="connsiteY11" fmla="*/ 3173551 h 5154967"/>
              <a:gd name="connsiteX12" fmla="*/ 363179 w 6184806"/>
              <a:gd name="connsiteY12" fmla="*/ 3125191 h 5154967"/>
              <a:gd name="connsiteX13" fmla="*/ 2489721 w 6184806"/>
              <a:gd name="connsiteY13" fmla="*/ 570035 h 5154967"/>
              <a:gd name="connsiteX14" fmla="*/ 2764862 w 6184806"/>
              <a:gd name="connsiteY14" fmla="*/ 570035 h 5154967"/>
              <a:gd name="connsiteX15" fmla="*/ 2796959 w 6184806"/>
              <a:gd name="connsiteY15" fmla="*/ 570035 h 5154967"/>
              <a:gd name="connsiteX16" fmla="*/ 2827587 w 6184806"/>
              <a:gd name="connsiteY16" fmla="*/ 622777 h 5154967"/>
              <a:gd name="connsiteX17" fmla="*/ 2977604 w 6184806"/>
              <a:gd name="connsiteY17" fmla="*/ 881117 h 5154967"/>
              <a:gd name="connsiteX18" fmla="*/ 2977604 w 6184806"/>
              <a:gd name="connsiteY18" fmla="*/ 1025720 h 5154967"/>
              <a:gd name="connsiteX19" fmla="*/ 2566968 w 6184806"/>
              <a:gd name="connsiteY19" fmla="*/ 1732863 h 5154967"/>
              <a:gd name="connsiteX20" fmla="*/ 2441299 w 6184806"/>
              <a:gd name="connsiteY20" fmla="*/ 1806927 h 5154967"/>
              <a:gd name="connsiteX21" fmla="*/ 1621798 w 6184806"/>
              <a:gd name="connsiteY21" fmla="*/ 1806927 h 5154967"/>
              <a:gd name="connsiteX22" fmla="*/ 1583218 w 6184806"/>
              <a:gd name="connsiteY22" fmla="*/ 1801802 h 5154967"/>
              <a:gd name="connsiteX23" fmla="*/ 1556683 w 6184806"/>
              <a:gd name="connsiteY23" fmla="*/ 1790677 h 5154967"/>
              <a:gd name="connsiteX24" fmla="*/ 1572899 w 6184806"/>
              <a:gd name="connsiteY24" fmla="*/ 1762630 h 5154967"/>
              <a:gd name="connsiteX25" fmla="*/ 2147429 w 6184806"/>
              <a:gd name="connsiteY25" fmla="*/ 768968 h 5154967"/>
              <a:gd name="connsiteX26" fmla="*/ 2489721 w 6184806"/>
              <a:gd name="connsiteY26" fmla="*/ 570035 h 5154967"/>
              <a:gd name="connsiteX27" fmla="*/ 1573268 w 6184806"/>
              <a:gd name="connsiteY27" fmla="*/ 0 h 5154967"/>
              <a:gd name="connsiteX28" fmla="*/ 2497662 w 6184806"/>
              <a:gd name="connsiteY28" fmla="*/ 0 h 5154967"/>
              <a:gd name="connsiteX29" fmla="*/ 2639415 w 6184806"/>
              <a:gd name="connsiteY29" fmla="*/ 83546 h 5154967"/>
              <a:gd name="connsiteX30" fmla="*/ 2887862 w 6184806"/>
              <a:gd name="connsiteY30" fmla="*/ 511387 h 5154967"/>
              <a:gd name="connsiteX31" fmla="*/ 2915928 w 6184806"/>
              <a:gd name="connsiteY31" fmla="*/ 559720 h 5154967"/>
              <a:gd name="connsiteX32" fmla="*/ 2893844 w 6184806"/>
              <a:gd name="connsiteY32" fmla="*/ 559720 h 5154967"/>
              <a:gd name="connsiteX33" fmla="*/ 2789466 w 6184806"/>
              <a:gd name="connsiteY33" fmla="*/ 559720 h 5154967"/>
              <a:gd name="connsiteX34" fmla="*/ 2744122 w 6184806"/>
              <a:gd name="connsiteY34" fmla="*/ 481634 h 5154967"/>
              <a:gd name="connsiteX35" fmla="*/ 2570885 w 6184806"/>
              <a:gd name="connsiteY35" fmla="*/ 183309 h 5154967"/>
              <a:gd name="connsiteX36" fmla="*/ 2445216 w 6184806"/>
              <a:gd name="connsiteY36" fmla="*/ 109243 h 5154967"/>
              <a:gd name="connsiteX37" fmla="*/ 1625714 w 6184806"/>
              <a:gd name="connsiteY37" fmla="*/ 109243 h 5154967"/>
              <a:gd name="connsiteX38" fmla="*/ 1498276 w 6184806"/>
              <a:gd name="connsiteY38" fmla="*/ 183309 h 5154967"/>
              <a:gd name="connsiteX39" fmla="*/ 1089410 w 6184806"/>
              <a:gd name="connsiteY39" fmla="*/ 890450 h 5154967"/>
              <a:gd name="connsiteX40" fmla="*/ 1089410 w 6184806"/>
              <a:gd name="connsiteY40" fmla="*/ 1035054 h 5154967"/>
              <a:gd name="connsiteX41" fmla="*/ 1498276 w 6184806"/>
              <a:gd name="connsiteY41" fmla="*/ 1742196 h 5154967"/>
              <a:gd name="connsiteX42" fmla="*/ 1552039 w 6184806"/>
              <a:gd name="connsiteY42" fmla="*/ 1796422 h 5154967"/>
              <a:gd name="connsiteX43" fmla="*/ 1558260 w 6184806"/>
              <a:gd name="connsiteY43" fmla="*/ 1799029 h 5154967"/>
              <a:gd name="connsiteX44" fmla="*/ 1524911 w 6184806"/>
              <a:gd name="connsiteY44" fmla="*/ 1856707 h 5154967"/>
              <a:gd name="connsiteX45" fmla="*/ 1500108 w 6184806"/>
              <a:gd name="connsiteY45" fmla="*/ 1899604 h 5154967"/>
              <a:gd name="connsiteX46" fmla="*/ 1525834 w 6184806"/>
              <a:gd name="connsiteY46" fmla="*/ 1910390 h 5154967"/>
              <a:gd name="connsiteX47" fmla="*/ 1569352 w 6184806"/>
              <a:gd name="connsiteY47" fmla="*/ 1916170 h 5154967"/>
              <a:gd name="connsiteX48" fmla="*/ 2493745 w 6184806"/>
              <a:gd name="connsiteY48" fmla="*/ 1916170 h 5154967"/>
              <a:gd name="connsiteX49" fmla="*/ 2635498 w 6184806"/>
              <a:gd name="connsiteY49" fmla="*/ 1832627 h 5154967"/>
              <a:gd name="connsiteX50" fmla="*/ 3098693 w 6184806"/>
              <a:gd name="connsiteY50" fmla="*/ 1034974 h 5154967"/>
              <a:gd name="connsiteX51" fmla="*/ 3098693 w 6184806"/>
              <a:gd name="connsiteY51" fmla="*/ 871863 h 5154967"/>
              <a:gd name="connsiteX52" fmla="*/ 2945803 w 6184806"/>
              <a:gd name="connsiteY52" fmla="*/ 608576 h 5154967"/>
              <a:gd name="connsiteX53" fmla="*/ 2923422 w 6184806"/>
              <a:gd name="connsiteY53" fmla="*/ 570035 h 5154967"/>
              <a:gd name="connsiteX54" fmla="*/ 3027104 w 6184806"/>
              <a:gd name="connsiteY54" fmla="*/ 570035 h 5154967"/>
              <a:gd name="connsiteX55" fmla="*/ 4690846 w 6184806"/>
              <a:gd name="connsiteY55" fmla="*/ 570035 h 5154967"/>
              <a:gd name="connsiteX56" fmla="*/ 5028384 w 6184806"/>
              <a:gd name="connsiteY56" fmla="*/ 768968 h 5154967"/>
              <a:gd name="connsiteX57" fmla="*/ 6131323 w 6184806"/>
              <a:gd name="connsiteY57" fmla="*/ 2668304 h 5154967"/>
              <a:gd name="connsiteX58" fmla="*/ 6131323 w 6184806"/>
              <a:gd name="connsiteY58" fmla="*/ 3056698 h 5154967"/>
              <a:gd name="connsiteX59" fmla="*/ 5028384 w 6184806"/>
              <a:gd name="connsiteY59" fmla="*/ 4956035 h 5154967"/>
              <a:gd name="connsiteX60" fmla="*/ 4690846 w 6184806"/>
              <a:gd name="connsiteY60" fmla="*/ 5154967 h 5154967"/>
              <a:gd name="connsiteX61" fmla="*/ 2489721 w 6184806"/>
              <a:gd name="connsiteY61" fmla="*/ 5154967 h 5154967"/>
              <a:gd name="connsiteX62" fmla="*/ 2147429 w 6184806"/>
              <a:gd name="connsiteY62" fmla="*/ 4956035 h 5154967"/>
              <a:gd name="connsiteX63" fmla="*/ 1049243 w 6184806"/>
              <a:gd name="connsiteY63" fmla="*/ 3056698 h 5154967"/>
              <a:gd name="connsiteX64" fmla="*/ 1049243 w 6184806"/>
              <a:gd name="connsiteY64" fmla="*/ 2668304 h 5154967"/>
              <a:gd name="connsiteX65" fmla="*/ 1457007 w 6184806"/>
              <a:gd name="connsiteY65" fmla="*/ 1963067 h 5154967"/>
              <a:gd name="connsiteX66" fmla="*/ 1491373 w 6184806"/>
              <a:gd name="connsiteY66" fmla="*/ 1903634 h 5154967"/>
              <a:gd name="connsiteX67" fmla="*/ 1490164 w 6184806"/>
              <a:gd name="connsiteY67" fmla="*/ 1903127 h 5154967"/>
              <a:gd name="connsiteX68" fmla="*/ 1429519 w 6184806"/>
              <a:gd name="connsiteY68" fmla="*/ 1841960 h 5154967"/>
              <a:gd name="connsiteX69" fmla="*/ 968320 w 6184806"/>
              <a:gd name="connsiteY69" fmla="*/ 1044307 h 5154967"/>
              <a:gd name="connsiteX70" fmla="*/ 968320 w 6184806"/>
              <a:gd name="connsiteY70" fmla="*/ 881196 h 5154967"/>
              <a:gd name="connsiteX71" fmla="*/ 1429519 w 6184806"/>
              <a:gd name="connsiteY71" fmla="*/ 83546 h 5154967"/>
              <a:gd name="connsiteX72" fmla="*/ 1573268 w 6184806"/>
              <a:gd name="connsiteY72" fmla="*/ 0 h 5154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6184806" h="5154967">
                <a:moveTo>
                  <a:pt x="363179" y="3125191"/>
                </a:moveTo>
                <a:cubicBezTo>
                  <a:pt x="363179" y="3125191"/>
                  <a:pt x="363179" y="3125191"/>
                  <a:pt x="898270" y="3125191"/>
                </a:cubicBezTo>
                <a:cubicBezTo>
                  <a:pt x="931786" y="3125191"/>
                  <a:pt x="964145" y="3143614"/>
                  <a:pt x="980326" y="3173551"/>
                </a:cubicBezTo>
                <a:cubicBezTo>
                  <a:pt x="980326" y="3173551"/>
                  <a:pt x="980326" y="3173551"/>
                  <a:pt x="1248448" y="3635277"/>
                </a:cubicBezTo>
                <a:cubicBezTo>
                  <a:pt x="1265784" y="3664063"/>
                  <a:pt x="1265784" y="3700909"/>
                  <a:pt x="1248448" y="3729695"/>
                </a:cubicBezTo>
                <a:cubicBezTo>
                  <a:pt x="1248448" y="3729695"/>
                  <a:pt x="1248448" y="3729695"/>
                  <a:pt x="980326" y="4191421"/>
                </a:cubicBezTo>
                <a:cubicBezTo>
                  <a:pt x="964145" y="4221358"/>
                  <a:pt x="931786" y="4239781"/>
                  <a:pt x="898270" y="4239781"/>
                </a:cubicBezTo>
                <a:cubicBezTo>
                  <a:pt x="898270" y="4239781"/>
                  <a:pt x="898270" y="4239781"/>
                  <a:pt x="363179" y="4239781"/>
                </a:cubicBezTo>
                <a:cubicBezTo>
                  <a:pt x="328508" y="4239781"/>
                  <a:pt x="297305" y="4221358"/>
                  <a:pt x="279969" y="4191421"/>
                </a:cubicBezTo>
                <a:cubicBezTo>
                  <a:pt x="279969" y="4191421"/>
                  <a:pt x="279969" y="4191421"/>
                  <a:pt x="13002" y="3729695"/>
                </a:cubicBezTo>
                <a:cubicBezTo>
                  <a:pt x="-4334" y="3700909"/>
                  <a:pt x="-4334" y="3664063"/>
                  <a:pt x="13002" y="3635277"/>
                </a:cubicBezTo>
                <a:cubicBezTo>
                  <a:pt x="13002" y="3635277"/>
                  <a:pt x="13002" y="3635277"/>
                  <a:pt x="279969" y="3173551"/>
                </a:cubicBezTo>
                <a:cubicBezTo>
                  <a:pt x="297305" y="3143614"/>
                  <a:pt x="328508" y="3125191"/>
                  <a:pt x="363179" y="3125191"/>
                </a:cubicBezTo>
                <a:close/>
                <a:moveTo>
                  <a:pt x="2489721" y="570035"/>
                </a:moveTo>
                <a:cubicBezTo>
                  <a:pt x="2489721" y="570035"/>
                  <a:pt x="2489721" y="570035"/>
                  <a:pt x="2764862" y="570035"/>
                </a:cubicBezTo>
                <a:lnTo>
                  <a:pt x="2796959" y="570035"/>
                </a:lnTo>
                <a:lnTo>
                  <a:pt x="2827587" y="622777"/>
                </a:lnTo>
                <a:cubicBezTo>
                  <a:pt x="2870233" y="696217"/>
                  <a:pt x="2919858" y="781675"/>
                  <a:pt x="2977604" y="881117"/>
                </a:cubicBezTo>
                <a:cubicBezTo>
                  <a:pt x="3004153" y="925204"/>
                  <a:pt x="3004153" y="981634"/>
                  <a:pt x="2977604" y="1025720"/>
                </a:cubicBezTo>
                <a:cubicBezTo>
                  <a:pt x="2977604" y="1025720"/>
                  <a:pt x="2977604" y="1025720"/>
                  <a:pt x="2566968" y="1732863"/>
                </a:cubicBezTo>
                <a:cubicBezTo>
                  <a:pt x="2542188" y="1778712"/>
                  <a:pt x="2492629" y="1806927"/>
                  <a:pt x="2441299" y="1806927"/>
                </a:cubicBezTo>
                <a:cubicBezTo>
                  <a:pt x="2441299" y="1806927"/>
                  <a:pt x="2441299" y="1806927"/>
                  <a:pt x="1621798" y="1806927"/>
                </a:cubicBezTo>
                <a:cubicBezTo>
                  <a:pt x="1608523" y="1806927"/>
                  <a:pt x="1595580" y="1805163"/>
                  <a:pt x="1583218" y="1801802"/>
                </a:cubicBezTo>
                <a:lnTo>
                  <a:pt x="1556683" y="1790677"/>
                </a:lnTo>
                <a:lnTo>
                  <a:pt x="1572899" y="1762630"/>
                </a:lnTo>
                <a:cubicBezTo>
                  <a:pt x="1719523" y="1509042"/>
                  <a:pt x="1907201" y="1184448"/>
                  <a:pt x="2147429" y="768968"/>
                </a:cubicBezTo>
                <a:cubicBezTo>
                  <a:pt x="2218739" y="645819"/>
                  <a:pt x="2347099" y="570035"/>
                  <a:pt x="2489721" y="570035"/>
                </a:cubicBezTo>
                <a:close/>
                <a:moveTo>
                  <a:pt x="1573268" y="0"/>
                </a:moveTo>
                <a:cubicBezTo>
                  <a:pt x="1573268" y="0"/>
                  <a:pt x="1573268" y="0"/>
                  <a:pt x="2497662" y="0"/>
                </a:cubicBezTo>
                <a:cubicBezTo>
                  <a:pt x="2555561" y="0"/>
                  <a:pt x="2611463" y="31828"/>
                  <a:pt x="2639415" y="83546"/>
                </a:cubicBezTo>
                <a:cubicBezTo>
                  <a:pt x="2639415" y="83546"/>
                  <a:pt x="2639415" y="83546"/>
                  <a:pt x="2887862" y="511387"/>
                </a:cubicBezTo>
                <a:lnTo>
                  <a:pt x="2915928" y="559720"/>
                </a:lnTo>
                <a:lnTo>
                  <a:pt x="2893844" y="559720"/>
                </a:lnTo>
                <a:lnTo>
                  <a:pt x="2789466" y="559720"/>
                </a:lnTo>
                <a:lnTo>
                  <a:pt x="2744122" y="481634"/>
                </a:lnTo>
                <a:cubicBezTo>
                  <a:pt x="2570885" y="183309"/>
                  <a:pt x="2570885" y="183309"/>
                  <a:pt x="2570885" y="183309"/>
                </a:cubicBezTo>
                <a:cubicBezTo>
                  <a:pt x="2546104" y="137459"/>
                  <a:pt x="2496545" y="109243"/>
                  <a:pt x="2445216" y="109243"/>
                </a:cubicBezTo>
                <a:cubicBezTo>
                  <a:pt x="1625714" y="109243"/>
                  <a:pt x="1625714" y="109243"/>
                  <a:pt x="1625714" y="109243"/>
                </a:cubicBezTo>
                <a:cubicBezTo>
                  <a:pt x="1572615" y="109243"/>
                  <a:pt x="1524825" y="137459"/>
                  <a:pt x="1498276" y="183309"/>
                </a:cubicBezTo>
                <a:cubicBezTo>
                  <a:pt x="1089410" y="890450"/>
                  <a:pt x="1089410" y="890450"/>
                  <a:pt x="1089410" y="890450"/>
                </a:cubicBezTo>
                <a:cubicBezTo>
                  <a:pt x="1062860" y="934537"/>
                  <a:pt x="1062860" y="990967"/>
                  <a:pt x="1089410" y="1035054"/>
                </a:cubicBezTo>
                <a:cubicBezTo>
                  <a:pt x="1498276" y="1742196"/>
                  <a:pt x="1498276" y="1742196"/>
                  <a:pt x="1498276" y="1742196"/>
                </a:cubicBezTo>
                <a:cubicBezTo>
                  <a:pt x="1511551" y="1765121"/>
                  <a:pt x="1530135" y="1783637"/>
                  <a:pt x="1552039" y="1796422"/>
                </a:cubicBezTo>
                <a:lnTo>
                  <a:pt x="1558260" y="1799029"/>
                </a:lnTo>
                <a:lnTo>
                  <a:pt x="1524911" y="1856707"/>
                </a:lnTo>
                <a:lnTo>
                  <a:pt x="1500108" y="1899604"/>
                </a:lnTo>
                <a:lnTo>
                  <a:pt x="1525834" y="1910390"/>
                </a:lnTo>
                <a:cubicBezTo>
                  <a:pt x="1539779" y="1914181"/>
                  <a:pt x="1554378" y="1916170"/>
                  <a:pt x="1569352" y="1916170"/>
                </a:cubicBezTo>
                <a:cubicBezTo>
                  <a:pt x="2493745" y="1916170"/>
                  <a:pt x="2493745" y="1916170"/>
                  <a:pt x="2493745" y="1916170"/>
                </a:cubicBezTo>
                <a:cubicBezTo>
                  <a:pt x="2551645" y="1916170"/>
                  <a:pt x="2607546" y="1884345"/>
                  <a:pt x="2635498" y="1832627"/>
                </a:cubicBezTo>
                <a:cubicBezTo>
                  <a:pt x="3098693" y="1034974"/>
                  <a:pt x="3098693" y="1034974"/>
                  <a:pt x="3098693" y="1034974"/>
                </a:cubicBezTo>
                <a:cubicBezTo>
                  <a:pt x="3128641" y="985246"/>
                  <a:pt x="3128641" y="921593"/>
                  <a:pt x="3098693" y="871863"/>
                </a:cubicBezTo>
                <a:cubicBezTo>
                  <a:pt x="3040794" y="772157"/>
                  <a:pt x="2990132" y="684914"/>
                  <a:pt x="2945803" y="608576"/>
                </a:cubicBezTo>
                <a:lnTo>
                  <a:pt x="2923422" y="570035"/>
                </a:lnTo>
                <a:lnTo>
                  <a:pt x="3027104" y="570035"/>
                </a:lnTo>
                <a:cubicBezTo>
                  <a:pt x="3349535" y="570035"/>
                  <a:pt x="3865424" y="570035"/>
                  <a:pt x="4690846" y="570035"/>
                </a:cubicBezTo>
                <a:cubicBezTo>
                  <a:pt x="4828714" y="570035"/>
                  <a:pt x="4961827" y="645819"/>
                  <a:pt x="5028384" y="768968"/>
                </a:cubicBezTo>
                <a:cubicBezTo>
                  <a:pt x="5028384" y="768968"/>
                  <a:pt x="5028384" y="768968"/>
                  <a:pt x="6131323" y="2668304"/>
                </a:cubicBezTo>
                <a:cubicBezTo>
                  <a:pt x="6202634" y="2786717"/>
                  <a:pt x="6202634" y="2938285"/>
                  <a:pt x="6131323" y="3056698"/>
                </a:cubicBezTo>
                <a:cubicBezTo>
                  <a:pt x="6131323" y="3056698"/>
                  <a:pt x="6131323" y="3056698"/>
                  <a:pt x="5028384" y="4956035"/>
                </a:cubicBezTo>
                <a:cubicBezTo>
                  <a:pt x="4961827" y="5079184"/>
                  <a:pt x="4828714" y="5154967"/>
                  <a:pt x="4690846" y="5154967"/>
                </a:cubicBezTo>
                <a:cubicBezTo>
                  <a:pt x="4690846" y="5154967"/>
                  <a:pt x="4690846" y="5154967"/>
                  <a:pt x="2489721" y="5154967"/>
                </a:cubicBezTo>
                <a:cubicBezTo>
                  <a:pt x="2347099" y="5154967"/>
                  <a:pt x="2218739" y="5079184"/>
                  <a:pt x="2147429" y="4956035"/>
                </a:cubicBezTo>
                <a:cubicBezTo>
                  <a:pt x="2147429" y="4956035"/>
                  <a:pt x="2147429" y="4956035"/>
                  <a:pt x="1049243" y="3056698"/>
                </a:cubicBezTo>
                <a:cubicBezTo>
                  <a:pt x="977932" y="2938285"/>
                  <a:pt x="977932" y="2786717"/>
                  <a:pt x="1049243" y="2668304"/>
                </a:cubicBezTo>
                <a:cubicBezTo>
                  <a:pt x="1049243" y="2668304"/>
                  <a:pt x="1049243" y="2668304"/>
                  <a:pt x="1457007" y="1963067"/>
                </a:cubicBezTo>
                <a:lnTo>
                  <a:pt x="1491373" y="1903634"/>
                </a:lnTo>
                <a:lnTo>
                  <a:pt x="1490164" y="1903127"/>
                </a:lnTo>
                <a:cubicBezTo>
                  <a:pt x="1465456" y="1888705"/>
                  <a:pt x="1444493" y="1867820"/>
                  <a:pt x="1429519" y="1841960"/>
                </a:cubicBezTo>
                <a:cubicBezTo>
                  <a:pt x="1429519" y="1841960"/>
                  <a:pt x="1429519" y="1841960"/>
                  <a:pt x="968320" y="1044307"/>
                </a:cubicBezTo>
                <a:cubicBezTo>
                  <a:pt x="938371" y="994579"/>
                  <a:pt x="938371" y="930926"/>
                  <a:pt x="968320" y="881196"/>
                </a:cubicBezTo>
                <a:cubicBezTo>
                  <a:pt x="968320" y="881196"/>
                  <a:pt x="968320" y="881196"/>
                  <a:pt x="1429519" y="83546"/>
                </a:cubicBezTo>
                <a:cubicBezTo>
                  <a:pt x="1459466" y="31828"/>
                  <a:pt x="1513373" y="0"/>
                  <a:pt x="1573268" y="0"/>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3" name="Graphic 2" descr="Bar chart">
            <a:extLst>
              <a:ext uri="{FF2B5EF4-FFF2-40B4-BE49-F238E27FC236}">
                <a16:creationId xmlns:a16="http://schemas.microsoft.com/office/drawing/2014/main" id="{3B4C33EF-A26F-5D45-B54D-B0FF6FE7B3C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31503" y="2129307"/>
            <a:ext cx="3217333" cy="3217333"/>
          </a:xfrm>
          <a:prstGeom prst="rect">
            <a:avLst/>
          </a:prstGeom>
        </p:spPr>
      </p:pic>
    </p:spTree>
    <p:extLst>
      <p:ext uri="{BB962C8B-B14F-4D97-AF65-F5344CB8AC3E}">
        <p14:creationId xmlns:p14="http://schemas.microsoft.com/office/powerpoint/2010/main" val="380363122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8">
            <a:extLst>
              <a:ext uri="{FF2B5EF4-FFF2-40B4-BE49-F238E27FC236}">
                <a16:creationId xmlns:a16="http://schemas.microsoft.com/office/drawing/2014/main" id="{01D0AF59-99C3-4251-AB9A-C966C6AD44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0">
            <a:extLst>
              <a:ext uri="{FF2B5EF4-FFF2-40B4-BE49-F238E27FC236}">
                <a16:creationId xmlns:a16="http://schemas.microsoft.com/office/drawing/2014/main" id="{1855405F-37A2-4869-9154-F8BE3BECE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screenshot of a cell phone&#10;&#10;Description automatically generated">
            <a:extLst>
              <a:ext uri="{FF2B5EF4-FFF2-40B4-BE49-F238E27FC236}">
                <a16:creationId xmlns:a16="http://schemas.microsoft.com/office/drawing/2014/main" id="{49D60040-9627-E44A-AB11-D00BD7ECA717}"/>
              </a:ext>
            </a:extLst>
          </p:cNvPr>
          <p:cNvPicPr>
            <a:picLocks noChangeAspect="1"/>
          </p:cNvPicPr>
          <p:nvPr/>
        </p:nvPicPr>
        <p:blipFill>
          <a:blip r:embed="rId3"/>
          <a:stretch>
            <a:fillRect/>
          </a:stretch>
        </p:blipFill>
        <p:spPr>
          <a:xfrm>
            <a:off x="1922917" y="643467"/>
            <a:ext cx="8346166" cy="5571066"/>
          </a:xfrm>
          <a:prstGeom prst="rect">
            <a:avLst/>
          </a:prstGeom>
        </p:spPr>
      </p:pic>
      <p:sp>
        <p:nvSpPr>
          <p:cNvPr id="6" name="Rectangle 5">
            <a:extLst>
              <a:ext uri="{FF2B5EF4-FFF2-40B4-BE49-F238E27FC236}">
                <a16:creationId xmlns:a16="http://schemas.microsoft.com/office/drawing/2014/main" id="{427C428F-E739-3242-9850-E7E0381D28DD}"/>
              </a:ext>
            </a:extLst>
          </p:cNvPr>
          <p:cNvSpPr/>
          <p:nvPr/>
        </p:nvSpPr>
        <p:spPr>
          <a:xfrm>
            <a:off x="5570483" y="725214"/>
            <a:ext cx="2123089" cy="2480442"/>
          </a:xfrm>
          <a:prstGeom prst="rect">
            <a:avLst/>
          </a:prstGeom>
          <a:solidFill>
            <a:schemeClr val="accent5">
              <a:alpha val="25000"/>
            </a:schemeClr>
          </a:solid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99377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E443FD7-A66B-4AA0-872D-B088B9BC5F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23F5D04-1924-F044-A976-F161572B7000}"/>
              </a:ext>
            </a:extLst>
          </p:cNvPr>
          <p:cNvSpPr>
            <a:spLocks noGrp="1"/>
          </p:cNvSpPr>
          <p:nvPr>
            <p:ph type="title"/>
          </p:nvPr>
        </p:nvSpPr>
        <p:spPr>
          <a:xfrm>
            <a:off x="1094095" y="851517"/>
            <a:ext cx="5238466" cy="2991416"/>
          </a:xfrm>
        </p:spPr>
        <p:txBody>
          <a:bodyPr vert="horz" lIns="91440" tIns="45720" rIns="91440" bIns="45720" rtlCol="0" anchor="b">
            <a:normAutofit/>
          </a:bodyPr>
          <a:lstStyle/>
          <a:p>
            <a:r>
              <a:rPr lang="en-US" sz="5100" kern="1200">
                <a:solidFill>
                  <a:schemeClr val="tx1"/>
                </a:solidFill>
                <a:latin typeface="+mj-lt"/>
                <a:ea typeface="+mj-ea"/>
                <a:cs typeface="+mj-cs"/>
              </a:rPr>
              <a:t>Analysis 1. Within-Threat Ratings Differences</a:t>
            </a:r>
          </a:p>
        </p:txBody>
      </p:sp>
      <p:sp>
        <p:nvSpPr>
          <p:cNvPr id="11" name="Freeform: Shape 10">
            <a:extLst>
              <a:ext uri="{FF2B5EF4-FFF2-40B4-BE49-F238E27FC236}">
                <a16:creationId xmlns:a16="http://schemas.microsoft.com/office/drawing/2014/main" id="{C04BE0EF-3561-49B4-9A29-F283168A9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0370" y="851518"/>
            <a:ext cx="6184806" cy="5154967"/>
          </a:xfrm>
          <a:custGeom>
            <a:avLst/>
            <a:gdLst>
              <a:gd name="connsiteX0" fmla="*/ 363179 w 6184806"/>
              <a:gd name="connsiteY0" fmla="*/ 3125191 h 5154967"/>
              <a:gd name="connsiteX1" fmla="*/ 898270 w 6184806"/>
              <a:gd name="connsiteY1" fmla="*/ 3125191 h 5154967"/>
              <a:gd name="connsiteX2" fmla="*/ 980326 w 6184806"/>
              <a:gd name="connsiteY2" fmla="*/ 3173551 h 5154967"/>
              <a:gd name="connsiteX3" fmla="*/ 1248448 w 6184806"/>
              <a:gd name="connsiteY3" fmla="*/ 3635277 h 5154967"/>
              <a:gd name="connsiteX4" fmla="*/ 1248448 w 6184806"/>
              <a:gd name="connsiteY4" fmla="*/ 3729695 h 5154967"/>
              <a:gd name="connsiteX5" fmla="*/ 980326 w 6184806"/>
              <a:gd name="connsiteY5" fmla="*/ 4191421 h 5154967"/>
              <a:gd name="connsiteX6" fmla="*/ 898270 w 6184806"/>
              <a:gd name="connsiteY6" fmla="*/ 4239781 h 5154967"/>
              <a:gd name="connsiteX7" fmla="*/ 363179 w 6184806"/>
              <a:gd name="connsiteY7" fmla="*/ 4239781 h 5154967"/>
              <a:gd name="connsiteX8" fmla="*/ 279969 w 6184806"/>
              <a:gd name="connsiteY8" fmla="*/ 4191421 h 5154967"/>
              <a:gd name="connsiteX9" fmla="*/ 13002 w 6184806"/>
              <a:gd name="connsiteY9" fmla="*/ 3729695 h 5154967"/>
              <a:gd name="connsiteX10" fmla="*/ 13002 w 6184806"/>
              <a:gd name="connsiteY10" fmla="*/ 3635277 h 5154967"/>
              <a:gd name="connsiteX11" fmla="*/ 279969 w 6184806"/>
              <a:gd name="connsiteY11" fmla="*/ 3173551 h 5154967"/>
              <a:gd name="connsiteX12" fmla="*/ 363179 w 6184806"/>
              <a:gd name="connsiteY12" fmla="*/ 3125191 h 5154967"/>
              <a:gd name="connsiteX13" fmla="*/ 2489721 w 6184806"/>
              <a:gd name="connsiteY13" fmla="*/ 570035 h 5154967"/>
              <a:gd name="connsiteX14" fmla="*/ 2764862 w 6184806"/>
              <a:gd name="connsiteY14" fmla="*/ 570035 h 5154967"/>
              <a:gd name="connsiteX15" fmla="*/ 2796959 w 6184806"/>
              <a:gd name="connsiteY15" fmla="*/ 570035 h 5154967"/>
              <a:gd name="connsiteX16" fmla="*/ 2827587 w 6184806"/>
              <a:gd name="connsiteY16" fmla="*/ 622777 h 5154967"/>
              <a:gd name="connsiteX17" fmla="*/ 2977604 w 6184806"/>
              <a:gd name="connsiteY17" fmla="*/ 881117 h 5154967"/>
              <a:gd name="connsiteX18" fmla="*/ 2977604 w 6184806"/>
              <a:gd name="connsiteY18" fmla="*/ 1025720 h 5154967"/>
              <a:gd name="connsiteX19" fmla="*/ 2566968 w 6184806"/>
              <a:gd name="connsiteY19" fmla="*/ 1732863 h 5154967"/>
              <a:gd name="connsiteX20" fmla="*/ 2441299 w 6184806"/>
              <a:gd name="connsiteY20" fmla="*/ 1806927 h 5154967"/>
              <a:gd name="connsiteX21" fmla="*/ 1621798 w 6184806"/>
              <a:gd name="connsiteY21" fmla="*/ 1806927 h 5154967"/>
              <a:gd name="connsiteX22" fmla="*/ 1583218 w 6184806"/>
              <a:gd name="connsiteY22" fmla="*/ 1801802 h 5154967"/>
              <a:gd name="connsiteX23" fmla="*/ 1556683 w 6184806"/>
              <a:gd name="connsiteY23" fmla="*/ 1790677 h 5154967"/>
              <a:gd name="connsiteX24" fmla="*/ 1572899 w 6184806"/>
              <a:gd name="connsiteY24" fmla="*/ 1762630 h 5154967"/>
              <a:gd name="connsiteX25" fmla="*/ 2147429 w 6184806"/>
              <a:gd name="connsiteY25" fmla="*/ 768968 h 5154967"/>
              <a:gd name="connsiteX26" fmla="*/ 2489721 w 6184806"/>
              <a:gd name="connsiteY26" fmla="*/ 570035 h 5154967"/>
              <a:gd name="connsiteX27" fmla="*/ 1573268 w 6184806"/>
              <a:gd name="connsiteY27" fmla="*/ 0 h 5154967"/>
              <a:gd name="connsiteX28" fmla="*/ 2497662 w 6184806"/>
              <a:gd name="connsiteY28" fmla="*/ 0 h 5154967"/>
              <a:gd name="connsiteX29" fmla="*/ 2639415 w 6184806"/>
              <a:gd name="connsiteY29" fmla="*/ 83546 h 5154967"/>
              <a:gd name="connsiteX30" fmla="*/ 2887862 w 6184806"/>
              <a:gd name="connsiteY30" fmla="*/ 511387 h 5154967"/>
              <a:gd name="connsiteX31" fmla="*/ 2915928 w 6184806"/>
              <a:gd name="connsiteY31" fmla="*/ 559720 h 5154967"/>
              <a:gd name="connsiteX32" fmla="*/ 2893844 w 6184806"/>
              <a:gd name="connsiteY32" fmla="*/ 559720 h 5154967"/>
              <a:gd name="connsiteX33" fmla="*/ 2789466 w 6184806"/>
              <a:gd name="connsiteY33" fmla="*/ 559720 h 5154967"/>
              <a:gd name="connsiteX34" fmla="*/ 2744122 w 6184806"/>
              <a:gd name="connsiteY34" fmla="*/ 481634 h 5154967"/>
              <a:gd name="connsiteX35" fmla="*/ 2570885 w 6184806"/>
              <a:gd name="connsiteY35" fmla="*/ 183309 h 5154967"/>
              <a:gd name="connsiteX36" fmla="*/ 2445216 w 6184806"/>
              <a:gd name="connsiteY36" fmla="*/ 109243 h 5154967"/>
              <a:gd name="connsiteX37" fmla="*/ 1625714 w 6184806"/>
              <a:gd name="connsiteY37" fmla="*/ 109243 h 5154967"/>
              <a:gd name="connsiteX38" fmla="*/ 1498276 w 6184806"/>
              <a:gd name="connsiteY38" fmla="*/ 183309 h 5154967"/>
              <a:gd name="connsiteX39" fmla="*/ 1089410 w 6184806"/>
              <a:gd name="connsiteY39" fmla="*/ 890450 h 5154967"/>
              <a:gd name="connsiteX40" fmla="*/ 1089410 w 6184806"/>
              <a:gd name="connsiteY40" fmla="*/ 1035054 h 5154967"/>
              <a:gd name="connsiteX41" fmla="*/ 1498276 w 6184806"/>
              <a:gd name="connsiteY41" fmla="*/ 1742196 h 5154967"/>
              <a:gd name="connsiteX42" fmla="*/ 1552039 w 6184806"/>
              <a:gd name="connsiteY42" fmla="*/ 1796422 h 5154967"/>
              <a:gd name="connsiteX43" fmla="*/ 1558260 w 6184806"/>
              <a:gd name="connsiteY43" fmla="*/ 1799029 h 5154967"/>
              <a:gd name="connsiteX44" fmla="*/ 1524911 w 6184806"/>
              <a:gd name="connsiteY44" fmla="*/ 1856707 h 5154967"/>
              <a:gd name="connsiteX45" fmla="*/ 1500108 w 6184806"/>
              <a:gd name="connsiteY45" fmla="*/ 1899604 h 5154967"/>
              <a:gd name="connsiteX46" fmla="*/ 1525834 w 6184806"/>
              <a:gd name="connsiteY46" fmla="*/ 1910390 h 5154967"/>
              <a:gd name="connsiteX47" fmla="*/ 1569352 w 6184806"/>
              <a:gd name="connsiteY47" fmla="*/ 1916170 h 5154967"/>
              <a:gd name="connsiteX48" fmla="*/ 2493745 w 6184806"/>
              <a:gd name="connsiteY48" fmla="*/ 1916170 h 5154967"/>
              <a:gd name="connsiteX49" fmla="*/ 2635498 w 6184806"/>
              <a:gd name="connsiteY49" fmla="*/ 1832627 h 5154967"/>
              <a:gd name="connsiteX50" fmla="*/ 3098693 w 6184806"/>
              <a:gd name="connsiteY50" fmla="*/ 1034974 h 5154967"/>
              <a:gd name="connsiteX51" fmla="*/ 3098693 w 6184806"/>
              <a:gd name="connsiteY51" fmla="*/ 871863 h 5154967"/>
              <a:gd name="connsiteX52" fmla="*/ 2945803 w 6184806"/>
              <a:gd name="connsiteY52" fmla="*/ 608576 h 5154967"/>
              <a:gd name="connsiteX53" fmla="*/ 2923422 w 6184806"/>
              <a:gd name="connsiteY53" fmla="*/ 570035 h 5154967"/>
              <a:gd name="connsiteX54" fmla="*/ 3027104 w 6184806"/>
              <a:gd name="connsiteY54" fmla="*/ 570035 h 5154967"/>
              <a:gd name="connsiteX55" fmla="*/ 4690846 w 6184806"/>
              <a:gd name="connsiteY55" fmla="*/ 570035 h 5154967"/>
              <a:gd name="connsiteX56" fmla="*/ 5028384 w 6184806"/>
              <a:gd name="connsiteY56" fmla="*/ 768968 h 5154967"/>
              <a:gd name="connsiteX57" fmla="*/ 6131323 w 6184806"/>
              <a:gd name="connsiteY57" fmla="*/ 2668304 h 5154967"/>
              <a:gd name="connsiteX58" fmla="*/ 6131323 w 6184806"/>
              <a:gd name="connsiteY58" fmla="*/ 3056698 h 5154967"/>
              <a:gd name="connsiteX59" fmla="*/ 5028384 w 6184806"/>
              <a:gd name="connsiteY59" fmla="*/ 4956035 h 5154967"/>
              <a:gd name="connsiteX60" fmla="*/ 4690846 w 6184806"/>
              <a:gd name="connsiteY60" fmla="*/ 5154967 h 5154967"/>
              <a:gd name="connsiteX61" fmla="*/ 2489721 w 6184806"/>
              <a:gd name="connsiteY61" fmla="*/ 5154967 h 5154967"/>
              <a:gd name="connsiteX62" fmla="*/ 2147429 w 6184806"/>
              <a:gd name="connsiteY62" fmla="*/ 4956035 h 5154967"/>
              <a:gd name="connsiteX63" fmla="*/ 1049243 w 6184806"/>
              <a:gd name="connsiteY63" fmla="*/ 3056698 h 5154967"/>
              <a:gd name="connsiteX64" fmla="*/ 1049243 w 6184806"/>
              <a:gd name="connsiteY64" fmla="*/ 2668304 h 5154967"/>
              <a:gd name="connsiteX65" fmla="*/ 1457007 w 6184806"/>
              <a:gd name="connsiteY65" fmla="*/ 1963067 h 5154967"/>
              <a:gd name="connsiteX66" fmla="*/ 1491373 w 6184806"/>
              <a:gd name="connsiteY66" fmla="*/ 1903634 h 5154967"/>
              <a:gd name="connsiteX67" fmla="*/ 1490164 w 6184806"/>
              <a:gd name="connsiteY67" fmla="*/ 1903127 h 5154967"/>
              <a:gd name="connsiteX68" fmla="*/ 1429519 w 6184806"/>
              <a:gd name="connsiteY68" fmla="*/ 1841960 h 5154967"/>
              <a:gd name="connsiteX69" fmla="*/ 968320 w 6184806"/>
              <a:gd name="connsiteY69" fmla="*/ 1044307 h 5154967"/>
              <a:gd name="connsiteX70" fmla="*/ 968320 w 6184806"/>
              <a:gd name="connsiteY70" fmla="*/ 881196 h 5154967"/>
              <a:gd name="connsiteX71" fmla="*/ 1429519 w 6184806"/>
              <a:gd name="connsiteY71" fmla="*/ 83546 h 5154967"/>
              <a:gd name="connsiteX72" fmla="*/ 1573268 w 6184806"/>
              <a:gd name="connsiteY72" fmla="*/ 0 h 5154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6184806" h="5154967">
                <a:moveTo>
                  <a:pt x="363179" y="3125191"/>
                </a:moveTo>
                <a:cubicBezTo>
                  <a:pt x="363179" y="3125191"/>
                  <a:pt x="363179" y="3125191"/>
                  <a:pt x="898270" y="3125191"/>
                </a:cubicBezTo>
                <a:cubicBezTo>
                  <a:pt x="931786" y="3125191"/>
                  <a:pt x="964145" y="3143614"/>
                  <a:pt x="980326" y="3173551"/>
                </a:cubicBezTo>
                <a:cubicBezTo>
                  <a:pt x="980326" y="3173551"/>
                  <a:pt x="980326" y="3173551"/>
                  <a:pt x="1248448" y="3635277"/>
                </a:cubicBezTo>
                <a:cubicBezTo>
                  <a:pt x="1265784" y="3664063"/>
                  <a:pt x="1265784" y="3700909"/>
                  <a:pt x="1248448" y="3729695"/>
                </a:cubicBezTo>
                <a:cubicBezTo>
                  <a:pt x="1248448" y="3729695"/>
                  <a:pt x="1248448" y="3729695"/>
                  <a:pt x="980326" y="4191421"/>
                </a:cubicBezTo>
                <a:cubicBezTo>
                  <a:pt x="964145" y="4221358"/>
                  <a:pt x="931786" y="4239781"/>
                  <a:pt x="898270" y="4239781"/>
                </a:cubicBezTo>
                <a:cubicBezTo>
                  <a:pt x="898270" y="4239781"/>
                  <a:pt x="898270" y="4239781"/>
                  <a:pt x="363179" y="4239781"/>
                </a:cubicBezTo>
                <a:cubicBezTo>
                  <a:pt x="328508" y="4239781"/>
                  <a:pt x="297305" y="4221358"/>
                  <a:pt x="279969" y="4191421"/>
                </a:cubicBezTo>
                <a:cubicBezTo>
                  <a:pt x="279969" y="4191421"/>
                  <a:pt x="279969" y="4191421"/>
                  <a:pt x="13002" y="3729695"/>
                </a:cubicBezTo>
                <a:cubicBezTo>
                  <a:pt x="-4334" y="3700909"/>
                  <a:pt x="-4334" y="3664063"/>
                  <a:pt x="13002" y="3635277"/>
                </a:cubicBezTo>
                <a:cubicBezTo>
                  <a:pt x="13002" y="3635277"/>
                  <a:pt x="13002" y="3635277"/>
                  <a:pt x="279969" y="3173551"/>
                </a:cubicBezTo>
                <a:cubicBezTo>
                  <a:pt x="297305" y="3143614"/>
                  <a:pt x="328508" y="3125191"/>
                  <a:pt x="363179" y="3125191"/>
                </a:cubicBezTo>
                <a:close/>
                <a:moveTo>
                  <a:pt x="2489721" y="570035"/>
                </a:moveTo>
                <a:cubicBezTo>
                  <a:pt x="2489721" y="570035"/>
                  <a:pt x="2489721" y="570035"/>
                  <a:pt x="2764862" y="570035"/>
                </a:cubicBezTo>
                <a:lnTo>
                  <a:pt x="2796959" y="570035"/>
                </a:lnTo>
                <a:lnTo>
                  <a:pt x="2827587" y="622777"/>
                </a:lnTo>
                <a:cubicBezTo>
                  <a:pt x="2870233" y="696217"/>
                  <a:pt x="2919858" y="781675"/>
                  <a:pt x="2977604" y="881117"/>
                </a:cubicBezTo>
                <a:cubicBezTo>
                  <a:pt x="3004153" y="925204"/>
                  <a:pt x="3004153" y="981634"/>
                  <a:pt x="2977604" y="1025720"/>
                </a:cubicBezTo>
                <a:cubicBezTo>
                  <a:pt x="2977604" y="1025720"/>
                  <a:pt x="2977604" y="1025720"/>
                  <a:pt x="2566968" y="1732863"/>
                </a:cubicBezTo>
                <a:cubicBezTo>
                  <a:pt x="2542188" y="1778712"/>
                  <a:pt x="2492629" y="1806927"/>
                  <a:pt x="2441299" y="1806927"/>
                </a:cubicBezTo>
                <a:cubicBezTo>
                  <a:pt x="2441299" y="1806927"/>
                  <a:pt x="2441299" y="1806927"/>
                  <a:pt x="1621798" y="1806927"/>
                </a:cubicBezTo>
                <a:cubicBezTo>
                  <a:pt x="1608523" y="1806927"/>
                  <a:pt x="1595580" y="1805163"/>
                  <a:pt x="1583218" y="1801802"/>
                </a:cubicBezTo>
                <a:lnTo>
                  <a:pt x="1556683" y="1790677"/>
                </a:lnTo>
                <a:lnTo>
                  <a:pt x="1572899" y="1762630"/>
                </a:lnTo>
                <a:cubicBezTo>
                  <a:pt x="1719523" y="1509042"/>
                  <a:pt x="1907201" y="1184448"/>
                  <a:pt x="2147429" y="768968"/>
                </a:cubicBezTo>
                <a:cubicBezTo>
                  <a:pt x="2218739" y="645819"/>
                  <a:pt x="2347099" y="570035"/>
                  <a:pt x="2489721" y="570035"/>
                </a:cubicBezTo>
                <a:close/>
                <a:moveTo>
                  <a:pt x="1573268" y="0"/>
                </a:moveTo>
                <a:cubicBezTo>
                  <a:pt x="1573268" y="0"/>
                  <a:pt x="1573268" y="0"/>
                  <a:pt x="2497662" y="0"/>
                </a:cubicBezTo>
                <a:cubicBezTo>
                  <a:pt x="2555561" y="0"/>
                  <a:pt x="2611463" y="31828"/>
                  <a:pt x="2639415" y="83546"/>
                </a:cubicBezTo>
                <a:cubicBezTo>
                  <a:pt x="2639415" y="83546"/>
                  <a:pt x="2639415" y="83546"/>
                  <a:pt x="2887862" y="511387"/>
                </a:cubicBezTo>
                <a:lnTo>
                  <a:pt x="2915928" y="559720"/>
                </a:lnTo>
                <a:lnTo>
                  <a:pt x="2893844" y="559720"/>
                </a:lnTo>
                <a:lnTo>
                  <a:pt x="2789466" y="559720"/>
                </a:lnTo>
                <a:lnTo>
                  <a:pt x="2744122" y="481634"/>
                </a:lnTo>
                <a:cubicBezTo>
                  <a:pt x="2570885" y="183309"/>
                  <a:pt x="2570885" y="183309"/>
                  <a:pt x="2570885" y="183309"/>
                </a:cubicBezTo>
                <a:cubicBezTo>
                  <a:pt x="2546104" y="137459"/>
                  <a:pt x="2496545" y="109243"/>
                  <a:pt x="2445216" y="109243"/>
                </a:cubicBezTo>
                <a:cubicBezTo>
                  <a:pt x="1625714" y="109243"/>
                  <a:pt x="1625714" y="109243"/>
                  <a:pt x="1625714" y="109243"/>
                </a:cubicBezTo>
                <a:cubicBezTo>
                  <a:pt x="1572615" y="109243"/>
                  <a:pt x="1524825" y="137459"/>
                  <a:pt x="1498276" y="183309"/>
                </a:cubicBezTo>
                <a:cubicBezTo>
                  <a:pt x="1089410" y="890450"/>
                  <a:pt x="1089410" y="890450"/>
                  <a:pt x="1089410" y="890450"/>
                </a:cubicBezTo>
                <a:cubicBezTo>
                  <a:pt x="1062860" y="934537"/>
                  <a:pt x="1062860" y="990967"/>
                  <a:pt x="1089410" y="1035054"/>
                </a:cubicBezTo>
                <a:cubicBezTo>
                  <a:pt x="1498276" y="1742196"/>
                  <a:pt x="1498276" y="1742196"/>
                  <a:pt x="1498276" y="1742196"/>
                </a:cubicBezTo>
                <a:cubicBezTo>
                  <a:pt x="1511551" y="1765121"/>
                  <a:pt x="1530135" y="1783637"/>
                  <a:pt x="1552039" y="1796422"/>
                </a:cubicBezTo>
                <a:lnTo>
                  <a:pt x="1558260" y="1799029"/>
                </a:lnTo>
                <a:lnTo>
                  <a:pt x="1524911" y="1856707"/>
                </a:lnTo>
                <a:lnTo>
                  <a:pt x="1500108" y="1899604"/>
                </a:lnTo>
                <a:lnTo>
                  <a:pt x="1525834" y="1910390"/>
                </a:lnTo>
                <a:cubicBezTo>
                  <a:pt x="1539779" y="1914181"/>
                  <a:pt x="1554378" y="1916170"/>
                  <a:pt x="1569352" y="1916170"/>
                </a:cubicBezTo>
                <a:cubicBezTo>
                  <a:pt x="2493745" y="1916170"/>
                  <a:pt x="2493745" y="1916170"/>
                  <a:pt x="2493745" y="1916170"/>
                </a:cubicBezTo>
                <a:cubicBezTo>
                  <a:pt x="2551645" y="1916170"/>
                  <a:pt x="2607546" y="1884345"/>
                  <a:pt x="2635498" y="1832627"/>
                </a:cubicBezTo>
                <a:cubicBezTo>
                  <a:pt x="3098693" y="1034974"/>
                  <a:pt x="3098693" y="1034974"/>
                  <a:pt x="3098693" y="1034974"/>
                </a:cubicBezTo>
                <a:cubicBezTo>
                  <a:pt x="3128641" y="985246"/>
                  <a:pt x="3128641" y="921593"/>
                  <a:pt x="3098693" y="871863"/>
                </a:cubicBezTo>
                <a:cubicBezTo>
                  <a:pt x="3040794" y="772157"/>
                  <a:pt x="2990132" y="684914"/>
                  <a:pt x="2945803" y="608576"/>
                </a:cubicBezTo>
                <a:lnTo>
                  <a:pt x="2923422" y="570035"/>
                </a:lnTo>
                <a:lnTo>
                  <a:pt x="3027104" y="570035"/>
                </a:lnTo>
                <a:cubicBezTo>
                  <a:pt x="3349535" y="570035"/>
                  <a:pt x="3865424" y="570035"/>
                  <a:pt x="4690846" y="570035"/>
                </a:cubicBezTo>
                <a:cubicBezTo>
                  <a:pt x="4828714" y="570035"/>
                  <a:pt x="4961827" y="645819"/>
                  <a:pt x="5028384" y="768968"/>
                </a:cubicBezTo>
                <a:cubicBezTo>
                  <a:pt x="5028384" y="768968"/>
                  <a:pt x="5028384" y="768968"/>
                  <a:pt x="6131323" y="2668304"/>
                </a:cubicBezTo>
                <a:cubicBezTo>
                  <a:pt x="6202634" y="2786717"/>
                  <a:pt x="6202634" y="2938285"/>
                  <a:pt x="6131323" y="3056698"/>
                </a:cubicBezTo>
                <a:cubicBezTo>
                  <a:pt x="6131323" y="3056698"/>
                  <a:pt x="6131323" y="3056698"/>
                  <a:pt x="5028384" y="4956035"/>
                </a:cubicBezTo>
                <a:cubicBezTo>
                  <a:pt x="4961827" y="5079184"/>
                  <a:pt x="4828714" y="5154967"/>
                  <a:pt x="4690846" y="5154967"/>
                </a:cubicBezTo>
                <a:cubicBezTo>
                  <a:pt x="4690846" y="5154967"/>
                  <a:pt x="4690846" y="5154967"/>
                  <a:pt x="2489721" y="5154967"/>
                </a:cubicBezTo>
                <a:cubicBezTo>
                  <a:pt x="2347099" y="5154967"/>
                  <a:pt x="2218739" y="5079184"/>
                  <a:pt x="2147429" y="4956035"/>
                </a:cubicBezTo>
                <a:cubicBezTo>
                  <a:pt x="2147429" y="4956035"/>
                  <a:pt x="2147429" y="4956035"/>
                  <a:pt x="1049243" y="3056698"/>
                </a:cubicBezTo>
                <a:cubicBezTo>
                  <a:pt x="977932" y="2938285"/>
                  <a:pt x="977932" y="2786717"/>
                  <a:pt x="1049243" y="2668304"/>
                </a:cubicBezTo>
                <a:cubicBezTo>
                  <a:pt x="1049243" y="2668304"/>
                  <a:pt x="1049243" y="2668304"/>
                  <a:pt x="1457007" y="1963067"/>
                </a:cubicBezTo>
                <a:lnTo>
                  <a:pt x="1491373" y="1903634"/>
                </a:lnTo>
                <a:lnTo>
                  <a:pt x="1490164" y="1903127"/>
                </a:lnTo>
                <a:cubicBezTo>
                  <a:pt x="1465456" y="1888705"/>
                  <a:pt x="1444493" y="1867820"/>
                  <a:pt x="1429519" y="1841960"/>
                </a:cubicBezTo>
                <a:cubicBezTo>
                  <a:pt x="1429519" y="1841960"/>
                  <a:pt x="1429519" y="1841960"/>
                  <a:pt x="968320" y="1044307"/>
                </a:cubicBezTo>
                <a:cubicBezTo>
                  <a:pt x="938371" y="994579"/>
                  <a:pt x="938371" y="930926"/>
                  <a:pt x="968320" y="881196"/>
                </a:cubicBezTo>
                <a:cubicBezTo>
                  <a:pt x="968320" y="881196"/>
                  <a:pt x="968320" y="881196"/>
                  <a:pt x="1429519" y="83546"/>
                </a:cubicBezTo>
                <a:cubicBezTo>
                  <a:pt x="1459466" y="31828"/>
                  <a:pt x="1513373" y="0"/>
                  <a:pt x="1573268" y="0"/>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Graphic 3" descr="Bar chart">
            <a:extLst>
              <a:ext uri="{FF2B5EF4-FFF2-40B4-BE49-F238E27FC236}">
                <a16:creationId xmlns:a16="http://schemas.microsoft.com/office/drawing/2014/main" id="{8A8D7899-BCBA-934E-AD0E-5C957DD1604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31503" y="2129307"/>
            <a:ext cx="3217333" cy="3217333"/>
          </a:xfrm>
          <a:prstGeom prst="rect">
            <a:avLst/>
          </a:prstGeom>
        </p:spPr>
      </p:pic>
      <p:sp>
        <p:nvSpPr>
          <p:cNvPr id="5" name="TextBox 4">
            <a:extLst>
              <a:ext uri="{FF2B5EF4-FFF2-40B4-BE49-F238E27FC236}">
                <a16:creationId xmlns:a16="http://schemas.microsoft.com/office/drawing/2014/main" id="{4B18538A-32C7-BB4E-A9A2-76C6149232DA}"/>
              </a:ext>
            </a:extLst>
          </p:cNvPr>
          <p:cNvSpPr txBox="1"/>
          <p:nvPr/>
        </p:nvSpPr>
        <p:spPr>
          <a:xfrm>
            <a:off x="507931" y="6006482"/>
            <a:ext cx="6410794" cy="523220"/>
          </a:xfrm>
          <a:prstGeom prst="rect">
            <a:avLst/>
          </a:prstGeom>
          <a:noFill/>
        </p:spPr>
        <p:txBody>
          <a:bodyPr wrap="none" rtlCol="0">
            <a:spAutoFit/>
          </a:bodyPr>
          <a:lstStyle/>
          <a:p>
            <a:r>
              <a:rPr lang="en-US" sz="2800">
                <a:solidFill>
                  <a:schemeClr val="accent6"/>
                </a:solidFill>
              </a:rPr>
              <a:t>(Mean ratings of only the Germy drawings)</a:t>
            </a:r>
          </a:p>
        </p:txBody>
      </p:sp>
    </p:spTree>
    <p:extLst>
      <p:ext uri="{BB962C8B-B14F-4D97-AF65-F5344CB8AC3E}">
        <p14:creationId xmlns:p14="http://schemas.microsoft.com/office/powerpoint/2010/main" val="396945703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ell phone&#10;&#10;Description automatically generated">
            <a:extLst>
              <a:ext uri="{FF2B5EF4-FFF2-40B4-BE49-F238E27FC236}">
                <a16:creationId xmlns:a16="http://schemas.microsoft.com/office/drawing/2014/main" id="{1399CA26-3003-8049-A27E-B1AFD3A69D1E}"/>
              </a:ext>
            </a:extLst>
          </p:cNvPr>
          <p:cNvPicPr>
            <a:picLocks noChangeAspect="1"/>
          </p:cNvPicPr>
          <p:nvPr/>
        </p:nvPicPr>
        <p:blipFill>
          <a:blip r:embed="rId3"/>
          <a:stretch>
            <a:fillRect/>
          </a:stretch>
        </p:blipFill>
        <p:spPr>
          <a:xfrm>
            <a:off x="952500" y="0"/>
            <a:ext cx="10287000" cy="6858000"/>
          </a:xfrm>
          <a:prstGeom prst="rect">
            <a:avLst/>
          </a:prstGeom>
        </p:spPr>
      </p:pic>
    </p:spTree>
    <p:extLst>
      <p:ext uri="{BB962C8B-B14F-4D97-AF65-F5344CB8AC3E}">
        <p14:creationId xmlns:p14="http://schemas.microsoft.com/office/powerpoint/2010/main" val="307571757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2" name="Rectangle 41">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5AFE0E3-606F-A440-BA34-D90E96F80457}"/>
              </a:ext>
            </a:extLst>
          </p:cNvPr>
          <p:cNvSpPr>
            <a:spLocks noGrp="1"/>
          </p:cNvSpPr>
          <p:nvPr>
            <p:ph type="title"/>
          </p:nvPr>
        </p:nvSpPr>
        <p:spPr>
          <a:xfrm>
            <a:off x="1006900" y="1188637"/>
            <a:ext cx="3152097" cy="4480726"/>
          </a:xfrm>
        </p:spPr>
        <p:txBody>
          <a:bodyPr>
            <a:normAutofit/>
          </a:bodyPr>
          <a:lstStyle/>
          <a:p>
            <a:pPr algn="r"/>
            <a:r>
              <a:rPr lang="en-US" sz="5600"/>
              <a:t>Study 2 Takeaways</a:t>
            </a:r>
          </a:p>
        </p:txBody>
      </p:sp>
      <p:sp>
        <p:nvSpPr>
          <p:cNvPr id="44" name="Right Triangle 43">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0232" y="623275"/>
            <a:ext cx="6896595"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Content Placeholder 2">
            <a:extLst>
              <a:ext uri="{FF2B5EF4-FFF2-40B4-BE49-F238E27FC236}">
                <a16:creationId xmlns:a16="http://schemas.microsoft.com/office/drawing/2014/main" id="{561A975E-CEA2-A741-86D1-D4818A0D92A6}"/>
              </a:ext>
            </a:extLst>
          </p:cNvPr>
          <p:cNvSpPr>
            <a:spLocks noGrp="1"/>
          </p:cNvSpPr>
          <p:nvPr>
            <p:ph idx="1"/>
          </p:nvPr>
        </p:nvSpPr>
        <p:spPr>
          <a:xfrm>
            <a:off x="5145531" y="1714979"/>
            <a:ext cx="4859775" cy="3428042"/>
          </a:xfrm>
        </p:spPr>
        <p:txBody>
          <a:bodyPr anchor="ctr">
            <a:normAutofit/>
          </a:bodyPr>
          <a:lstStyle/>
          <a:p>
            <a:pPr marL="0" indent="0">
              <a:buNone/>
            </a:pPr>
            <a:r>
              <a:rPr lang="en-US" sz="2400"/>
              <a:t>People drew pictures of infected and violent people consistent with the </a:t>
            </a:r>
            <a:r>
              <a:rPr lang="en-US" sz="2400">
                <a:solidFill>
                  <a:schemeClr val="accent4"/>
                </a:solidFill>
              </a:rPr>
              <a:t>threat-specific hypothesis </a:t>
            </a:r>
          </a:p>
          <a:p>
            <a:pPr marL="0" indent="0">
              <a:buNone/>
            </a:pPr>
            <a:endParaRPr lang="en-US" sz="2400"/>
          </a:p>
          <a:p>
            <a:pPr marL="0" indent="0">
              <a:buNone/>
            </a:pPr>
            <a:r>
              <a:rPr lang="en-US" sz="2400"/>
              <a:t>But there was some overlap in how </a:t>
            </a:r>
            <a:r>
              <a:rPr lang="en-US" sz="2400">
                <a:solidFill>
                  <a:srgbClr val="0070C0"/>
                </a:solidFill>
              </a:rPr>
              <a:t>violent</a:t>
            </a:r>
            <a:r>
              <a:rPr lang="en-US" sz="2400"/>
              <a:t> </a:t>
            </a:r>
            <a:r>
              <a:rPr lang="en-US" sz="2400">
                <a:solidFill>
                  <a:schemeClr val="accent6"/>
                </a:solidFill>
              </a:rPr>
              <a:t>infected</a:t>
            </a:r>
            <a:r>
              <a:rPr lang="en-US" sz="2400"/>
              <a:t> drawings looked and how </a:t>
            </a:r>
            <a:r>
              <a:rPr lang="en-US" sz="2400">
                <a:solidFill>
                  <a:schemeClr val="accent6"/>
                </a:solidFill>
              </a:rPr>
              <a:t>infected</a:t>
            </a:r>
            <a:r>
              <a:rPr lang="en-US" sz="2400"/>
              <a:t> </a:t>
            </a:r>
            <a:r>
              <a:rPr lang="en-US" sz="2400">
                <a:solidFill>
                  <a:srgbClr val="0070C0"/>
                </a:solidFill>
              </a:rPr>
              <a:t>violent</a:t>
            </a:r>
            <a:r>
              <a:rPr lang="en-US" sz="2400"/>
              <a:t> drawings looked </a:t>
            </a:r>
          </a:p>
        </p:txBody>
      </p:sp>
    </p:spTree>
    <p:extLst>
      <p:ext uri="{BB962C8B-B14F-4D97-AF65-F5344CB8AC3E}">
        <p14:creationId xmlns:p14="http://schemas.microsoft.com/office/powerpoint/2010/main" val="53223403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D25F302-27C5-414F-97F8-6EA0A6C028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Triangle 11">
            <a:extLst>
              <a:ext uri="{FF2B5EF4-FFF2-40B4-BE49-F238E27FC236}">
                <a16:creationId xmlns:a16="http://schemas.microsoft.com/office/drawing/2014/main" id="{830A36F8-48C2-4842-A87B-8CE8DF4E7F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F451A30-466B-4996-9BA5-CD6ABCC6D5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5AFE0E3-606F-A440-BA34-D90E96F80457}"/>
              </a:ext>
            </a:extLst>
          </p:cNvPr>
          <p:cNvSpPr>
            <a:spLocks noGrp="1"/>
          </p:cNvSpPr>
          <p:nvPr>
            <p:ph type="title"/>
          </p:nvPr>
        </p:nvSpPr>
        <p:spPr>
          <a:xfrm>
            <a:off x="1123356" y="1188637"/>
            <a:ext cx="9984615" cy="1597228"/>
          </a:xfrm>
        </p:spPr>
        <p:txBody>
          <a:bodyPr>
            <a:normAutofit/>
          </a:bodyPr>
          <a:lstStyle/>
          <a:p>
            <a:r>
              <a:rPr lang="en-US" sz="6000"/>
              <a:t>Study 3, 4, &amp; 5 Goals</a:t>
            </a:r>
          </a:p>
        </p:txBody>
      </p:sp>
      <p:pic>
        <p:nvPicPr>
          <p:cNvPr id="7" name="Graphic 6" descr="Brain in head">
            <a:extLst>
              <a:ext uri="{FF2B5EF4-FFF2-40B4-BE49-F238E27FC236}">
                <a16:creationId xmlns:a16="http://schemas.microsoft.com/office/drawing/2014/main" id="{4223CBF5-5824-4496-A7DA-7AA4A8C8BC5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526250" y="3018327"/>
            <a:ext cx="2728198" cy="2728198"/>
          </a:xfrm>
          <a:prstGeom prst="rect">
            <a:avLst/>
          </a:prstGeom>
        </p:spPr>
      </p:pic>
      <p:sp>
        <p:nvSpPr>
          <p:cNvPr id="3" name="Content Placeholder 2">
            <a:extLst>
              <a:ext uri="{FF2B5EF4-FFF2-40B4-BE49-F238E27FC236}">
                <a16:creationId xmlns:a16="http://schemas.microsoft.com/office/drawing/2014/main" id="{561A975E-CEA2-A741-86D1-D4818A0D92A6}"/>
              </a:ext>
            </a:extLst>
          </p:cNvPr>
          <p:cNvSpPr>
            <a:spLocks noGrp="1"/>
          </p:cNvSpPr>
          <p:nvPr>
            <p:ph idx="1"/>
          </p:nvPr>
        </p:nvSpPr>
        <p:spPr>
          <a:xfrm>
            <a:off x="5255260" y="2998278"/>
            <a:ext cx="4238257" cy="2728198"/>
          </a:xfrm>
        </p:spPr>
        <p:txBody>
          <a:bodyPr anchor="t">
            <a:normAutofit lnSpcReduction="10000"/>
          </a:bodyPr>
          <a:lstStyle/>
          <a:p>
            <a:pPr marL="0" indent="0">
              <a:buNone/>
            </a:pPr>
            <a:r>
              <a:rPr lang="en-US" sz="2000"/>
              <a:t>Use reverse correlation 2-image forced-choice classification task to estimate mental images of germy, infected, and violent people (for comparison)</a:t>
            </a:r>
          </a:p>
          <a:p>
            <a:pPr marL="0" indent="0">
              <a:buNone/>
            </a:pPr>
            <a:endParaRPr lang="en-US" sz="2000"/>
          </a:p>
          <a:p>
            <a:pPr marL="0" indent="0">
              <a:buNone/>
            </a:pPr>
            <a:r>
              <a:rPr lang="en-US" sz="2000"/>
              <a:t>Recruit independent raters to rate subjective features they see in the proxy mental images</a:t>
            </a:r>
          </a:p>
        </p:txBody>
      </p:sp>
    </p:spTree>
    <p:extLst>
      <p:ext uri="{BB962C8B-B14F-4D97-AF65-F5344CB8AC3E}">
        <p14:creationId xmlns:p14="http://schemas.microsoft.com/office/powerpoint/2010/main" val="408872352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Down Arrow 7">
            <a:extLst>
              <a:ext uri="{FF2B5EF4-FFF2-40B4-BE49-F238E27FC236}">
                <a16:creationId xmlns:a16="http://schemas.microsoft.com/office/drawing/2014/main" id="{73DE2CFE-42F2-48F0-8706-5264E012B1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5662795" y="-3745097"/>
            <a:ext cx="1354979" cy="10750169"/>
          </a:xfrm>
          <a:prstGeom prst="downArrow">
            <a:avLst>
              <a:gd name="adj1" fmla="val 100000"/>
              <a:gd name="adj2" fmla="val 22582"/>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499893C-4FCA-F54F-BF52-D30B9631C633}"/>
              </a:ext>
            </a:extLst>
          </p:cNvPr>
          <p:cNvSpPr>
            <a:spLocks noGrp="1"/>
          </p:cNvSpPr>
          <p:nvPr>
            <p:ph type="title"/>
          </p:nvPr>
        </p:nvSpPr>
        <p:spPr>
          <a:xfrm>
            <a:off x="1286932" y="1204109"/>
            <a:ext cx="10023398" cy="857894"/>
          </a:xfrm>
        </p:spPr>
        <p:txBody>
          <a:bodyPr vert="horz" lIns="91440" tIns="45720" rIns="91440" bIns="45720" rtlCol="0" anchor="ctr">
            <a:normAutofit/>
          </a:bodyPr>
          <a:lstStyle/>
          <a:p>
            <a:r>
              <a:rPr lang="en-US" sz="2800" kern="1200">
                <a:solidFill>
                  <a:srgbClr val="FFFFFF"/>
                </a:solidFill>
                <a:latin typeface="+mj-lt"/>
                <a:ea typeface="+mj-ea"/>
                <a:cs typeface="+mj-cs"/>
              </a:rPr>
              <a:t>Experimentally manipulated features vs. Reverse Correlation images</a:t>
            </a:r>
          </a:p>
        </p:txBody>
      </p:sp>
      <p:sp>
        <p:nvSpPr>
          <p:cNvPr id="4" name="Content Placeholder 3">
            <a:extLst>
              <a:ext uri="{FF2B5EF4-FFF2-40B4-BE49-F238E27FC236}">
                <a16:creationId xmlns:a16="http://schemas.microsoft.com/office/drawing/2014/main" id="{B4C8BB0F-661E-4642-AA77-EDFA11AE78C8}"/>
              </a:ext>
            </a:extLst>
          </p:cNvPr>
          <p:cNvSpPr>
            <a:spLocks noGrp="1"/>
          </p:cNvSpPr>
          <p:nvPr>
            <p:ph sz="half" idx="1"/>
          </p:nvPr>
        </p:nvSpPr>
        <p:spPr>
          <a:xfrm>
            <a:off x="1328738" y="3003550"/>
            <a:ext cx="4908550" cy="2736850"/>
          </a:xfrm>
        </p:spPr>
        <p:txBody>
          <a:bodyPr wrap="square" anchor="t">
            <a:normAutofit/>
          </a:bodyPr>
          <a:lstStyle/>
          <a:p>
            <a:pPr marL="0" indent="0">
              <a:buNone/>
            </a:pPr>
            <a:r>
              <a:rPr lang="en-US" sz="2400">
                <a:solidFill>
                  <a:schemeClr val="accent1"/>
                </a:solidFill>
              </a:rPr>
              <a:t>Experimentally manipulated features</a:t>
            </a:r>
          </a:p>
          <a:p>
            <a:pPr marL="0" indent="0">
              <a:buNone/>
            </a:pPr>
            <a:r>
              <a:rPr lang="en-US" sz="2400"/>
              <a:t>Estimate the effect of one or a few features on psychological outcomes</a:t>
            </a:r>
          </a:p>
          <a:p>
            <a:pPr marL="0" indent="0">
              <a:buNone/>
            </a:pPr>
            <a:endParaRPr lang="en-US" sz="2400"/>
          </a:p>
          <a:p>
            <a:pPr marL="0" indent="0">
              <a:buNone/>
            </a:pPr>
            <a:r>
              <a:rPr lang="en-US" sz="2400"/>
              <a:t>Example. </a:t>
            </a:r>
            <a:r>
              <a:rPr lang="en-US" sz="2400">
                <a:solidFill>
                  <a:schemeClr val="accent1"/>
                </a:solidFill>
              </a:rPr>
              <a:t>What’s the effect of facial birthmarks on infection judgments?</a:t>
            </a:r>
          </a:p>
        </p:txBody>
      </p:sp>
      <p:sp>
        <p:nvSpPr>
          <p:cNvPr id="5" name="Content Placeholder 4">
            <a:extLst>
              <a:ext uri="{FF2B5EF4-FFF2-40B4-BE49-F238E27FC236}">
                <a16:creationId xmlns:a16="http://schemas.microsoft.com/office/drawing/2014/main" id="{8AC1FB65-860A-4F4F-B0DF-742BF46BC88D}"/>
              </a:ext>
            </a:extLst>
          </p:cNvPr>
          <p:cNvSpPr>
            <a:spLocks noGrp="1"/>
          </p:cNvSpPr>
          <p:nvPr>
            <p:ph sz="half" idx="2"/>
          </p:nvPr>
        </p:nvSpPr>
        <p:spPr>
          <a:xfrm>
            <a:off x="6319838" y="3003550"/>
            <a:ext cx="4992688" cy="2736850"/>
          </a:xfrm>
        </p:spPr>
        <p:txBody>
          <a:bodyPr wrap="square" anchor="t">
            <a:normAutofit/>
          </a:bodyPr>
          <a:lstStyle/>
          <a:p>
            <a:pPr marL="0" indent="0">
              <a:buNone/>
            </a:pPr>
            <a:r>
              <a:rPr lang="en-US" sz="2200">
                <a:solidFill>
                  <a:schemeClr val="accent2"/>
                </a:solidFill>
              </a:rPr>
              <a:t>Reverse Correlation</a:t>
            </a:r>
          </a:p>
          <a:p>
            <a:pPr marL="0" indent="0">
              <a:buNone/>
            </a:pPr>
            <a:r>
              <a:rPr lang="en-US" sz="2200"/>
              <a:t>Randomly vary features and have participants select a category of interest from many pairs of images</a:t>
            </a:r>
          </a:p>
          <a:p>
            <a:pPr marL="0" indent="0">
              <a:buNone/>
            </a:pPr>
            <a:endParaRPr lang="en-US" sz="2200"/>
          </a:p>
          <a:p>
            <a:pPr marL="0" indent="0">
              <a:buNone/>
            </a:pPr>
            <a:r>
              <a:rPr lang="en-US" sz="2200"/>
              <a:t>Example.  </a:t>
            </a:r>
            <a:r>
              <a:rPr lang="en-US" sz="2200">
                <a:solidFill>
                  <a:schemeClr val="accent2"/>
                </a:solidFill>
              </a:rPr>
              <a:t>What does an infected person look like?</a:t>
            </a:r>
          </a:p>
        </p:txBody>
      </p:sp>
    </p:spTree>
    <p:extLst>
      <p:ext uri="{BB962C8B-B14F-4D97-AF65-F5344CB8AC3E}">
        <p14:creationId xmlns:p14="http://schemas.microsoft.com/office/powerpoint/2010/main" val="3353087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5" grpId="0" uiExpand="1" build="p"/>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000" y="1143000"/>
            <a:ext cx="4572000" cy="4572000"/>
          </a:xfrm>
          <a:prstGeom prst="rect">
            <a:avLst/>
          </a:prstGeom>
        </p:spPr>
      </p:pic>
      <p:sp>
        <p:nvSpPr>
          <p:cNvPr id="4" name="TextBox 3"/>
          <p:cNvSpPr txBox="1"/>
          <p:nvPr/>
        </p:nvSpPr>
        <p:spPr>
          <a:xfrm>
            <a:off x="5053887" y="6014545"/>
            <a:ext cx="1784463" cy="523220"/>
          </a:xfrm>
          <a:prstGeom prst="rect">
            <a:avLst/>
          </a:prstGeom>
          <a:noFill/>
        </p:spPr>
        <p:txBody>
          <a:bodyPr wrap="none" rtlCol="0">
            <a:spAutoFit/>
          </a:bodyPr>
          <a:lstStyle/>
          <a:p>
            <a:r>
              <a:rPr lang="en-US" sz="2800">
                <a:latin typeface="Gill Sans MT" panose="020B0502020104020203" pitchFamily="34" charset="77"/>
              </a:rPr>
              <a:t>Base image</a:t>
            </a:r>
          </a:p>
        </p:txBody>
      </p:sp>
    </p:spTree>
    <p:extLst>
      <p:ext uri="{BB962C8B-B14F-4D97-AF65-F5344CB8AC3E}">
        <p14:creationId xmlns:p14="http://schemas.microsoft.com/office/powerpoint/2010/main" val="416812437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3810000" y="1143000"/>
            <a:ext cx="4572000" cy="4582206"/>
          </a:xfrm>
          <a:prstGeom prst="rect">
            <a:avLst/>
          </a:prstGeom>
          <a:ln>
            <a:noFill/>
          </a:ln>
        </p:spPr>
      </p:pic>
      <p:sp>
        <p:nvSpPr>
          <p:cNvPr id="3" name="TextBox 2"/>
          <p:cNvSpPr txBox="1"/>
          <p:nvPr/>
        </p:nvSpPr>
        <p:spPr>
          <a:xfrm>
            <a:off x="4184258" y="6024751"/>
            <a:ext cx="3530134" cy="523220"/>
          </a:xfrm>
          <a:prstGeom prst="rect">
            <a:avLst/>
          </a:prstGeom>
          <a:noFill/>
        </p:spPr>
        <p:txBody>
          <a:bodyPr wrap="none" rtlCol="0">
            <a:spAutoFit/>
          </a:bodyPr>
          <a:lstStyle/>
          <a:p>
            <a:r>
              <a:rPr lang="en-US" sz="2800">
                <a:latin typeface="Gill Sans MT" panose="020B0502020104020203" pitchFamily="34" charset="77"/>
                <a:ea typeface="Helvetica Regular" charset="0"/>
                <a:cs typeface="Helvetica Regular" charset="0"/>
              </a:rPr>
              <a:t>Random Noise Pattern</a:t>
            </a:r>
          </a:p>
        </p:txBody>
      </p:sp>
    </p:spTree>
    <p:extLst>
      <p:ext uri="{BB962C8B-B14F-4D97-AF65-F5344CB8AC3E}">
        <p14:creationId xmlns:p14="http://schemas.microsoft.com/office/powerpoint/2010/main" val="28548233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2" descr="The Immune Response Figure 1">
            <a:extLst>
              <a:ext uri="{FF2B5EF4-FFF2-40B4-BE49-F238E27FC236}">
                <a16:creationId xmlns:a16="http://schemas.microsoft.com/office/drawing/2014/main" id="{DCE03B0E-A33D-8944-87AB-F726C2240FF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468" t="9091" r="20150"/>
          <a:stretch/>
        </p:blipFill>
        <p:spPr bwMode="auto">
          <a:xfrm>
            <a:off x="3523488" y="10"/>
            <a:ext cx="8668512" cy="6857990"/>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6509E5F-9736-DA44-8A81-18706C4E9A2D}"/>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3700"/>
              <a:t>The immune system detects, deflects, and eliminates invading pathogens</a:t>
            </a:r>
          </a:p>
        </p:txBody>
      </p:sp>
      <p:sp>
        <p:nvSpPr>
          <p:cNvPr id="17" name="Rectangle 13">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6" name="Rectangle 15">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0502463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E443FD7-A66B-4AA0-872D-B088B9BC5F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5F08092-77CC-094F-90A0-9CE30FFFDB6A}"/>
              </a:ext>
            </a:extLst>
          </p:cNvPr>
          <p:cNvSpPr>
            <a:spLocks noGrp="1"/>
          </p:cNvSpPr>
          <p:nvPr>
            <p:ph type="title"/>
          </p:nvPr>
        </p:nvSpPr>
        <p:spPr>
          <a:xfrm>
            <a:off x="1094095" y="851517"/>
            <a:ext cx="5238466" cy="2991416"/>
          </a:xfrm>
        </p:spPr>
        <p:txBody>
          <a:bodyPr vert="horz" lIns="91440" tIns="45720" rIns="91440" bIns="45720" rtlCol="0" anchor="b">
            <a:normAutofit/>
          </a:bodyPr>
          <a:lstStyle/>
          <a:p>
            <a:r>
              <a:rPr lang="en-US" sz="4200" kern="1200">
                <a:solidFill>
                  <a:schemeClr val="tx1"/>
                </a:solidFill>
                <a:latin typeface="+mj-lt"/>
                <a:ea typeface="+mj-ea"/>
                <a:cs typeface="+mj-cs"/>
              </a:rPr>
              <a:t>We superimpose these noise patterns onto the base face to mimic randomly varying facial features</a:t>
            </a:r>
          </a:p>
        </p:txBody>
      </p:sp>
      <p:sp>
        <p:nvSpPr>
          <p:cNvPr id="11" name="Freeform: Shape 10">
            <a:extLst>
              <a:ext uri="{FF2B5EF4-FFF2-40B4-BE49-F238E27FC236}">
                <a16:creationId xmlns:a16="http://schemas.microsoft.com/office/drawing/2014/main" id="{C04BE0EF-3561-49B4-9A29-F283168A9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0370" y="851518"/>
            <a:ext cx="6184806" cy="5154967"/>
          </a:xfrm>
          <a:custGeom>
            <a:avLst/>
            <a:gdLst>
              <a:gd name="connsiteX0" fmla="*/ 363179 w 6184806"/>
              <a:gd name="connsiteY0" fmla="*/ 3125191 h 5154967"/>
              <a:gd name="connsiteX1" fmla="*/ 898270 w 6184806"/>
              <a:gd name="connsiteY1" fmla="*/ 3125191 h 5154967"/>
              <a:gd name="connsiteX2" fmla="*/ 980326 w 6184806"/>
              <a:gd name="connsiteY2" fmla="*/ 3173551 h 5154967"/>
              <a:gd name="connsiteX3" fmla="*/ 1248448 w 6184806"/>
              <a:gd name="connsiteY3" fmla="*/ 3635277 h 5154967"/>
              <a:gd name="connsiteX4" fmla="*/ 1248448 w 6184806"/>
              <a:gd name="connsiteY4" fmla="*/ 3729695 h 5154967"/>
              <a:gd name="connsiteX5" fmla="*/ 980326 w 6184806"/>
              <a:gd name="connsiteY5" fmla="*/ 4191421 h 5154967"/>
              <a:gd name="connsiteX6" fmla="*/ 898270 w 6184806"/>
              <a:gd name="connsiteY6" fmla="*/ 4239781 h 5154967"/>
              <a:gd name="connsiteX7" fmla="*/ 363179 w 6184806"/>
              <a:gd name="connsiteY7" fmla="*/ 4239781 h 5154967"/>
              <a:gd name="connsiteX8" fmla="*/ 279969 w 6184806"/>
              <a:gd name="connsiteY8" fmla="*/ 4191421 h 5154967"/>
              <a:gd name="connsiteX9" fmla="*/ 13002 w 6184806"/>
              <a:gd name="connsiteY9" fmla="*/ 3729695 h 5154967"/>
              <a:gd name="connsiteX10" fmla="*/ 13002 w 6184806"/>
              <a:gd name="connsiteY10" fmla="*/ 3635277 h 5154967"/>
              <a:gd name="connsiteX11" fmla="*/ 279969 w 6184806"/>
              <a:gd name="connsiteY11" fmla="*/ 3173551 h 5154967"/>
              <a:gd name="connsiteX12" fmla="*/ 363179 w 6184806"/>
              <a:gd name="connsiteY12" fmla="*/ 3125191 h 5154967"/>
              <a:gd name="connsiteX13" fmla="*/ 2489721 w 6184806"/>
              <a:gd name="connsiteY13" fmla="*/ 570035 h 5154967"/>
              <a:gd name="connsiteX14" fmla="*/ 2764862 w 6184806"/>
              <a:gd name="connsiteY14" fmla="*/ 570035 h 5154967"/>
              <a:gd name="connsiteX15" fmla="*/ 2796959 w 6184806"/>
              <a:gd name="connsiteY15" fmla="*/ 570035 h 5154967"/>
              <a:gd name="connsiteX16" fmla="*/ 2827587 w 6184806"/>
              <a:gd name="connsiteY16" fmla="*/ 622777 h 5154967"/>
              <a:gd name="connsiteX17" fmla="*/ 2977604 w 6184806"/>
              <a:gd name="connsiteY17" fmla="*/ 881117 h 5154967"/>
              <a:gd name="connsiteX18" fmla="*/ 2977604 w 6184806"/>
              <a:gd name="connsiteY18" fmla="*/ 1025720 h 5154967"/>
              <a:gd name="connsiteX19" fmla="*/ 2566968 w 6184806"/>
              <a:gd name="connsiteY19" fmla="*/ 1732863 h 5154967"/>
              <a:gd name="connsiteX20" fmla="*/ 2441299 w 6184806"/>
              <a:gd name="connsiteY20" fmla="*/ 1806927 h 5154967"/>
              <a:gd name="connsiteX21" fmla="*/ 1621798 w 6184806"/>
              <a:gd name="connsiteY21" fmla="*/ 1806927 h 5154967"/>
              <a:gd name="connsiteX22" fmla="*/ 1583218 w 6184806"/>
              <a:gd name="connsiteY22" fmla="*/ 1801802 h 5154967"/>
              <a:gd name="connsiteX23" fmla="*/ 1556683 w 6184806"/>
              <a:gd name="connsiteY23" fmla="*/ 1790677 h 5154967"/>
              <a:gd name="connsiteX24" fmla="*/ 1572899 w 6184806"/>
              <a:gd name="connsiteY24" fmla="*/ 1762630 h 5154967"/>
              <a:gd name="connsiteX25" fmla="*/ 2147429 w 6184806"/>
              <a:gd name="connsiteY25" fmla="*/ 768968 h 5154967"/>
              <a:gd name="connsiteX26" fmla="*/ 2489721 w 6184806"/>
              <a:gd name="connsiteY26" fmla="*/ 570035 h 5154967"/>
              <a:gd name="connsiteX27" fmla="*/ 1573268 w 6184806"/>
              <a:gd name="connsiteY27" fmla="*/ 0 h 5154967"/>
              <a:gd name="connsiteX28" fmla="*/ 2497662 w 6184806"/>
              <a:gd name="connsiteY28" fmla="*/ 0 h 5154967"/>
              <a:gd name="connsiteX29" fmla="*/ 2639415 w 6184806"/>
              <a:gd name="connsiteY29" fmla="*/ 83546 h 5154967"/>
              <a:gd name="connsiteX30" fmla="*/ 2887862 w 6184806"/>
              <a:gd name="connsiteY30" fmla="*/ 511387 h 5154967"/>
              <a:gd name="connsiteX31" fmla="*/ 2915928 w 6184806"/>
              <a:gd name="connsiteY31" fmla="*/ 559720 h 5154967"/>
              <a:gd name="connsiteX32" fmla="*/ 2893844 w 6184806"/>
              <a:gd name="connsiteY32" fmla="*/ 559720 h 5154967"/>
              <a:gd name="connsiteX33" fmla="*/ 2789466 w 6184806"/>
              <a:gd name="connsiteY33" fmla="*/ 559720 h 5154967"/>
              <a:gd name="connsiteX34" fmla="*/ 2744122 w 6184806"/>
              <a:gd name="connsiteY34" fmla="*/ 481634 h 5154967"/>
              <a:gd name="connsiteX35" fmla="*/ 2570885 w 6184806"/>
              <a:gd name="connsiteY35" fmla="*/ 183309 h 5154967"/>
              <a:gd name="connsiteX36" fmla="*/ 2445216 w 6184806"/>
              <a:gd name="connsiteY36" fmla="*/ 109243 h 5154967"/>
              <a:gd name="connsiteX37" fmla="*/ 1625714 w 6184806"/>
              <a:gd name="connsiteY37" fmla="*/ 109243 h 5154967"/>
              <a:gd name="connsiteX38" fmla="*/ 1498276 w 6184806"/>
              <a:gd name="connsiteY38" fmla="*/ 183309 h 5154967"/>
              <a:gd name="connsiteX39" fmla="*/ 1089410 w 6184806"/>
              <a:gd name="connsiteY39" fmla="*/ 890450 h 5154967"/>
              <a:gd name="connsiteX40" fmla="*/ 1089410 w 6184806"/>
              <a:gd name="connsiteY40" fmla="*/ 1035054 h 5154967"/>
              <a:gd name="connsiteX41" fmla="*/ 1498276 w 6184806"/>
              <a:gd name="connsiteY41" fmla="*/ 1742196 h 5154967"/>
              <a:gd name="connsiteX42" fmla="*/ 1552039 w 6184806"/>
              <a:gd name="connsiteY42" fmla="*/ 1796422 h 5154967"/>
              <a:gd name="connsiteX43" fmla="*/ 1558260 w 6184806"/>
              <a:gd name="connsiteY43" fmla="*/ 1799029 h 5154967"/>
              <a:gd name="connsiteX44" fmla="*/ 1524911 w 6184806"/>
              <a:gd name="connsiteY44" fmla="*/ 1856707 h 5154967"/>
              <a:gd name="connsiteX45" fmla="*/ 1500108 w 6184806"/>
              <a:gd name="connsiteY45" fmla="*/ 1899604 h 5154967"/>
              <a:gd name="connsiteX46" fmla="*/ 1525834 w 6184806"/>
              <a:gd name="connsiteY46" fmla="*/ 1910390 h 5154967"/>
              <a:gd name="connsiteX47" fmla="*/ 1569352 w 6184806"/>
              <a:gd name="connsiteY47" fmla="*/ 1916170 h 5154967"/>
              <a:gd name="connsiteX48" fmla="*/ 2493745 w 6184806"/>
              <a:gd name="connsiteY48" fmla="*/ 1916170 h 5154967"/>
              <a:gd name="connsiteX49" fmla="*/ 2635498 w 6184806"/>
              <a:gd name="connsiteY49" fmla="*/ 1832627 h 5154967"/>
              <a:gd name="connsiteX50" fmla="*/ 3098693 w 6184806"/>
              <a:gd name="connsiteY50" fmla="*/ 1034974 h 5154967"/>
              <a:gd name="connsiteX51" fmla="*/ 3098693 w 6184806"/>
              <a:gd name="connsiteY51" fmla="*/ 871863 h 5154967"/>
              <a:gd name="connsiteX52" fmla="*/ 2945803 w 6184806"/>
              <a:gd name="connsiteY52" fmla="*/ 608576 h 5154967"/>
              <a:gd name="connsiteX53" fmla="*/ 2923422 w 6184806"/>
              <a:gd name="connsiteY53" fmla="*/ 570035 h 5154967"/>
              <a:gd name="connsiteX54" fmla="*/ 3027104 w 6184806"/>
              <a:gd name="connsiteY54" fmla="*/ 570035 h 5154967"/>
              <a:gd name="connsiteX55" fmla="*/ 4690846 w 6184806"/>
              <a:gd name="connsiteY55" fmla="*/ 570035 h 5154967"/>
              <a:gd name="connsiteX56" fmla="*/ 5028384 w 6184806"/>
              <a:gd name="connsiteY56" fmla="*/ 768968 h 5154967"/>
              <a:gd name="connsiteX57" fmla="*/ 6131323 w 6184806"/>
              <a:gd name="connsiteY57" fmla="*/ 2668304 h 5154967"/>
              <a:gd name="connsiteX58" fmla="*/ 6131323 w 6184806"/>
              <a:gd name="connsiteY58" fmla="*/ 3056698 h 5154967"/>
              <a:gd name="connsiteX59" fmla="*/ 5028384 w 6184806"/>
              <a:gd name="connsiteY59" fmla="*/ 4956035 h 5154967"/>
              <a:gd name="connsiteX60" fmla="*/ 4690846 w 6184806"/>
              <a:gd name="connsiteY60" fmla="*/ 5154967 h 5154967"/>
              <a:gd name="connsiteX61" fmla="*/ 2489721 w 6184806"/>
              <a:gd name="connsiteY61" fmla="*/ 5154967 h 5154967"/>
              <a:gd name="connsiteX62" fmla="*/ 2147429 w 6184806"/>
              <a:gd name="connsiteY62" fmla="*/ 4956035 h 5154967"/>
              <a:gd name="connsiteX63" fmla="*/ 1049243 w 6184806"/>
              <a:gd name="connsiteY63" fmla="*/ 3056698 h 5154967"/>
              <a:gd name="connsiteX64" fmla="*/ 1049243 w 6184806"/>
              <a:gd name="connsiteY64" fmla="*/ 2668304 h 5154967"/>
              <a:gd name="connsiteX65" fmla="*/ 1457007 w 6184806"/>
              <a:gd name="connsiteY65" fmla="*/ 1963067 h 5154967"/>
              <a:gd name="connsiteX66" fmla="*/ 1491373 w 6184806"/>
              <a:gd name="connsiteY66" fmla="*/ 1903634 h 5154967"/>
              <a:gd name="connsiteX67" fmla="*/ 1490164 w 6184806"/>
              <a:gd name="connsiteY67" fmla="*/ 1903127 h 5154967"/>
              <a:gd name="connsiteX68" fmla="*/ 1429519 w 6184806"/>
              <a:gd name="connsiteY68" fmla="*/ 1841960 h 5154967"/>
              <a:gd name="connsiteX69" fmla="*/ 968320 w 6184806"/>
              <a:gd name="connsiteY69" fmla="*/ 1044307 h 5154967"/>
              <a:gd name="connsiteX70" fmla="*/ 968320 w 6184806"/>
              <a:gd name="connsiteY70" fmla="*/ 881196 h 5154967"/>
              <a:gd name="connsiteX71" fmla="*/ 1429519 w 6184806"/>
              <a:gd name="connsiteY71" fmla="*/ 83546 h 5154967"/>
              <a:gd name="connsiteX72" fmla="*/ 1573268 w 6184806"/>
              <a:gd name="connsiteY72" fmla="*/ 0 h 5154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6184806" h="5154967">
                <a:moveTo>
                  <a:pt x="363179" y="3125191"/>
                </a:moveTo>
                <a:cubicBezTo>
                  <a:pt x="363179" y="3125191"/>
                  <a:pt x="363179" y="3125191"/>
                  <a:pt x="898270" y="3125191"/>
                </a:cubicBezTo>
                <a:cubicBezTo>
                  <a:pt x="931786" y="3125191"/>
                  <a:pt x="964145" y="3143614"/>
                  <a:pt x="980326" y="3173551"/>
                </a:cubicBezTo>
                <a:cubicBezTo>
                  <a:pt x="980326" y="3173551"/>
                  <a:pt x="980326" y="3173551"/>
                  <a:pt x="1248448" y="3635277"/>
                </a:cubicBezTo>
                <a:cubicBezTo>
                  <a:pt x="1265784" y="3664063"/>
                  <a:pt x="1265784" y="3700909"/>
                  <a:pt x="1248448" y="3729695"/>
                </a:cubicBezTo>
                <a:cubicBezTo>
                  <a:pt x="1248448" y="3729695"/>
                  <a:pt x="1248448" y="3729695"/>
                  <a:pt x="980326" y="4191421"/>
                </a:cubicBezTo>
                <a:cubicBezTo>
                  <a:pt x="964145" y="4221358"/>
                  <a:pt x="931786" y="4239781"/>
                  <a:pt x="898270" y="4239781"/>
                </a:cubicBezTo>
                <a:cubicBezTo>
                  <a:pt x="898270" y="4239781"/>
                  <a:pt x="898270" y="4239781"/>
                  <a:pt x="363179" y="4239781"/>
                </a:cubicBezTo>
                <a:cubicBezTo>
                  <a:pt x="328508" y="4239781"/>
                  <a:pt x="297305" y="4221358"/>
                  <a:pt x="279969" y="4191421"/>
                </a:cubicBezTo>
                <a:cubicBezTo>
                  <a:pt x="279969" y="4191421"/>
                  <a:pt x="279969" y="4191421"/>
                  <a:pt x="13002" y="3729695"/>
                </a:cubicBezTo>
                <a:cubicBezTo>
                  <a:pt x="-4334" y="3700909"/>
                  <a:pt x="-4334" y="3664063"/>
                  <a:pt x="13002" y="3635277"/>
                </a:cubicBezTo>
                <a:cubicBezTo>
                  <a:pt x="13002" y="3635277"/>
                  <a:pt x="13002" y="3635277"/>
                  <a:pt x="279969" y="3173551"/>
                </a:cubicBezTo>
                <a:cubicBezTo>
                  <a:pt x="297305" y="3143614"/>
                  <a:pt x="328508" y="3125191"/>
                  <a:pt x="363179" y="3125191"/>
                </a:cubicBezTo>
                <a:close/>
                <a:moveTo>
                  <a:pt x="2489721" y="570035"/>
                </a:moveTo>
                <a:cubicBezTo>
                  <a:pt x="2489721" y="570035"/>
                  <a:pt x="2489721" y="570035"/>
                  <a:pt x="2764862" y="570035"/>
                </a:cubicBezTo>
                <a:lnTo>
                  <a:pt x="2796959" y="570035"/>
                </a:lnTo>
                <a:lnTo>
                  <a:pt x="2827587" y="622777"/>
                </a:lnTo>
                <a:cubicBezTo>
                  <a:pt x="2870233" y="696217"/>
                  <a:pt x="2919858" y="781675"/>
                  <a:pt x="2977604" y="881117"/>
                </a:cubicBezTo>
                <a:cubicBezTo>
                  <a:pt x="3004153" y="925204"/>
                  <a:pt x="3004153" y="981634"/>
                  <a:pt x="2977604" y="1025720"/>
                </a:cubicBezTo>
                <a:cubicBezTo>
                  <a:pt x="2977604" y="1025720"/>
                  <a:pt x="2977604" y="1025720"/>
                  <a:pt x="2566968" y="1732863"/>
                </a:cubicBezTo>
                <a:cubicBezTo>
                  <a:pt x="2542188" y="1778712"/>
                  <a:pt x="2492629" y="1806927"/>
                  <a:pt x="2441299" y="1806927"/>
                </a:cubicBezTo>
                <a:cubicBezTo>
                  <a:pt x="2441299" y="1806927"/>
                  <a:pt x="2441299" y="1806927"/>
                  <a:pt x="1621798" y="1806927"/>
                </a:cubicBezTo>
                <a:cubicBezTo>
                  <a:pt x="1608523" y="1806927"/>
                  <a:pt x="1595580" y="1805163"/>
                  <a:pt x="1583218" y="1801802"/>
                </a:cubicBezTo>
                <a:lnTo>
                  <a:pt x="1556683" y="1790677"/>
                </a:lnTo>
                <a:lnTo>
                  <a:pt x="1572899" y="1762630"/>
                </a:lnTo>
                <a:cubicBezTo>
                  <a:pt x="1719523" y="1509042"/>
                  <a:pt x="1907201" y="1184448"/>
                  <a:pt x="2147429" y="768968"/>
                </a:cubicBezTo>
                <a:cubicBezTo>
                  <a:pt x="2218739" y="645819"/>
                  <a:pt x="2347099" y="570035"/>
                  <a:pt x="2489721" y="570035"/>
                </a:cubicBezTo>
                <a:close/>
                <a:moveTo>
                  <a:pt x="1573268" y="0"/>
                </a:moveTo>
                <a:cubicBezTo>
                  <a:pt x="1573268" y="0"/>
                  <a:pt x="1573268" y="0"/>
                  <a:pt x="2497662" y="0"/>
                </a:cubicBezTo>
                <a:cubicBezTo>
                  <a:pt x="2555561" y="0"/>
                  <a:pt x="2611463" y="31828"/>
                  <a:pt x="2639415" y="83546"/>
                </a:cubicBezTo>
                <a:cubicBezTo>
                  <a:pt x="2639415" y="83546"/>
                  <a:pt x="2639415" y="83546"/>
                  <a:pt x="2887862" y="511387"/>
                </a:cubicBezTo>
                <a:lnTo>
                  <a:pt x="2915928" y="559720"/>
                </a:lnTo>
                <a:lnTo>
                  <a:pt x="2893844" y="559720"/>
                </a:lnTo>
                <a:lnTo>
                  <a:pt x="2789466" y="559720"/>
                </a:lnTo>
                <a:lnTo>
                  <a:pt x="2744122" y="481634"/>
                </a:lnTo>
                <a:cubicBezTo>
                  <a:pt x="2570885" y="183309"/>
                  <a:pt x="2570885" y="183309"/>
                  <a:pt x="2570885" y="183309"/>
                </a:cubicBezTo>
                <a:cubicBezTo>
                  <a:pt x="2546104" y="137459"/>
                  <a:pt x="2496545" y="109243"/>
                  <a:pt x="2445216" y="109243"/>
                </a:cubicBezTo>
                <a:cubicBezTo>
                  <a:pt x="1625714" y="109243"/>
                  <a:pt x="1625714" y="109243"/>
                  <a:pt x="1625714" y="109243"/>
                </a:cubicBezTo>
                <a:cubicBezTo>
                  <a:pt x="1572615" y="109243"/>
                  <a:pt x="1524825" y="137459"/>
                  <a:pt x="1498276" y="183309"/>
                </a:cubicBezTo>
                <a:cubicBezTo>
                  <a:pt x="1089410" y="890450"/>
                  <a:pt x="1089410" y="890450"/>
                  <a:pt x="1089410" y="890450"/>
                </a:cubicBezTo>
                <a:cubicBezTo>
                  <a:pt x="1062860" y="934537"/>
                  <a:pt x="1062860" y="990967"/>
                  <a:pt x="1089410" y="1035054"/>
                </a:cubicBezTo>
                <a:cubicBezTo>
                  <a:pt x="1498276" y="1742196"/>
                  <a:pt x="1498276" y="1742196"/>
                  <a:pt x="1498276" y="1742196"/>
                </a:cubicBezTo>
                <a:cubicBezTo>
                  <a:pt x="1511551" y="1765121"/>
                  <a:pt x="1530135" y="1783637"/>
                  <a:pt x="1552039" y="1796422"/>
                </a:cubicBezTo>
                <a:lnTo>
                  <a:pt x="1558260" y="1799029"/>
                </a:lnTo>
                <a:lnTo>
                  <a:pt x="1524911" y="1856707"/>
                </a:lnTo>
                <a:lnTo>
                  <a:pt x="1500108" y="1899604"/>
                </a:lnTo>
                <a:lnTo>
                  <a:pt x="1525834" y="1910390"/>
                </a:lnTo>
                <a:cubicBezTo>
                  <a:pt x="1539779" y="1914181"/>
                  <a:pt x="1554378" y="1916170"/>
                  <a:pt x="1569352" y="1916170"/>
                </a:cubicBezTo>
                <a:cubicBezTo>
                  <a:pt x="2493745" y="1916170"/>
                  <a:pt x="2493745" y="1916170"/>
                  <a:pt x="2493745" y="1916170"/>
                </a:cubicBezTo>
                <a:cubicBezTo>
                  <a:pt x="2551645" y="1916170"/>
                  <a:pt x="2607546" y="1884345"/>
                  <a:pt x="2635498" y="1832627"/>
                </a:cubicBezTo>
                <a:cubicBezTo>
                  <a:pt x="3098693" y="1034974"/>
                  <a:pt x="3098693" y="1034974"/>
                  <a:pt x="3098693" y="1034974"/>
                </a:cubicBezTo>
                <a:cubicBezTo>
                  <a:pt x="3128641" y="985246"/>
                  <a:pt x="3128641" y="921593"/>
                  <a:pt x="3098693" y="871863"/>
                </a:cubicBezTo>
                <a:cubicBezTo>
                  <a:pt x="3040794" y="772157"/>
                  <a:pt x="2990132" y="684914"/>
                  <a:pt x="2945803" y="608576"/>
                </a:cubicBezTo>
                <a:lnTo>
                  <a:pt x="2923422" y="570035"/>
                </a:lnTo>
                <a:lnTo>
                  <a:pt x="3027104" y="570035"/>
                </a:lnTo>
                <a:cubicBezTo>
                  <a:pt x="3349535" y="570035"/>
                  <a:pt x="3865424" y="570035"/>
                  <a:pt x="4690846" y="570035"/>
                </a:cubicBezTo>
                <a:cubicBezTo>
                  <a:pt x="4828714" y="570035"/>
                  <a:pt x="4961827" y="645819"/>
                  <a:pt x="5028384" y="768968"/>
                </a:cubicBezTo>
                <a:cubicBezTo>
                  <a:pt x="5028384" y="768968"/>
                  <a:pt x="5028384" y="768968"/>
                  <a:pt x="6131323" y="2668304"/>
                </a:cubicBezTo>
                <a:cubicBezTo>
                  <a:pt x="6202634" y="2786717"/>
                  <a:pt x="6202634" y="2938285"/>
                  <a:pt x="6131323" y="3056698"/>
                </a:cubicBezTo>
                <a:cubicBezTo>
                  <a:pt x="6131323" y="3056698"/>
                  <a:pt x="6131323" y="3056698"/>
                  <a:pt x="5028384" y="4956035"/>
                </a:cubicBezTo>
                <a:cubicBezTo>
                  <a:pt x="4961827" y="5079184"/>
                  <a:pt x="4828714" y="5154967"/>
                  <a:pt x="4690846" y="5154967"/>
                </a:cubicBezTo>
                <a:cubicBezTo>
                  <a:pt x="4690846" y="5154967"/>
                  <a:pt x="4690846" y="5154967"/>
                  <a:pt x="2489721" y="5154967"/>
                </a:cubicBezTo>
                <a:cubicBezTo>
                  <a:pt x="2347099" y="5154967"/>
                  <a:pt x="2218739" y="5079184"/>
                  <a:pt x="2147429" y="4956035"/>
                </a:cubicBezTo>
                <a:cubicBezTo>
                  <a:pt x="2147429" y="4956035"/>
                  <a:pt x="2147429" y="4956035"/>
                  <a:pt x="1049243" y="3056698"/>
                </a:cubicBezTo>
                <a:cubicBezTo>
                  <a:pt x="977932" y="2938285"/>
                  <a:pt x="977932" y="2786717"/>
                  <a:pt x="1049243" y="2668304"/>
                </a:cubicBezTo>
                <a:cubicBezTo>
                  <a:pt x="1049243" y="2668304"/>
                  <a:pt x="1049243" y="2668304"/>
                  <a:pt x="1457007" y="1963067"/>
                </a:cubicBezTo>
                <a:lnTo>
                  <a:pt x="1491373" y="1903634"/>
                </a:lnTo>
                <a:lnTo>
                  <a:pt x="1490164" y="1903127"/>
                </a:lnTo>
                <a:cubicBezTo>
                  <a:pt x="1465456" y="1888705"/>
                  <a:pt x="1444493" y="1867820"/>
                  <a:pt x="1429519" y="1841960"/>
                </a:cubicBezTo>
                <a:cubicBezTo>
                  <a:pt x="1429519" y="1841960"/>
                  <a:pt x="1429519" y="1841960"/>
                  <a:pt x="968320" y="1044307"/>
                </a:cubicBezTo>
                <a:cubicBezTo>
                  <a:pt x="938371" y="994579"/>
                  <a:pt x="938371" y="930926"/>
                  <a:pt x="968320" y="881196"/>
                </a:cubicBezTo>
                <a:cubicBezTo>
                  <a:pt x="968320" y="881196"/>
                  <a:pt x="968320" y="881196"/>
                  <a:pt x="1429519" y="83546"/>
                </a:cubicBezTo>
                <a:cubicBezTo>
                  <a:pt x="1459466" y="31828"/>
                  <a:pt x="1513373" y="0"/>
                  <a:pt x="1573268" y="0"/>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Graphic 3" descr="Normal Distribution">
            <a:extLst>
              <a:ext uri="{FF2B5EF4-FFF2-40B4-BE49-F238E27FC236}">
                <a16:creationId xmlns:a16="http://schemas.microsoft.com/office/drawing/2014/main" id="{BB3F6029-471A-F043-9361-5C9135C0F86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31503" y="2129307"/>
            <a:ext cx="3217333" cy="3217333"/>
          </a:xfrm>
          <a:prstGeom prst="rect">
            <a:avLst/>
          </a:prstGeom>
        </p:spPr>
      </p:pic>
    </p:spTree>
    <p:extLst>
      <p:ext uri="{BB962C8B-B14F-4D97-AF65-F5344CB8AC3E}">
        <p14:creationId xmlns:p14="http://schemas.microsoft.com/office/powerpoint/2010/main" val="77306718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721679" y="583319"/>
            <a:ext cx="6748641" cy="584775"/>
          </a:xfrm>
          <a:prstGeom prst="rect">
            <a:avLst/>
          </a:prstGeom>
          <a:noFill/>
        </p:spPr>
        <p:txBody>
          <a:bodyPr wrap="square" rtlCol="0">
            <a:spAutoFit/>
          </a:bodyPr>
          <a:lstStyle/>
          <a:p>
            <a:r>
              <a:rPr lang="en-US" sz="3200">
                <a:latin typeface="Gill Sans MT" panose="020B0502020104020203" pitchFamily="34" charset="77"/>
              </a:rPr>
              <a:t>Which face looks more [insert trait]?</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6371" y="1385586"/>
            <a:ext cx="3657600" cy="365760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78030" y="1385586"/>
            <a:ext cx="3657600" cy="3657600"/>
          </a:xfrm>
          <a:prstGeom prst="rect">
            <a:avLst/>
          </a:prstGeom>
        </p:spPr>
      </p:pic>
      <p:sp>
        <p:nvSpPr>
          <p:cNvPr id="8" name="TextBox 7"/>
          <p:cNvSpPr txBox="1"/>
          <p:nvPr/>
        </p:nvSpPr>
        <p:spPr>
          <a:xfrm>
            <a:off x="1256371" y="5260678"/>
            <a:ext cx="3657600" cy="830997"/>
          </a:xfrm>
          <a:prstGeom prst="rect">
            <a:avLst/>
          </a:prstGeom>
          <a:noFill/>
        </p:spPr>
        <p:txBody>
          <a:bodyPr wrap="square" rtlCol="0">
            <a:spAutoFit/>
          </a:bodyPr>
          <a:lstStyle/>
          <a:p>
            <a:r>
              <a:rPr lang="en-US" sz="2400">
                <a:latin typeface="Gill Sans MT" panose="020B0502020104020203" pitchFamily="34" charset="77"/>
              </a:rPr>
              <a:t>Base image with</a:t>
            </a:r>
          </a:p>
          <a:p>
            <a:r>
              <a:rPr lang="en-US" sz="2400">
                <a:latin typeface="Gill Sans MT" panose="020B0502020104020203" pitchFamily="34" charset="77"/>
              </a:rPr>
              <a:t>original noise superimposed </a:t>
            </a:r>
          </a:p>
        </p:txBody>
      </p:sp>
      <p:sp>
        <p:nvSpPr>
          <p:cNvPr id="9" name="TextBox 8"/>
          <p:cNvSpPr txBox="1"/>
          <p:nvPr/>
        </p:nvSpPr>
        <p:spPr>
          <a:xfrm>
            <a:off x="7278030" y="5260677"/>
            <a:ext cx="3657599" cy="1200329"/>
          </a:xfrm>
          <a:prstGeom prst="rect">
            <a:avLst/>
          </a:prstGeom>
          <a:noFill/>
        </p:spPr>
        <p:txBody>
          <a:bodyPr wrap="square" rtlCol="0">
            <a:spAutoFit/>
          </a:bodyPr>
          <a:lstStyle/>
          <a:p>
            <a:r>
              <a:rPr lang="en-US" sz="2400">
                <a:latin typeface="Gill Sans MT" panose="020B0502020104020203" pitchFamily="34" charset="77"/>
              </a:rPr>
              <a:t>Base image with</a:t>
            </a:r>
          </a:p>
          <a:p>
            <a:r>
              <a:rPr lang="en-US" sz="2400">
                <a:latin typeface="Gill Sans MT" panose="020B0502020104020203" pitchFamily="34" charset="77"/>
              </a:rPr>
              <a:t>the </a:t>
            </a:r>
            <a:r>
              <a:rPr lang="en-US" sz="2400">
                <a:solidFill>
                  <a:schemeClr val="accent5"/>
                </a:solidFill>
                <a:latin typeface="Gill Sans MT" panose="020B0502020104020203" pitchFamily="34" charset="77"/>
              </a:rPr>
              <a:t>negative</a:t>
            </a:r>
            <a:r>
              <a:rPr lang="en-US" sz="2400">
                <a:latin typeface="Gill Sans MT" panose="020B0502020104020203" pitchFamily="34" charset="77"/>
              </a:rPr>
              <a:t> noise superimposed</a:t>
            </a:r>
          </a:p>
        </p:txBody>
      </p:sp>
    </p:spTree>
    <p:extLst>
      <p:ext uri="{BB962C8B-B14F-4D97-AF65-F5344CB8AC3E}">
        <p14:creationId xmlns:p14="http://schemas.microsoft.com/office/powerpoint/2010/main" val="378148564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lus 3"/>
          <p:cNvSpPr>
            <a:spLocks noChangeAspect="1"/>
          </p:cNvSpPr>
          <p:nvPr/>
        </p:nvSpPr>
        <p:spPr>
          <a:xfrm>
            <a:off x="5320991" y="2653991"/>
            <a:ext cx="1550019" cy="1550019"/>
          </a:xfrm>
          <a:prstGeom prst="mathPlus">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77"/>
            </a:endParaRPr>
          </a:p>
        </p:txBody>
      </p:sp>
    </p:spTree>
    <p:extLst>
      <p:ext uri="{BB962C8B-B14F-4D97-AF65-F5344CB8AC3E}">
        <p14:creationId xmlns:p14="http://schemas.microsoft.com/office/powerpoint/2010/main" val="259707428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91358205-CE85-6049-8576-3FD448061E61}"/>
              </a:ext>
            </a:extLst>
          </p:cNvPr>
          <p:cNvSpPr txBox="1"/>
          <p:nvPr/>
        </p:nvSpPr>
        <p:spPr>
          <a:xfrm>
            <a:off x="3161127" y="804367"/>
            <a:ext cx="5869746" cy="584775"/>
          </a:xfrm>
          <a:prstGeom prst="rect">
            <a:avLst/>
          </a:prstGeom>
          <a:noFill/>
        </p:spPr>
        <p:txBody>
          <a:bodyPr wrap="square" rtlCol="0">
            <a:spAutoFit/>
          </a:bodyPr>
          <a:lstStyle/>
          <a:p>
            <a:r>
              <a:rPr lang="en-US" sz="3200">
                <a:latin typeface="Gill Sans MT" panose="020B0502020104020203" pitchFamily="34" charset="77"/>
              </a:rPr>
              <a:t>Which face looks more infected?</a:t>
            </a:r>
          </a:p>
        </p:txBody>
      </p:sp>
      <p:pic>
        <p:nvPicPr>
          <p:cNvPr id="8" name="Picture 7">
            <a:extLst>
              <a:ext uri="{FF2B5EF4-FFF2-40B4-BE49-F238E27FC236}">
                <a16:creationId xmlns:a16="http://schemas.microsoft.com/office/drawing/2014/main" id="{8407FB7C-675E-3042-A3F9-72CF55261E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6371" y="1811258"/>
            <a:ext cx="3657600" cy="3657600"/>
          </a:xfrm>
          <a:prstGeom prst="rect">
            <a:avLst/>
          </a:prstGeom>
        </p:spPr>
      </p:pic>
      <p:pic>
        <p:nvPicPr>
          <p:cNvPr id="9" name="Picture 8">
            <a:extLst>
              <a:ext uri="{FF2B5EF4-FFF2-40B4-BE49-F238E27FC236}">
                <a16:creationId xmlns:a16="http://schemas.microsoft.com/office/drawing/2014/main" id="{1172871B-E4A8-144F-8B86-5689BE44AED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78030" y="1811258"/>
            <a:ext cx="3657600" cy="3657600"/>
          </a:xfrm>
          <a:prstGeom prst="rect">
            <a:avLst/>
          </a:prstGeom>
        </p:spPr>
      </p:pic>
    </p:spTree>
    <p:extLst>
      <p:ext uri="{BB962C8B-B14F-4D97-AF65-F5344CB8AC3E}">
        <p14:creationId xmlns:p14="http://schemas.microsoft.com/office/powerpoint/2010/main" val="215103629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lus 3"/>
          <p:cNvSpPr>
            <a:spLocks noChangeAspect="1"/>
          </p:cNvSpPr>
          <p:nvPr/>
        </p:nvSpPr>
        <p:spPr>
          <a:xfrm>
            <a:off x="5320991" y="2653991"/>
            <a:ext cx="1550019" cy="1550019"/>
          </a:xfrm>
          <a:prstGeom prst="mathPlus">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77"/>
            </a:endParaRPr>
          </a:p>
        </p:txBody>
      </p:sp>
    </p:spTree>
    <p:extLst>
      <p:ext uri="{BB962C8B-B14F-4D97-AF65-F5344CB8AC3E}">
        <p14:creationId xmlns:p14="http://schemas.microsoft.com/office/powerpoint/2010/main" val="236694414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10000" y="3013502"/>
            <a:ext cx="4572000" cy="830997"/>
          </a:xfrm>
          <a:prstGeom prst="rect">
            <a:avLst/>
          </a:prstGeom>
          <a:noFill/>
        </p:spPr>
        <p:txBody>
          <a:bodyPr wrap="square" rtlCol="0">
            <a:spAutoFit/>
          </a:bodyPr>
          <a:lstStyle/>
          <a:p>
            <a:pPr algn="ctr"/>
            <a:r>
              <a:rPr lang="en-US" sz="4800">
                <a:latin typeface="Gill Sans MT" panose="020B0502020104020203" pitchFamily="34" charset="77"/>
                <a:ea typeface="Helvetica" charset="0"/>
                <a:cs typeface="Helvetica" charset="0"/>
              </a:rPr>
              <a:t>x 400 Trials</a:t>
            </a:r>
          </a:p>
        </p:txBody>
      </p:sp>
    </p:spTree>
    <p:extLst>
      <p:ext uri="{BB962C8B-B14F-4D97-AF65-F5344CB8AC3E}">
        <p14:creationId xmlns:p14="http://schemas.microsoft.com/office/powerpoint/2010/main" val="300986704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16F9E488-0718-4E1E-9D12-26779F6062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reeform: Shape 8">
            <a:extLst>
              <a:ext uri="{FF2B5EF4-FFF2-40B4-BE49-F238E27FC236}">
                <a16:creationId xmlns:a16="http://schemas.microsoft.com/office/drawing/2014/main" id="{D20AEB5B-DFC7-42B4-9FAA-6B95E01D0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15124" y="0"/>
            <a:ext cx="7476877" cy="6858000"/>
          </a:xfrm>
          <a:custGeom>
            <a:avLst/>
            <a:gdLst>
              <a:gd name="connsiteX0" fmla="*/ 637332 w 7476877"/>
              <a:gd name="connsiteY0" fmla="*/ 4332728 h 6858000"/>
              <a:gd name="connsiteX1" fmla="*/ 1576347 w 7476877"/>
              <a:gd name="connsiteY1" fmla="*/ 4332728 h 6858000"/>
              <a:gd name="connsiteX2" fmla="*/ 1720345 w 7476877"/>
              <a:gd name="connsiteY2" fmla="*/ 4419228 h 6858000"/>
              <a:gd name="connsiteX3" fmla="*/ 2190864 w 7476877"/>
              <a:gd name="connsiteY3" fmla="*/ 5245095 h 6858000"/>
              <a:gd name="connsiteX4" fmla="*/ 2190864 w 7476877"/>
              <a:gd name="connsiteY4" fmla="*/ 5413976 h 6858000"/>
              <a:gd name="connsiteX5" fmla="*/ 1720345 w 7476877"/>
              <a:gd name="connsiteY5" fmla="*/ 6239844 h 6858000"/>
              <a:gd name="connsiteX6" fmla="*/ 1576347 w 7476877"/>
              <a:gd name="connsiteY6" fmla="*/ 6326343 h 6858000"/>
              <a:gd name="connsiteX7" fmla="*/ 637332 w 7476877"/>
              <a:gd name="connsiteY7" fmla="*/ 6326343 h 6858000"/>
              <a:gd name="connsiteX8" fmla="*/ 491309 w 7476877"/>
              <a:gd name="connsiteY8" fmla="*/ 6239844 h 6858000"/>
              <a:gd name="connsiteX9" fmla="*/ 22817 w 7476877"/>
              <a:gd name="connsiteY9" fmla="*/ 5413976 h 6858000"/>
              <a:gd name="connsiteX10" fmla="*/ 22817 w 7476877"/>
              <a:gd name="connsiteY10" fmla="*/ 5245095 h 6858000"/>
              <a:gd name="connsiteX11" fmla="*/ 491309 w 7476877"/>
              <a:gd name="connsiteY11" fmla="*/ 4419228 h 6858000"/>
              <a:gd name="connsiteX12" fmla="*/ 637332 w 7476877"/>
              <a:gd name="connsiteY12" fmla="*/ 4332728 h 6858000"/>
              <a:gd name="connsiteX13" fmla="*/ 3853980 w 7476877"/>
              <a:gd name="connsiteY13" fmla="*/ 0 h 6858000"/>
              <a:gd name="connsiteX14" fmla="*/ 5043644 w 7476877"/>
              <a:gd name="connsiteY14" fmla="*/ 0 h 6858000"/>
              <a:gd name="connsiteX15" fmla="*/ 5083740 w 7476877"/>
              <a:gd name="connsiteY15" fmla="*/ 70378 h 6858000"/>
              <a:gd name="connsiteX16" fmla="*/ 5225307 w 7476877"/>
              <a:gd name="connsiteY16" fmla="*/ 318859 h 6858000"/>
              <a:gd name="connsiteX17" fmla="*/ 5225307 w 7476877"/>
              <a:gd name="connsiteY17" fmla="*/ 577503 h 6858000"/>
              <a:gd name="connsiteX18" fmla="*/ 4504695 w 7476877"/>
              <a:gd name="connsiteY18" fmla="*/ 1842337 h 6858000"/>
              <a:gd name="connsiteX19" fmla="*/ 4284162 w 7476877"/>
              <a:gd name="connsiteY19" fmla="*/ 1974811 h 6858000"/>
              <a:gd name="connsiteX20" fmla="*/ 2846045 w 7476877"/>
              <a:gd name="connsiteY20" fmla="*/ 1974811 h 6858000"/>
              <a:gd name="connsiteX21" fmla="*/ 2778342 w 7476877"/>
              <a:gd name="connsiteY21" fmla="*/ 1965645 h 6858000"/>
              <a:gd name="connsiteX22" fmla="*/ 2731777 w 7476877"/>
              <a:gd name="connsiteY22" fmla="*/ 1945746 h 6858000"/>
              <a:gd name="connsiteX23" fmla="*/ 2760233 w 7476877"/>
              <a:gd name="connsiteY23" fmla="*/ 1895581 h 6858000"/>
              <a:gd name="connsiteX24" fmla="*/ 3768459 w 7476877"/>
              <a:gd name="connsiteY24" fmla="*/ 118263 h 6858000"/>
              <a:gd name="connsiteX25" fmla="*/ 3819932 w 7476877"/>
              <a:gd name="connsiteY25" fmla="*/ 39732 h 6858000"/>
              <a:gd name="connsiteX26" fmla="*/ 1880237 w 7476877"/>
              <a:gd name="connsiteY26" fmla="*/ 0 h 6858000"/>
              <a:gd name="connsiteX27" fmla="*/ 2102124 w 7476877"/>
              <a:gd name="connsiteY27" fmla="*/ 0 h 6858000"/>
              <a:gd name="connsiteX28" fmla="*/ 2086946 w 7476877"/>
              <a:gd name="connsiteY28" fmla="*/ 26756 h 6858000"/>
              <a:gd name="connsiteX29" fmla="*/ 1911773 w 7476877"/>
              <a:gd name="connsiteY29" fmla="*/ 335552 h 6858000"/>
              <a:gd name="connsiteX30" fmla="*/ 1911773 w 7476877"/>
              <a:gd name="connsiteY30" fmla="*/ 594199 h 6858000"/>
              <a:gd name="connsiteX31" fmla="*/ 2629280 w 7476877"/>
              <a:gd name="connsiteY31" fmla="*/ 1859030 h 6858000"/>
              <a:gd name="connsiteX32" fmla="*/ 2723627 w 7476877"/>
              <a:gd name="connsiteY32" fmla="*/ 1956020 h 6858000"/>
              <a:gd name="connsiteX33" fmla="*/ 2734544 w 7476877"/>
              <a:gd name="connsiteY33" fmla="*/ 1960685 h 6858000"/>
              <a:gd name="connsiteX34" fmla="*/ 2676021 w 7476877"/>
              <a:gd name="connsiteY34" fmla="*/ 2063851 h 6858000"/>
              <a:gd name="connsiteX35" fmla="*/ 2632495 w 7476877"/>
              <a:gd name="connsiteY35" fmla="*/ 2140578 h 6858000"/>
              <a:gd name="connsiteX36" fmla="*/ 2677641 w 7476877"/>
              <a:gd name="connsiteY36" fmla="*/ 2159871 h 6858000"/>
              <a:gd name="connsiteX37" fmla="*/ 2754009 w 7476877"/>
              <a:gd name="connsiteY37" fmla="*/ 2170210 h 6858000"/>
              <a:gd name="connsiteX38" fmla="*/ 4376198 w 7476877"/>
              <a:gd name="connsiteY38" fmla="*/ 2170210 h 6858000"/>
              <a:gd name="connsiteX39" fmla="*/ 4624956 w 7476877"/>
              <a:gd name="connsiteY39" fmla="*/ 2020780 h 6858000"/>
              <a:gd name="connsiteX40" fmla="*/ 5437803 w 7476877"/>
              <a:gd name="connsiteY40" fmla="*/ 594055 h 6858000"/>
              <a:gd name="connsiteX41" fmla="*/ 5437803 w 7476877"/>
              <a:gd name="connsiteY41" fmla="*/ 302307 h 6858000"/>
              <a:gd name="connsiteX42" fmla="*/ 5294722 w 7476877"/>
              <a:gd name="connsiteY42" fmla="*/ 51168 h 6858000"/>
              <a:gd name="connsiteX43" fmla="*/ 5265570 w 7476877"/>
              <a:gd name="connsiteY43" fmla="*/ 0 h 6858000"/>
              <a:gd name="connsiteX44" fmla="*/ 7476877 w 7476877"/>
              <a:gd name="connsiteY44" fmla="*/ 0 h 6858000"/>
              <a:gd name="connsiteX45" fmla="*/ 7476877 w 7476877"/>
              <a:gd name="connsiteY45" fmla="*/ 6858000 h 6858000"/>
              <a:gd name="connsiteX46" fmla="*/ 3343303 w 7476877"/>
              <a:gd name="connsiteY46" fmla="*/ 6858000 h 6858000"/>
              <a:gd name="connsiteX47" fmla="*/ 3297958 w 7476877"/>
              <a:gd name="connsiteY47" fmla="*/ 6778065 h 6858000"/>
              <a:gd name="connsiteX48" fmla="*/ 1841286 w 7476877"/>
              <a:gd name="connsiteY48" fmla="*/ 4210218 h 6858000"/>
              <a:gd name="connsiteX49" fmla="*/ 1841286 w 7476877"/>
              <a:gd name="connsiteY49" fmla="*/ 3515516 h 6858000"/>
              <a:gd name="connsiteX50" fmla="*/ 2556859 w 7476877"/>
              <a:gd name="connsiteY50" fmla="*/ 2254092 h 6858000"/>
              <a:gd name="connsiteX51" fmla="*/ 2617166 w 7476877"/>
              <a:gd name="connsiteY51" fmla="*/ 2147787 h 6858000"/>
              <a:gd name="connsiteX52" fmla="*/ 2615044 w 7476877"/>
              <a:gd name="connsiteY52" fmla="*/ 2146880 h 6858000"/>
              <a:gd name="connsiteX53" fmla="*/ 2508620 w 7476877"/>
              <a:gd name="connsiteY53" fmla="*/ 2037473 h 6858000"/>
              <a:gd name="connsiteX54" fmla="*/ 1699276 w 7476877"/>
              <a:gd name="connsiteY54" fmla="*/ 610749 h 6858000"/>
              <a:gd name="connsiteX55" fmla="*/ 1699276 w 7476877"/>
              <a:gd name="connsiteY55" fmla="*/ 319000 h 6858000"/>
              <a:gd name="connsiteX56" fmla="*/ 1843322 w 7476877"/>
              <a:gd name="connsiteY56" fmla="*/ 6507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7476877" h="6858000">
                <a:moveTo>
                  <a:pt x="637332" y="4332728"/>
                </a:moveTo>
                <a:cubicBezTo>
                  <a:pt x="637332" y="4332728"/>
                  <a:pt x="637332" y="4332728"/>
                  <a:pt x="1576347" y="4332728"/>
                </a:cubicBezTo>
                <a:cubicBezTo>
                  <a:pt x="1635163" y="4332728"/>
                  <a:pt x="1691949" y="4365681"/>
                  <a:pt x="1720345" y="4419228"/>
                </a:cubicBezTo>
                <a:cubicBezTo>
                  <a:pt x="1720345" y="4419228"/>
                  <a:pt x="1720345" y="4419228"/>
                  <a:pt x="2190864" y="5245095"/>
                </a:cubicBezTo>
                <a:cubicBezTo>
                  <a:pt x="2221287" y="5296583"/>
                  <a:pt x="2221287" y="5362488"/>
                  <a:pt x="2190864" y="5413976"/>
                </a:cubicBezTo>
                <a:cubicBezTo>
                  <a:pt x="2190864" y="5413976"/>
                  <a:pt x="2190864" y="5413976"/>
                  <a:pt x="1720345" y="6239844"/>
                </a:cubicBezTo>
                <a:cubicBezTo>
                  <a:pt x="1691949" y="6293391"/>
                  <a:pt x="1635163" y="6326343"/>
                  <a:pt x="1576347" y="6326343"/>
                </a:cubicBezTo>
                <a:cubicBezTo>
                  <a:pt x="1576347" y="6326343"/>
                  <a:pt x="1576347" y="6326343"/>
                  <a:pt x="637332" y="6326343"/>
                </a:cubicBezTo>
                <a:cubicBezTo>
                  <a:pt x="576490" y="6326343"/>
                  <a:pt x="521732" y="6293391"/>
                  <a:pt x="491309" y="6239844"/>
                </a:cubicBezTo>
                <a:cubicBezTo>
                  <a:pt x="491309" y="6239844"/>
                  <a:pt x="491309" y="6239844"/>
                  <a:pt x="22817" y="5413976"/>
                </a:cubicBezTo>
                <a:cubicBezTo>
                  <a:pt x="-7605" y="5362488"/>
                  <a:pt x="-7605" y="5296583"/>
                  <a:pt x="22817" y="5245095"/>
                </a:cubicBezTo>
                <a:cubicBezTo>
                  <a:pt x="22817" y="5245095"/>
                  <a:pt x="22817" y="5245095"/>
                  <a:pt x="491309" y="4419228"/>
                </a:cubicBezTo>
                <a:cubicBezTo>
                  <a:pt x="521732" y="4365681"/>
                  <a:pt x="576490" y="4332728"/>
                  <a:pt x="637332" y="4332728"/>
                </a:cubicBezTo>
                <a:close/>
                <a:moveTo>
                  <a:pt x="3853980" y="0"/>
                </a:moveTo>
                <a:lnTo>
                  <a:pt x="5043644" y="0"/>
                </a:lnTo>
                <a:lnTo>
                  <a:pt x="5083740" y="70378"/>
                </a:lnTo>
                <a:cubicBezTo>
                  <a:pt x="5127533" y="147245"/>
                  <a:pt x="5174639" y="229925"/>
                  <a:pt x="5225307" y="318859"/>
                </a:cubicBezTo>
                <a:cubicBezTo>
                  <a:pt x="5271897" y="397715"/>
                  <a:pt x="5271897" y="498649"/>
                  <a:pt x="5225307" y="577503"/>
                </a:cubicBezTo>
                <a:cubicBezTo>
                  <a:pt x="5225307" y="577503"/>
                  <a:pt x="5225307" y="577503"/>
                  <a:pt x="4504695" y="1842337"/>
                </a:cubicBezTo>
                <a:cubicBezTo>
                  <a:pt x="4461209" y="1924345"/>
                  <a:pt x="4374239" y="1974811"/>
                  <a:pt x="4284162" y="1974811"/>
                </a:cubicBezTo>
                <a:cubicBezTo>
                  <a:pt x="4284162" y="1974811"/>
                  <a:pt x="4284162" y="1974811"/>
                  <a:pt x="2846045" y="1974811"/>
                </a:cubicBezTo>
                <a:cubicBezTo>
                  <a:pt x="2822750" y="1974811"/>
                  <a:pt x="2800035" y="1971656"/>
                  <a:pt x="2778342" y="1965645"/>
                </a:cubicBezTo>
                <a:lnTo>
                  <a:pt x="2731777" y="1945746"/>
                </a:lnTo>
                <a:lnTo>
                  <a:pt x="2760233" y="1895581"/>
                </a:lnTo>
                <a:cubicBezTo>
                  <a:pt x="3017539" y="1441999"/>
                  <a:pt x="3346890" y="861413"/>
                  <a:pt x="3768459" y="118263"/>
                </a:cubicBezTo>
                <a:cubicBezTo>
                  <a:pt x="3784101" y="90729"/>
                  <a:pt x="3801308" y="64519"/>
                  <a:pt x="3819932" y="39732"/>
                </a:cubicBezTo>
                <a:close/>
                <a:moveTo>
                  <a:pt x="1880237" y="0"/>
                </a:moveTo>
                <a:lnTo>
                  <a:pt x="2102124" y="0"/>
                </a:lnTo>
                <a:lnTo>
                  <a:pt x="2086946" y="26756"/>
                </a:lnTo>
                <a:cubicBezTo>
                  <a:pt x="1911773" y="335552"/>
                  <a:pt x="1911773" y="335552"/>
                  <a:pt x="1911773" y="335552"/>
                </a:cubicBezTo>
                <a:cubicBezTo>
                  <a:pt x="1865182" y="414408"/>
                  <a:pt x="1865182" y="515344"/>
                  <a:pt x="1911773" y="594199"/>
                </a:cubicBezTo>
                <a:cubicBezTo>
                  <a:pt x="2629280" y="1859030"/>
                  <a:pt x="2629280" y="1859030"/>
                  <a:pt x="2629280" y="1859030"/>
                </a:cubicBezTo>
                <a:cubicBezTo>
                  <a:pt x="2652576" y="1900035"/>
                  <a:pt x="2685189" y="1933154"/>
                  <a:pt x="2723627" y="1956020"/>
                </a:cubicBezTo>
                <a:lnTo>
                  <a:pt x="2734544" y="1960685"/>
                </a:lnTo>
                <a:lnTo>
                  <a:pt x="2676021" y="2063851"/>
                </a:lnTo>
                <a:lnTo>
                  <a:pt x="2632495" y="2140578"/>
                </a:lnTo>
                <a:lnTo>
                  <a:pt x="2677641" y="2159871"/>
                </a:lnTo>
                <a:cubicBezTo>
                  <a:pt x="2702113" y="2166652"/>
                  <a:pt x="2727732" y="2170210"/>
                  <a:pt x="2754009" y="2170210"/>
                </a:cubicBezTo>
                <a:cubicBezTo>
                  <a:pt x="4376198" y="2170210"/>
                  <a:pt x="4376198" y="2170210"/>
                  <a:pt x="4376198" y="2170210"/>
                </a:cubicBezTo>
                <a:cubicBezTo>
                  <a:pt x="4477805" y="2170210"/>
                  <a:pt x="4575904" y="2113286"/>
                  <a:pt x="4624956" y="2020780"/>
                </a:cubicBezTo>
                <a:cubicBezTo>
                  <a:pt x="5437803" y="594055"/>
                  <a:pt x="5437803" y="594055"/>
                  <a:pt x="5437803" y="594055"/>
                </a:cubicBezTo>
                <a:cubicBezTo>
                  <a:pt x="5490358" y="505109"/>
                  <a:pt x="5490358" y="391256"/>
                  <a:pt x="5437803" y="302307"/>
                </a:cubicBezTo>
                <a:cubicBezTo>
                  <a:pt x="5387000" y="213137"/>
                  <a:pt x="5339373" y="129540"/>
                  <a:pt x="5294722" y="51168"/>
                </a:cubicBezTo>
                <a:lnTo>
                  <a:pt x="5265570" y="0"/>
                </a:lnTo>
                <a:lnTo>
                  <a:pt x="7476877" y="0"/>
                </a:lnTo>
                <a:lnTo>
                  <a:pt x="7476877" y="6858000"/>
                </a:lnTo>
                <a:lnTo>
                  <a:pt x="3343303" y="6858000"/>
                </a:lnTo>
                <a:lnTo>
                  <a:pt x="3297958" y="6778065"/>
                </a:lnTo>
                <a:cubicBezTo>
                  <a:pt x="3015657" y="6280421"/>
                  <a:pt x="2563976" y="5484189"/>
                  <a:pt x="1841286" y="4210218"/>
                </a:cubicBezTo>
                <a:cubicBezTo>
                  <a:pt x="1716144" y="3998418"/>
                  <a:pt x="1716144" y="3727316"/>
                  <a:pt x="1841286" y="3515516"/>
                </a:cubicBezTo>
                <a:cubicBezTo>
                  <a:pt x="1841286" y="3515516"/>
                  <a:pt x="1841286" y="3515516"/>
                  <a:pt x="2556859" y="2254092"/>
                </a:cubicBezTo>
                <a:lnTo>
                  <a:pt x="2617166" y="2147787"/>
                </a:lnTo>
                <a:lnTo>
                  <a:pt x="2615044" y="2146880"/>
                </a:lnTo>
                <a:cubicBezTo>
                  <a:pt x="2571686" y="2121084"/>
                  <a:pt x="2534897" y="2083728"/>
                  <a:pt x="2508620" y="2037473"/>
                </a:cubicBezTo>
                <a:cubicBezTo>
                  <a:pt x="2508620" y="2037473"/>
                  <a:pt x="2508620" y="2037473"/>
                  <a:pt x="1699276" y="610749"/>
                </a:cubicBezTo>
                <a:cubicBezTo>
                  <a:pt x="1646720" y="521803"/>
                  <a:pt x="1646720" y="407950"/>
                  <a:pt x="1699276" y="319000"/>
                </a:cubicBezTo>
                <a:cubicBezTo>
                  <a:pt x="1699276" y="319000"/>
                  <a:pt x="1699276" y="319000"/>
                  <a:pt x="1843322" y="65075"/>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0AC0755B-A4E8-574B-9310-B6A3875EBC3D}"/>
              </a:ext>
            </a:extLst>
          </p:cNvPr>
          <p:cNvSpPr>
            <a:spLocks noGrp="1"/>
          </p:cNvSpPr>
          <p:nvPr>
            <p:ph type="title"/>
          </p:nvPr>
        </p:nvSpPr>
        <p:spPr>
          <a:xfrm>
            <a:off x="1356919" y="2945524"/>
            <a:ext cx="6457183" cy="2274388"/>
          </a:xfrm>
        </p:spPr>
        <p:txBody>
          <a:bodyPr vert="horz" lIns="91440" tIns="45720" rIns="91440" bIns="45720" rtlCol="0" anchor="t">
            <a:normAutofit/>
          </a:bodyPr>
          <a:lstStyle/>
          <a:p>
            <a:r>
              <a:rPr lang="en-US" sz="5000" kern="1200">
                <a:solidFill>
                  <a:schemeClr val="tx1"/>
                </a:solidFill>
                <a:latin typeface="+mj-lt"/>
                <a:ea typeface="+mj-ea"/>
                <a:cs typeface="+mj-cs"/>
              </a:rPr>
              <a:t>Mental Image = Average of images participants selected</a:t>
            </a:r>
          </a:p>
        </p:txBody>
      </p:sp>
      <p:grpSp>
        <p:nvGrpSpPr>
          <p:cNvPr id="5" name="Group 10">
            <a:extLst>
              <a:ext uri="{FF2B5EF4-FFF2-40B4-BE49-F238E27FC236}">
                <a16:creationId xmlns:a16="http://schemas.microsoft.com/office/drawing/2014/main" id="{64B93721-934F-4F1E-A868-0B2BA110D3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1960" y="561256"/>
            <a:ext cx="1128382" cy="847206"/>
            <a:chOff x="7393391" y="1075612"/>
            <a:chExt cx="1128382" cy="847206"/>
          </a:xfrm>
        </p:grpSpPr>
        <p:sp>
          <p:nvSpPr>
            <p:cNvPr id="12" name="Freeform 5">
              <a:extLst>
                <a:ext uri="{FF2B5EF4-FFF2-40B4-BE49-F238E27FC236}">
                  <a16:creationId xmlns:a16="http://schemas.microsoft.com/office/drawing/2014/main" id="{99494AF8-52DE-4016-B1B9-5D16974BAE2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393391" y="1327438"/>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6" name="Freeform 5">
              <a:extLst>
                <a:ext uri="{FF2B5EF4-FFF2-40B4-BE49-F238E27FC236}">
                  <a16:creationId xmlns:a16="http://schemas.microsoft.com/office/drawing/2014/main" id="{C27115E3-8DBD-460F-8EAD-44E12617413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971281" y="1075612"/>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grpSp>
      <p:grpSp>
        <p:nvGrpSpPr>
          <p:cNvPr id="20" name="Group 19">
            <a:extLst>
              <a:ext uri="{FF2B5EF4-FFF2-40B4-BE49-F238E27FC236}">
                <a16:creationId xmlns:a16="http://schemas.microsoft.com/office/drawing/2014/main" id="{892435D4-3516-D245-A205-8F17AF8D9A6E}"/>
              </a:ext>
            </a:extLst>
          </p:cNvPr>
          <p:cNvGrpSpPr/>
          <p:nvPr/>
        </p:nvGrpSpPr>
        <p:grpSpPr>
          <a:xfrm>
            <a:off x="8174251" y="3003027"/>
            <a:ext cx="3657600" cy="2216885"/>
            <a:chOff x="2909888" y="3186113"/>
            <a:chExt cx="3657600" cy="2216885"/>
          </a:xfrm>
        </p:grpSpPr>
        <p:pic>
          <p:nvPicPr>
            <p:cNvPr id="21" name="Graphic 20" descr="Smiling face with no fill">
              <a:extLst>
                <a:ext uri="{FF2B5EF4-FFF2-40B4-BE49-F238E27FC236}">
                  <a16:creationId xmlns:a16="http://schemas.microsoft.com/office/drawing/2014/main" id="{75AF70EF-68D2-9E49-B5F8-D47881FE48F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653088" y="3200400"/>
              <a:ext cx="914400" cy="914400"/>
            </a:xfrm>
            <a:prstGeom prst="rect">
              <a:avLst/>
            </a:prstGeom>
          </p:spPr>
        </p:pic>
        <p:pic>
          <p:nvPicPr>
            <p:cNvPr id="22" name="Graphic 21" descr="Neutral face with no fill">
              <a:extLst>
                <a:ext uri="{FF2B5EF4-FFF2-40B4-BE49-F238E27FC236}">
                  <a16:creationId xmlns:a16="http://schemas.microsoft.com/office/drawing/2014/main" id="{38A55B91-195A-224D-8D13-E2BC2FF45F7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281488" y="3200400"/>
              <a:ext cx="914400" cy="914400"/>
            </a:xfrm>
            <a:prstGeom prst="rect">
              <a:avLst/>
            </a:prstGeom>
          </p:spPr>
        </p:pic>
        <p:pic>
          <p:nvPicPr>
            <p:cNvPr id="23" name="Graphic 22" descr="Sad face with no fill">
              <a:extLst>
                <a:ext uri="{FF2B5EF4-FFF2-40B4-BE49-F238E27FC236}">
                  <a16:creationId xmlns:a16="http://schemas.microsoft.com/office/drawing/2014/main" id="{36001AB5-84DE-EA44-A5C5-73B43512AA1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909888" y="3186113"/>
              <a:ext cx="914400" cy="914400"/>
            </a:xfrm>
            <a:prstGeom prst="rect">
              <a:avLst/>
            </a:prstGeom>
          </p:spPr>
        </p:pic>
        <p:cxnSp>
          <p:nvCxnSpPr>
            <p:cNvPr id="24" name="Straight Connector 23">
              <a:extLst>
                <a:ext uri="{FF2B5EF4-FFF2-40B4-BE49-F238E27FC236}">
                  <a16:creationId xmlns:a16="http://schemas.microsoft.com/office/drawing/2014/main" id="{0BFF217B-535A-E746-ACD6-D35327F65317}"/>
                </a:ext>
              </a:extLst>
            </p:cNvPr>
            <p:cNvCxnSpPr>
              <a:cxnSpLocks/>
            </p:cNvCxnSpPr>
            <p:nvPr/>
          </p:nvCxnSpPr>
          <p:spPr>
            <a:xfrm>
              <a:off x="3024188" y="4386263"/>
              <a:ext cx="3543300" cy="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25" name="Plus 24">
              <a:extLst>
                <a:ext uri="{FF2B5EF4-FFF2-40B4-BE49-F238E27FC236}">
                  <a16:creationId xmlns:a16="http://schemas.microsoft.com/office/drawing/2014/main" id="{B02D1357-6FEC-5B40-B727-E6A1BB3CF98E}"/>
                </a:ext>
              </a:extLst>
            </p:cNvPr>
            <p:cNvSpPr/>
            <p:nvPr/>
          </p:nvSpPr>
          <p:spPr>
            <a:xfrm>
              <a:off x="3824288" y="3429000"/>
              <a:ext cx="457200" cy="457200"/>
            </a:xfrm>
            <a:prstGeom prst="mathPlus">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Plus 25">
              <a:extLst>
                <a:ext uri="{FF2B5EF4-FFF2-40B4-BE49-F238E27FC236}">
                  <a16:creationId xmlns:a16="http://schemas.microsoft.com/office/drawing/2014/main" id="{6F636B9E-1F46-D246-8E5B-2F0DF34CF53B}"/>
                </a:ext>
              </a:extLst>
            </p:cNvPr>
            <p:cNvSpPr/>
            <p:nvPr/>
          </p:nvSpPr>
          <p:spPr>
            <a:xfrm>
              <a:off x="5195888" y="3471862"/>
              <a:ext cx="457200" cy="457200"/>
            </a:xfrm>
            <a:prstGeom prst="mathPlus">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B4573562-E5FC-3B48-B8BD-061794B0B475}"/>
                </a:ext>
              </a:extLst>
            </p:cNvPr>
            <p:cNvSpPr txBox="1"/>
            <p:nvPr/>
          </p:nvSpPr>
          <p:spPr>
            <a:xfrm>
              <a:off x="4492466" y="4572001"/>
              <a:ext cx="492443" cy="830997"/>
            </a:xfrm>
            <a:prstGeom prst="rect">
              <a:avLst/>
            </a:prstGeom>
            <a:noFill/>
          </p:spPr>
          <p:txBody>
            <a:bodyPr wrap="none" rtlCol="0">
              <a:spAutoFit/>
            </a:bodyPr>
            <a:lstStyle/>
            <a:p>
              <a:r>
                <a:rPr lang="en-US" sz="4800">
                  <a:solidFill>
                    <a:schemeClr val="accent3"/>
                  </a:solidFill>
                </a:rPr>
                <a:t>3</a:t>
              </a:r>
            </a:p>
          </p:txBody>
        </p:sp>
      </p:grpSp>
    </p:spTree>
    <p:extLst>
      <p:ext uri="{BB962C8B-B14F-4D97-AF65-F5344CB8AC3E}">
        <p14:creationId xmlns:p14="http://schemas.microsoft.com/office/powerpoint/2010/main" val="159274839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72018E1B-E0B9-4440-AFF3-4112E50A27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20FDCD4-2E35-C243-AD44-62C629126A2C}"/>
              </a:ext>
            </a:extLst>
          </p:cNvPr>
          <p:cNvSpPr>
            <a:spLocks noGrp="1"/>
          </p:cNvSpPr>
          <p:nvPr>
            <p:ph type="title"/>
          </p:nvPr>
        </p:nvSpPr>
        <p:spPr>
          <a:xfrm>
            <a:off x="755886" y="4357812"/>
            <a:ext cx="10506456" cy="1485514"/>
          </a:xfrm>
        </p:spPr>
        <p:txBody>
          <a:bodyPr vert="horz" lIns="91440" tIns="45720" rIns="91440" bIns="45720" rtlCol="0" anchor="b">
            <a:normAutofit/>
          </a:bodyPr>
          <a:lstStyle/>
          <a:p>
            <a:pPr algn="ctr"/>
            <a:r>
              <a:rPr lang="en-US" sz="4800" kern="1200">
                <a:solidFill>
                  <a:schemeClr val="tx1"/>
                </a:solidFill>
                <a:latin typeface="+mj-lt"/>
                <a:ea typeface="+mj-ea"/>
                <a:cs typeface="+mj-cs"/>
              </a:rPr>
              <a:t>Studies 3-5. Mental Images</a:t>
            </a:r>
          </a:p>
        </p:txBody>
      </p:sp>
      <p:pic>
        <p:nvPicPr>
          <p:cNvPr id="16" name="Picture 15" descr="A close up of a mans face&#10;&#10;Description automatically generated">
            <a:extLst>
              <a:ext uri="{FF2B5EF4-FFF2-40B4-BE49-F238E27FC236}">
                <a16:creationId xmlns:a16="http://schemas.microsoft.com/office/drawing/2014/main" id="{204460DA-2474-FA47-A57B-3CFF7CDE5B44}"/>
              </a:ext>
            </a:extLst>
          </p:cNvPr>
          <p:cNvPicPr>
            <a:picLocks noChangeAspect="1"/>
          </p:cNvPicPr>
          <p:nvPr/>
        </p:nvPicPr>
        <p:blipFill rotWithShape="1">
          <a:blip r:embed="rId3"/>
          <a:srcRect l="8751" r="5600" b="2"/>
          <a:stretch/>
        </p:blipFill>
        <p:spPr>
          <a:xfrm>
            <a:off x="2575695" y="187900"/>
            <a:ext cx="2255462" cy="3155238"/>
          </a:xfrm>
          <a:prstGeom prst="rect">
            <a:avLst/>
          </a:prstGeom>
        </p:spPr>
      </p:pic>
      <p:pic>
        <p:nvPicPr>
          <p:cNvPr id="14" name="Picture 13" descr="A close up of a mans face&#10;&#10;Description automatically generated">
            <a:extLst>
              <a:ext uri="{FF2B5EF4-FFF2-40B4-BE49-F238E27FC236}">
                <a16:creationId xmlns:a16="http://schemas.microsoft.com/office/drawing/2014/main" id="{42648196-D24D-964C-B76E-BF911519B4E7}"/>
              </a:ext>
            </a:extLst>
          </p:cNvPr>
          <p:cNvPicPr>
            <a:picLocks noChangeAspect="1"/>
          </p:cNvPicPr>
          <p:nvPr/>
        </p:nvPicPr>
        <p:blipFill rotWithShape="1">
          <a:blip r:embed="rId4"/>
          <a:srcRect l="7174" r="7176" b="2"/>
          <a:stretch/>
        </p:blipFill>
        <p:spPr>
          <a:xfrm>
            <a:off x="9748201" y="187900"/>
            <a:ext cx="2255462" cy="3155238"/>
          </a:xfrm>
          <a:prstGeom prst="rect">
            <a:avLst/>
          </a:prstGeom>
        </p:spPr>
      </p:pic>
      <p:pic>
        <p:nvPicPr>
          <p:cNvPr id="12" name="Picture 11" descr="A close up of a mans face&#10;&#10;Description automatically generated">
            <a:extLst>
              <a:ext uri="{FF2B5EF4-FFF2-40B4-BE49-F238E27FC236}">
                <a16:creationId xmlns:a16="http://schemas.microsoft.com/office/drawing/2014/main" id="{AD132681-4402-064C-A20F-CCF6C9F4B709}"/>
              </a:ext>
            </a:extLst>
          </p:cNvPr>
          <p:cNvPicPr>
            <a:picLocks noChangeAspect="1"/>
          </p:cNvPicPr>
          <p:nvPr/>
        </p:nvPicPr>
        <p:blipFill rotWithShape="1">
          <a:blip r:embed="rId5"/>
          <a:srcRect l="7625" r="6726" b="2"/>
          <a:stretch/>
        </p:blipFill>
        <p:spPr>
          <a:xfrm>
            <a:off x="7357969" y="187900"/>
            <a:ext cx="2255462" cy="3155238"/>
          </a:xfrm>
          <a:prstGeom prst="rect">
            <a:avLst/>
          </a:prstGeom>
        </p:spPr>
      </p:pic>
      <p:pic>
        <p:nvPicPr>
          <p:cNvPr id="10" name="Picture 9" descr="A close up of a mans face&#10;&#10;Description automatically generated">
            <a:extLst>
              <a:ext uri="{FF2B5EF4-FFF2-40B4-BE49-F238E27FC236}">
                <a16:creationId xmlns:a16="http://schemas.microsoft.com/office/drawing/2014/main" id="{C3410EC9-2A9D-D14D-ACCE-B1A0D7750099}"/>
              </a:ext>
            </a:extLst>
          </p:cNvPr>
          <p:cNvPicPr>
            <a:picLocks noChangeAspect="1"/>
          </p:cNvPicPr>
          <p:nvPr/>
        </p:nvPicPr>
        <p:blipFill rotWithShape="1">
          <a:blip r:embed="rId6"/>
          <a:srcRect l="7850" r="6500" b="2"/>
          <a:stretch/>
        </p:blipFill>
        <p:spPr>
          <a:xfrm>
            <a:off x="4966832" y="187900"/>
            <a:ext cx="2255462" cy="3155238"/>
          </a:xfrm>
          <a:prstGeom prst="rect">
            <a:avLst/>
          </a:prstGeom>
        </p:spPr>
      </p:pic>
      <p:pic>
        <p:nvPicPr>
          <p:cNvPr id="8" name="Picture 7" descr="A close up of a mans face&#10;&#10;Description automatically generated">
            <a:extLst>
              <a:ext uri="{FF2B5EF4-FFF2-40B4-BE49-F238E27FC236}">
                <a16:creationId xmlns:a16="http://schemas.microsoft.com/office/drawing/2014/main" id="{B2BD97E8-9214-A64E-8E0C-C5B09489FAE1}"/>
              </a:ext>
            </a:extLst>
          </p:cNvPr>
          <p:cNvPicPr>
            <a:picLocks noChangeAspect="1"/>
          </p:cNvPicPr>
          <p:nvPr/>
        </p:nvPicPr>
        <p:blipFill rotWithShape="1">
          <a:blip r:embed="rId7"/>
          <a:srcRect l="7400" r="6951" b="2"/>
          <a:stretch/>
        </p:blipFill>
        <p:spPr>
          <a:xfrm>
            <a:off x="184558" y="187900"/>
            <a:ext cx="2255462" cy="3155238"/>
          </a:xfrm>
          <a:prstGeom prst="rect">
            <a:avLst/>
          </a:prstGeom>
        </p:spPr>
      </p:pic>
      <p:sp>
        <p:nvSpPr>
          <p:cNvPr id="17" name="TextBox 16">
            <a:extLst>
              <a:ext uri="{FF2B5EF4-FFF2-40B4-BE49-F238E27FC236}">
                <a16:creationId xmlns:a16="http://schemas.microsoft.com/office/drawing/2014/main" id="{7A995452-A5D2-934C-A033-2C78D4714A99}"/>
              </a:ext>
            </a:extLst>
          </p:cNvPr>
          <p:cNvSpPr txBox="1"/>
          <p:nvPr/>
        </p:nvSpPr>
        <p:spPr>
          <a:xfrm>
            <a:off x="755886" y="3337160"/>
            <a:ext cx="1112805" cy="461665"/>
          </a:xfrm>
          <a:prstGeom prst="rect">
            <a:avLst/>
          </a:prstGeom>
          <a:noFill/>
        </p:spPr>
        <p:txBody>
          <a:bodyPr wrap="none" rtlCol="0">
            <a:spAutoFit/>
          </a:bodyPr>
          <a:lstStyle/>
          <a:p>
            <a:r>
              <a:rPr lang="en-US" sz="2400">
                <a:solidFill>
                  <a:schemeClr val="accent1"/>
                </a:solidFill>
              </a:rPr>
              <a:t>Study 3</a:t>
            </a:r>
          </a:p>
        </p:txBody>
      </p:sp>
      <p:sp>
        <p:nvSpPr>
          <p:cNvPr id="19" name="TextBox 18">
            <a:extLst>
              <a:ext uri="{FF2B5EF4-FFF2-40B4-BE49-F238E27FC236}">
                <a16:creationId xmlns:a16="http://schemas.microsoft.com/office/drawing/2014/main" id="{8967CB8D-7F76-7F4B-ACD8-9FE479077052}"/>
              </a:ext>
            </a:extLst>
          </p:cNvPr>
          <p:cNvSpPr txBox="1"/>
          <p:nvPr/>
        </p:nvSpPr>
        <p:spPr>
          <a:xfrm>
            <a:off x="3147023" y="3337159"/>
            <a:ext cx="1112805" cy="461665"/>
          </a:xfrm>
          <a:prstGeom prst="rect">
            <a:avLst/>
          </a:prstGeom>
          <a:noFill/>
        </p:spPr>
        <p:txBody>
          <a:bodyPr wrap="none" rtlCol="0">
            <a:spAutoFit/>
          </a:bodyPr>
          <a:lstStyle/>
          <a:p>
            <a:r>
              <a:rPr lang="en-US" sz="2400">
                <a:solidFill>
                  <a:schemeClr val="accent1"/>
                </a:solidFill>
              </a:rPr>
              <a:t>Study 5</a:t>
            </a:r>
          </a:p>
        </p:txBody>
      </p:sp>
      <p:sp>
        <p:nvSpPr>
          <p:cNvPr id="20" name="TextBox 19">
            <a:extLst>
              <a:ext uri="{FF2B5EF4-FFF2-40B4-BE49-F238E27FC236}">
                <a16:creationId xmlns:a16="http://schemas.microsoft.com/office/drawing/2014/main" id="{5243068B-6F95-034C-86D9-95C4F0D9F839}"/>
              </a:ext>
            </a:extLst>
          </p:cNvPr>
          <p:cNvSpPr txBox="1"/>
          <p:nvPr/>
        </p:nvSpPr>
        <p:spPr>
          <a:xfrm>
            <a:off x="5538160" y="3352293"/>
            <a:ext cx="1112805" cy="461665"/>
          </a:xfrm>
          <a:prstGeom prst="rect">
            <a:avLst/>
          </a:prstGeom>
          <a:noFill/>
        </p:spPr>
        <p:txBody>
          <a:bodyPr wrap="none" rtlCol="0">
            <a:spAutoFit/>
          </a:bodyPr>
          <a:lstStyle/>
          <a:p>
            <a:r>
              <a:rPr lang="en-US" sz="2400">
                <a:solidFill>
                  <a:schemeClr val="accent1"/>
                </a:solidFill>
              </a:rPr>
              <a:t>Study 4</a:t>
            </a:r>
          </a:p>
        </p:txBody>
      </p:sp>
      <p:sp>
        <p:nvSpPr>
          <p:cNvPr id="22" name="TextBox 21">
            <a:extLst>
              <a:ext uri="{FF2B5EF4-FFF2-40B4-BE49-F238E27FC236}">
                <a16:creationId xmlns:a16="http://schemas.microsoft.com/office/drawing/2014/main" id="{4C9F9267-5150-B748-8D7A-BDB88081F55E}"/>
              </a:ext>
            </a:extLst>
          </p:cNvPr>
          <p:cNvSpPr txBox="1"/>
          <p:nvPr/>
        </p:nvSpPr>
        <p:spPr>
          <a:xfrm>
            <a:off x="10323309" y="3352292"/>
            <a:ext cx="1112805" cy="461665"/>
          </a:xfrm>
          <a:prstGeom prst="rect">
            <a:avLst/>
          </a:prstGeom>
          <a:noFill/>
        </p:spPr>
        <p:txBody>
          <a:bodyPr wrap="none" rtlCol="0">
            <a:spAutoFit/>
          </a:bodyPr>
          <a:lstStyle/>
          <a:p>
            <a:r>
              <a:rPr lang="en-US" sz="2400">
                <a:solidFill>
                  <a:schemeClr val="accent1"/>
                </a:solidFill>
              </a:rPr>
              <a:t>Study 5</a:t>
            </a:r>
          </a:p>
        </p:txBody>
      </p:sp>
      <p:sp>
        <p:nvSpPr>
          <p:cNvPr id="23" name="TextBox 22">
            <a:extLst>
              <a:ext uri="{FF2B5EF4-FFF2-40B4-BE49-F238E27FC236}">
                <a16:creationId xmlns:a16="http://schemas.microsoft.com/office/drawing/2014/main" id="{965D2BE1-FFA7-8548-8B4F-8345B88B0C97}"/>
              </a:ext>
            </a:extLst>
          </p:cNvPr>
          <p:cNvSpPr txBox="1"/>
          <p:nvPr/>
        </p:nvSpPr>
        <p:spPr>
          <a:xfrm>
            <a:off x="7929297" y="3337158"/>
            <a:ext cx="1112805" cy="461665"/>
          </a:xfrm>
          <a:prstGeom prst="rect">
            <a:avLst/>
          </a:prstGeom>
          <a:noFill/>
        </p:spPr>
        <p:txBody>
          <a:bodyPr wrap="none" rtlCol="0">
            <a:spAutoFit/>
          </a:bodyPr>
          <a:lstStyle/>
          <a:p>
            <a:r>
              <a:rPr lang="en-US" sz="2400">
                <a:solidFill>
                  <a:schemeClr val="accent1"/>
                </a:solidFill>
              </a:rPr>
              <a:t>Study 4</a:t>
            </a:r>
          </a:p>
        </p:txBody>
      </p:sp>
    </p:spTree>
    <p:extLst>
      <p:ext uri="{BB962C8B-B14F-4D97-AF65-F5344CB8AC3E}">
        <p14:creationId xmlns:p14="http://schemas.microsoft.com/office/powerpoint/2010/main" val="223413736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17">
            <a:extLst>
              <a:ext uri="{FF2B5EF4-FFF2-40B4-BE49-F238E27FC236}">
                <a16:creationId xmlns:a16="http://schemas.microsoft.com/office/drawing/2014/main" id="{8B9AA7C6-5E5A-498E-A6DF-A943376E09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19">
            <a:extLst>
              <a:ext uri="{FF2B5EF4-FFF2-40B4-BE49-F238E27FC236}">
                <a16:creationId xmlns:a16="http://schemas.microsoft.com/office/drawing/2014/main" id="{83EAB11A-76F7-48F4-9B4F-5BFDF4BF967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4300" y="2385102"/>
            <a:ext cx="574091" cy="2087796"/>
            <a:chOff x="209668" y="2857422"/>
            <a:chExt cx="463662" cy="2087796"/>
          </a:xfrm>
        </p:grpSpPr>
        <p:sp>
          <p:nvSpPr>
            <p:cNvPr id="21" name="Rectangle 20">
              <a:extLst>
                <a:ext uri="{FF2B5EF4-FFF2-40B4-BE49-F238E27FC236}">
                  <a16:creationId xmlns:a16="http://schemas.microsoft.com/office/drawing/2014/main" id="{74D4C416-D5F4-4F6F-A6F1-87A21CD4FC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423947" y="2857422"/>
              <a:ext cx="249383" cy="208779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Connector 21">
              <a:extLst>
                <a:ext uri="{FF2B5EF4-FFF2-40B4-BE49-F238E27FC236}">
                  <a16:creationId xmlns:a16="http://schemas.microsoft.com/office/drawing/2014/main" id="{C6AC1C30-21C6-4BF6-93EE-B211D7A8501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209668" y="2857423"/>
              <a:ext cx="1" cy="2087795"/>
            </a:xfrm>
            <a:prstGeom prst="line">
              <a:avLst/>
            </a:prstGeom>
            <a:ln w="17780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24" name="Rectangle 23">
            <a:extLst>
              <a:ext uri="{FF2B5EF4-FFF2-40B4-BE49-F238E27FC236}">
                <a16:creationId xmlns:a16="http://schemas.microsoft.com/office/drawing/2014/main" id="{81E140AE-0ABF-47C8-BF32-7D2F0CF2B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CBC4F608-B4B8-48C3-9572-C0F061B1CD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631767"/>
            <a:ext cx="11111729" cy="575240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468F7454-BA48-2C4E-BB80-633B14A28893}"/>
              </a:ext>
            </a:extLst>
          </p:cNvPr>
          <p:cNvSpPr>
            <a:spLocks noGrp="1"/>
          </p:cNvSpPr>
          <p:nvPr>
            <p:ph type="title"/>
          </p:nvPr>
        </p:nvSpPr>
        <p:spPr>
          <a:xfrm>
            <a:off x="1153618" y="1239927"/>
            <a:ext cx="4008586" cy="4680583"/>
          </a:xfrm>
        </p:spPr>
        <p:txBody>
          <a:bodyPr anchor="ctr">
            <a:normAutofit fontScale="90000"/>
          </a:bodyPr>
          <a:lstStyle/>
          <a:p>
            <a:r>
              <a:rPr lang="en-US" sz="5200"/>
              <a:t>We had raters rate the </a:t>
            </a:r>
            <a:r>
              <a:rPr lang="en-US" sz="5200">
                <a:solidFill>
                  <a:schemeClr val="accent6"/>
                </a:solidFill>
              </a:rPr>
              <a:t>germy</a:t>
            </a:r>
            <a:r>
              <a:rPr lang="en-US" sz="5200"/>
              <a:t>, </a:t>
            </a:r>
            <a:r>
              <a:rPr lang="en-US" sz="5200">
                <a:solidFill>
                  <a:schemeClr val="accent6"/>
                </a:solidFill>
              </a:rPr>
              <a:t>infected</a:t>
            </a:r>
            <a:r>
              <a:rPr lang="en-US" sz="5200"/>
              <a:t>, </a:t>
            </a:r>
            <a:r>
              <a:rPr lang="en-US" sz="5200">
                <a:solidFill>
                  <a:schemeClr val="accent4"/>
                </a:solidFill>
              </a:rPr>
              <a:t>healthy</a:t>
            </a:r>
            <a:r>
              <a:rPr lang="en-US" sz="5200"/>
              <a:t>, or </a:t>
            </a:r>
            <a:r>
              <a:rPr lang="en-US" sz="5200">
                <a:solidFill>
                  <a:schemeClr val="accent5"/>
                </a:solidFill>
              </a:rPr>
              <a:t>violent</a:t>
            </a:r>
            <a:r>
              <a:rPr lang="en-US" sz="5200"/>
              <a:t> mental images</a:t>
            </a:r>
          </a:p>
        </p:txBody>
      </p:sp>
      <p:sp>
        <p:nvSpPr>
          <p:cNvPr id="6" name="Content Placeholder 5">
            <a:extLst>
              <a:ext uri="{FF2B5EF4-FFF2-40B4-BE49-F238E27FC236}">
                <a16:creationId xmlns:a16="http://schemas.microsoft.com/office/drawing/2014/main" id="{14CAA089-40C5-004F-ACDB-2442FF077EAD}"/>
              </a:ext>
            </a:extLst>
          </p:cNvPr>
          <p:cNvSpPr>
            <a:spLocks noGrp="1"/>
          </p:cNvSpPr>
          <p:nvPr>
            <p:ph idx="1"/>
          </p:nvPr>
        </p:nvSpPr>
        <p:spPr>
          <a:xfrm>
            <a:off x="6291923" y="1239927"/>
            <a:ext cx="4971824" cy="4680583"/>
          </a:xfrm>
        </p:spPr>
        <p:txBody>
          <a:bodyPr anchor="ctr">
            <a:normAutofit/>
          </a:bodyPr>
          <a:lstStyle/>
          <a:p>
            <a:pPr marL="0" indent="0">
              <a:buNone/>
            </a:pPr>
            <a:r>
              <a:rPr lang="en-US" sz="1700"/>
              <a:t>How clear is this image?</a:t>
            </a:r>
          </a:p>
          <a:p>
            <a:pPr marL="0" indent="0">
              <a:buNone/>
            </a:pPr>
            <a:r>
              <a:rPr lang="en-US" sz="1700"/>
              <a:t>How germy is this person?</a:t>
            </a:r>
          </a:p>
          <a:p>
            <a:pPr marL="0" indent="0">
              <a:buNone/>
            </a:pPr>
            <a:r>
              <a:rPr lang="en-US" sz="1700"/>
              <a:t>How disfigured is this person?</a:t>
            </a:r>
          </a:p>
          <a:p>
            <a:pPr marL="0" indent="0">
              <a:buNone/>
            </a:pPr>
            <a:r>
              <a:rPr lang="en-US" sz="1700"/>
              <a:t>How old is this person?</a:t>
            </a:r>
          </a:p>
          <a:p>
            <a:pPr marL="0" indent="0">
              <a:buNone/>
            </a:pPr>
            <a:r>
              <a:rPr lang="en-US" sz="1700"/>
              <a:t>How heavy is this person?</a:t>
            </a:r>
          </a:p>
          <a:p>
            <a:pPr marL="0" indent="0">
              <a:buNone/>
            </a:pPr>
            <a:r>
              <a:rPr lang="en-US" sz="1700"/>
              <a:t>How foreign is this person?</a:t>
            </a:r>
          </a:p>
          <a:p>
            <a:pPr marL="0" indent="0">
              <a:buNone/>
            </a:pPr>
            <a:r>
              <a:rPr lang="en-US" sz="1700"/>
              <a:t>How fatigued is this person?</a:t>
            </a:r>
          </a:p>
          <a:p>
            <a:pPr marL="0" indent="0">
              <a:buNone/>
            </a:pPr>
            <a:r>
              <a:rPr lang="en-US" sz="1700"/>
              <a:t>How healthy is this person?</a:t>
            </a:r>
          </a:p>
          <a:p>
            <a:pPr marL="0" indent="0">
              <a:buNone/>
            </a:pPr>
            <a:r>
              <a:rPr lang="en-US" sz="1700"/>
              <a:t>How violent is this person?</a:t>
            </a:r>
          </a:p>
          <a:p>
            <a:pPr marL="0" indent="0">
              <a:buNone/>
            </a:pPr>
            <a:r>
              <a:rPr lang="en-US" sz="1700"/>
              <a:t>How angry is this person?</a:t>
            </a:r>
          </a:p>
          <a:p>
            <a:pPr marL="0" indent="0">
              <a:buNone/>
            </a:pPr>
            <a:r>
              <a:rPr lang="en-US" sz="1700"/>
              <a:t>How dominant is this person?</a:t>
            </a:r>
          </a:p>
          <a:p>
            <a:pPr marL="0" indent="0">
              <a:buNone/>
            </a:pPr>
            <a:r>
              <a:rPr lang="en-US" sz="1700"/>
              <a:t>How muscular is this person?</a:t>
            </a:r>
          </a:p>
          <a:p>
            <a:pPr marL="0" indent="0">
              <a:buNone/>
            </a:pPr>
            <a:r>
              <a:rPr lang="en-US" sz="1700"/>
              <a:t>How masculine is this person?</a:t>
            </a:r>
          </a:p>
        </p:txBody>
      </p:sp>
      <p:sp>
        <p:nvSpPr>
          <p:cNvPr id="10" name="TextBox 9">
            <a:extLst>
              <a:ext uri="{FF2B5EF4-FFF2-40B4-BE49-F238E27FC236}">
                <a16:creationId xmlns:a16="http://schemas.microsoft.com/office/drawing/2014/main" id="{6CB910B2-1246-2348-BA02-DF7E5642E236}"/>
              </a:ext>
            </a:extLst>
          </p:cNvPr>
          <p:cNvSpPr txBox="1"/>
          <p:nvPr/>
        </p:nvSpPr>
        <p:spPr>
          <a:xfrm>
            <a:off x="6291923" y="654156"/>
            <a:ext cx="4353884" cy="523220"/>
          </a:xfrm>
          <a:prstGeom prst="rect">
            <a:avLst/>
          </a:prstGeom>
          <a:noFill/>
        </p:spPr>
        <p:txBody>
          <a:bodyPr wrap="none" rtlCol="0">
            <a:spAutoFit/>
          </a:bodyPr>
          <a:lstStyle/>
          <a:p>
            <a:r>
              <a:rPr lang="en-US" sz="2800">
                <a:solidFill>
                  <a:schemeClr val="accent4"/>
                </a:solidFill>
              </a:rPr>
              <a:t>0 = Not at all, 8 = Extremely</a:t>
            </a:r>
          </a:p>
        </p:txBody>
      </p:sp>
    </p:spTree>
    <p:extLst>
      <p:ext uri="{BB962C8B-B14F-4D97-AF65-F5344CB8AC3E}">
        <p14:creationId xmlns:p14="http://schemas.microsoft.com/office/powerpoint/2010/main" val="219570972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36">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321732"/>
            <a:ext cx="7058307" cy="1964266"/>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DCC7E1C-3FE7-F544-95EA-DE54F9E2C9E4}"/>
              </a:ext>
            </a:extLst>
          </p:cNvPr>
          <p:cNvSpPr>
            <a:spLocks noGrp="1"/>
          </p:cNvSpPr>
          <p:nvPr>
            <p:ph type="title"/>
          </p:nvPr>
        </p:nvSpPr>
        <p:spPr>
          <a:xfrm>
            <a:off x="524256" y="491260"/>
            <a:ext cx="6594189" cy="1625210"/>
          </a:xfrm>
        </p:spPr>
        <p:txBody>
          <a:bodyPr>
            <a:normAutofit/>
          </a:bodyPr>
          <a:lstStyle/>
          <a:p>
            <a:r>
              <a:rPr lang="en-US">
                <a:solidFill>
                  <a:srgbClr val="FFFFFF"/>
                </a:solidFill>
              </a:rPr>
              <a:t>Studies 3-5 Results</a:t>
            </a:r>
          </a:p>
        </p:txBody>
      </p:sp>
      <p:pic>
        <p:nvPicPr>
          <p:cNvPr id="11" name="Picture 10" descr="A close up of a mans face&#10;&#10;Description automatically generated">
            <a:extLst>
              <a:ext uri="{FF2B5EF4-FFF2-40B4-BE49-F238E27FC236}">
                <a16:creationId xmlns:a16="http://schemas.microsoft.com/office/drawing/2014/main" id="{2BC3AAF2-5A4C-E945-A417-10D0F8DDD7F3}"/>
              </a:ext>
            </a:extLst>
          </p:cNvPr>
          <p:cNvPicPr>
            <a:picLocks noChangeAspect="1"/>
          </p:cNvPicPr>
          <p:nvPr/>
        </p:nvPicPr>
        <p:blipFill rotWithShape="1">
          <a:blip r:embed="rId3"/>
          <a:srcRect t="543" r="-1" b="545"/>
          <a:stretch/>
        </p:blipFill>
        <p:spPr>
          <a:xfrm>
            <a:off x="327546" y="2454903"/>
            <a:ext cx="3442801" cy="4080254"/>
          </a:xfrm>
          <a:prstGeom prst="rect">
            <a:avLst/>
          </a:prstGeom>
        </p:spPr>
      </p:pic>
      <p:pic>
        <p:nvPicPr>
          <p:cNvPr id="12" name="Picture 11" descr="A close up of a mans face&#10;&#10;Description automatically generated">
            <a:extLst>
              <a:ext uri="{FF2B5EF4-FFF2-40B4-BE49-F238E27FC236}">
                <a16:creationId xmlns:a16="http://schemas.microsoft.com/office/drawing/2014/main" id="{20B3887F-6F9C-BC4C-9A9B-B7CAB1DEFC07}"/>
              </a:ext>
            </a:extLst>
          </p:cNvPr>
          <p:cNvPicPr>
            <a:picLocks noChangeAspect="1"/>
          </p:cNvPicPr>
          <p:nvPr/>
        </p:nvPicPr>
        <p:blipFill rotWithShape="1">
          <a:blip r:embed="rId4"/>
          <a:srcRect t="1089" r="-1" b="-1"/>
          <a:stretch/>
        </p:blipFill>
        <p:spPr>
          <a:xfrm>
            <a:off x="3942260" y="2454901"/>
            <a:ext cx="3442803" cy="4080255"/>
          </a:xfrm>
          <a:prstGeom prst="rect">
            <a:avLst/>
          </a:prstGeom>
        </p:spPr>
      </p:pic>
      <p:sp>
        <p:nvSpPr>
          <p:cNvPr id="48" name="Rectangle 38">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6975" y="321732"/>
            <a:ext cx="4313293" cy="6214534"/>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81231C75-1252-5F43-9175-C8DE46768E80}"/>
              </a:ext>
            </a:extLst>
          </p:cNvPr>
          <p:cNvSpPr>
            <a:spLocks noGrp="1"/>
          </p:cNvSpPr>
          <p:nvPr>
            <p:ph idx="1"/>
          </p:nvPr>
        </p:nvSpPr>
        <p:spPr>
          <a:xfrm>
            <a:off x="7957973" y="763523"/>
            <a:ext cx="3511296" cy="5330952"/>
          </a:xfrm>
        </p:spPr>
        <p:txBody>
          <a:bodyPr anchor="ctr">
            <a:normAutofit/>
          </a:bodyPr>
          <a:lstStyle/>
          <a:p>
            <a:pPr marL="0" indent="0">
              <a:buNone/>
            </a:pPr>
            <a:r>
              <a:rPr lang="en-US" sz="2400" dirty="0">
                <a:solidFill>
                  <a:schemeClr val="accent6"/>
                </a:solidFill>
              </a:rPr>
              <a:t>Germy</a:t>
            </a:r>
            <a:r>
              <a:rPr lang="en-US" sz="2400" dirty="0">
                <a:solidFill>
                  <a:srgbClr val="FFFFFF"/>
                </a:solidFill>
              </a:rPr>
              <a:t> and </a:t>
            </a:r>
            <a:r>
              <a:rPr lang="en-US" sz="2400" dirty="0">
                <a:solidFill>
                  <a:schemeClr val="accent6"/>
                </a:solidFill>
              </a:rPr>
              <a:t>Infected</a:t>
            </a:r>
            <a:r>
              <a:rPr lang="en-US" sz="2400" dirty="0">
                <a:solidFill>
                  <a:srgbClr val="FFFFFF"/>
                </a:solidFill>
              </a:rPr>
              <a:t> images appeared with a mix of stronger-looking infection–related and violence-related features than </a:t>
            </a:r>
            <a:r>
              <a:rPr lang="en-US" sz="2400" dirty="0">
                <a:solidFill>
                  <a:schemeClr val="accent5"/>
                </a:solidFill>
              </a:rPr>
              <a:t>Healthy</a:t>
            </a:r>
            <a:r>
              <a:rPr lang="en-US" sz="2400" dirty="0">
                <a:solidFill>
                  <a:srgbClr val="FFFFFF"/>
                </a:solidFill>
              </a:rPr>
              <a:t> images</a:t>
            </a:r>
          </a:p>
        </p:txBody>
      </p:sp>
    </p:spTree>
    <p:extLst>
      <p:ext uri="{BB962C8B-B14F-4D97-AF65-F5344CB8AC3E}">
        <p14:creationId xmlns:p14="http://schemas.microsoft.com/office/powerpoint/2010/main" val="1466463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E443FD7-A66B-4AA0-872D-B088B9BC5F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7392D3D-3E8B-7A42-89CE-76D65F8A25AB}"/>
              </a:ext>
            </a:extLst>
          </p:cNvPr>
          <p:cNvSpPr>
            <a:spLocks noGrp="1"/>
          </p:cNvSpPr>
          <p:nvPr>
            <p:ph type="title"/>
          </p:nvPr>
        </p:nvSpPr>
        <p:spPr>
          <a:xfrm>
            <a:off x="1094095" y="851517"/>
            <a:ext cx="5238466" cy="2991416"/>
          </a:xfrm>
        </p:spPr>
        <p:txBody>
          <a:bodyPr vert="horz" lIns="91440" tIns="45720" rIns="91440" bIns="45720" rtlCol="0" anchor="b">
            <a:normAutofit/>
          </a:bodyPr>
          <a:lstStyle/>
          <a:p>
            <a:r>
              <a:rPr lang="en-US" sz="4700" kern="1200">
                <a:solidFill>
                  <a:schemeClr val="tx1"/>
                </a:solidFill>
                <a:latin typeface="+mj-lt"/>
                <a:ea typeface="+mj-ea"/>
                <a:cs typeface="+mj-cs"/>
              </a:rPr>
              <a:t>The immune system also </a:t>
            </a:r>
            <a:r>
              <a:rPr lang="en-US" sz="4700" b="1" kern="1200">
                <a:solidFill>
                  <a:schemeClr val="accent6"/>
                </a:solidFill>
                <a:latin typeface="+mj-lt"/>
                <a:ea typeface="+mj-ea"/>
                <a:cs typeface="+mj-cs"/>
              </a:rPr>
              <a:t>costs</a:t>
            </a:r>
            <a:r>
              <a:rPr lang="en-US" sz="4700" kern="1200">
                <a:solidFill>
                  <a:schemeClr val="tx1"/>
                </a:solidFill>
                <a:latin typeface="+mj-lt"/>
                <a:ea typeface="+mj-ea"/>
                <a:cs typeface="+mj-cs"/>
              </a:rPr>
              <a:t> valuable energy that could be used elsewhere</a:t>
            </a:r>
          </a:p>
        </p:txBody>
      </p:sp>
      <p:sp>
        <p:nvSpPr>
          <p:cNvPr id="11" name="Freeform: Shape 10">
            <a:extLst>
              <a:ext uri="{FF2B5EF4-FFF2-40B4-BE49-F238E27FC236}">
                <a16:creationId xmlns:a16="http://schemas.microsoft.com/office/drawing/2014/main" id="{C04BE0EF-3561-49B4-9A29-F283168A9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0370" y="851518"/>
            <a:ext cx="6184806" cy="5154967"/>
          </a:xfrm>
          <a:custGeom>
            <a:avLst/>
            <a:gdLst>
              <a:gd name="connsiteX0" fmla="*/ 363179 w 6184806"/>
              <a:gd name="connsiteY0" fmla="*/ 3125191 h 5154967"/>
              <a:gd name="connsiteX1" fmla="*/ 898270 w 6184806"/>
              <a:gd name="connsiteY1" fmla="*/ 3125191 h 5154967"/>
              <a:gd name="connsiteX2" fmla="*/ 980326 w 6184806"/>
              <a:gd name="connsiteY2" fmla="*/ 3173551 h 5154967"/>
              <a:gd name="connsiteX3" fmla="*/ 1248448 w 6184806"/>
              <a:gd name="connsiteY3" fmla="*/ 3635277 h 5154967"/>
              <a:gd name="connsiteX4" fmla="*/ 1248448 w 6184806"/>
              <a:gd name="connsiteY4" fmla="*/ 3729695 h 5154967"/>
              <a:gd name="connsiteX5" fmla="*/ 980326 w 6184806"/>
              <a:gd name="connsiteY5" fmla="*/ 4191421 h 5154967"/>
              <a:gd name="connsiteX6" fmla="*/ 898270 w 6184806"/>
              <a:gd name="connsiteY6" fmla="*/ 4239781 h 5154967"/>
              <a:gd name="connsiteX7" fmla="*/ 363179 w 6184806"/>
              <a:gd name="connsiteY7" fmla="*/ 4239781 h 5154967"/>
              <a:gd name="connsiteX8" fmla="*/ 279969 w 6184806"/>
              <a:gd name="connsiteY8" fmla="*/ 4191421 h 5154967"/>
              <a:gd name="connsiteX9" fmla="*/ 13002 w 6184806"/>
              <a:gd name="connsiteY9" fmla="*/ 3729695 h 5154967"/>
              <a:gd name="connsiteX10" fmla="*/ 13002 w 6184806"/>
              <a:gd name="connsiteY10" fmla="*/ 3635277 h 5154967"/>
              <a:gd name="connsiteX11" fmla="*/ 279969 w 6184806"/>
              <a:gd name="connsiteY11" fmla="*/ 3173551 h 5154967"/>
              <a:gd name="connsiteX12" fmla="*/ 363179 w 6184806"/>
              <a:gd name="connsiteY12" fmla="*/ 3125191 h 5154967"/>
              <a:gd name="connsiteX13" fmla="*/ 2489721 w 6184806"/>
              <a:gd name="connsiteY13" fmla="*/ 570035 h 5154967"/>
              <a:gd name="connsiteX14" fmla="*/ 2764862 w 6184806"/>
              <a:gd name="connsiteY14" fmla="*/ 570035 h 5154967"/>
              <a:gd name="connsiteX15" fmla="*/ 2796959 w 6184806"/>
              <a:gd name="connsiteY15" fmla="*/ 570035 h 5154967"/>
              <a:gd name="connsiteX16" fmla="*/ 2827587 w 6184806"/>
              <a:gd name="connsiteY16" fmla="*/ 622777 h 5154967"/>
              <a:gd name="connsiteX17" fmla="*/ 2977604 w 6184806"/>
              <a:gd name="connsiteY17" fmla="*/ 881117 h 5154967"/>
              <a:gd name="connsiteX18" fmla="*/ 2977604 w 6184806"/>
              <a:gd name="connsiteY18" fmla="*/ 1025720 h 5154967"/>
              <a:gd name="connsiteX19" fmla="*/ 2566968 w 6184806"/>
              <a:gd name="connsiteY19" fmla="*/ 1732863 h 5154967"/>
              <a:gd name="connsiteX20" fmla="*/ 2441299 w 6184806"/>
              <a:gd name="connsiteY20" fmla="*/ 1806927 h 5154967"/>
              <a:gd name="connsiteX21" fmla="*/ 1621798 w 6184806"/>
              <a:gd name="connsiteY21" fmla="*/ 1806927 h 5154967"/>
              <a:gd name="connsiteX22" fmla="*/ 1583218 w 6184806"/>
              <a:gd name="connsiteY22" fmla="*/ 1801802 h 5154967"/>
              <a:gd name="connsiteX23" fmla="*/ 1556683 w 6184806"/>
              <a:gd name="connsiteY23" fmla="*/ 1790677 h 5154967"/>
              <a:gd name="connsiteX24" fmla="*/ 1572899 w 6184806"/>
              <a:gd name="connsiteY24" fmla="*/ 1762630 h 5154967"/>
              <a:gd name="connsiteX25" fmla="*/ 2147429 w 6184806"/>
              <a:gd name="connsiteY25" fmla="*/ 768968 h 5154967"/>
              <a:gd name="connsiteX26" fmla="*/ 2489721 w 6184806"/>
              <a:gd name="connsiteY26" fmla="*/ 570035 h 5154967"/>
              <a:gd name="connsiteX27" fmla="*/ 1573268 w 6184806"/>
              <a:gd name="connsiteY27" fmla="*/ 0 h 5154967"/>
              <a:gd name="connsiteX28" fmla="*/ 2497662 w 6184806"/>
              <a:gd name="connsiteY28" fmla="*/ 0 h 5154967"/>
              <a:gd name="connsiteX29" fmla="*/ 2639415 w 6184806"/>
              <a:gd name="connsiteY29" fmla="*/ 83546 h 5154967"/>
              <a:gd name="connsiteX30" fmla="*/ 2887862 w 6184806"/>
              <a:gd name="connsiteY30" fmla="*/ 511387 h 5154967"/>
              <a:gd name="connsiteX31" fmla="*/ 2915928 w 6184806"/>
              <a:gd name="connsiteY31" fmla="*/ 559720 h 5154967"/>
              <a:gd name="connsiteX32" fmla="*/ 2893844 w 6184806"/>
              <a:gd name="connsiteY32" fmla="*/ 559720 h 5154967"/>
              <a:gd name="connsiteX33" fmla="*/ 2789466 w 6184806"/>
              <a:gd name="connsiteY33" fmla="*/ 559720 h 5154967"/>
              <a:gd name="connsiteX34" fmla="*/ 2744122 w 6184806"/>
              <a:gd name="connsiteY34" fmla="*/ 481634 h 5154967"/>
              <a:gd name="connsiteX35" fmla="*/ 2570885 w 6184806"/>
              <a:gd name="connsiteY35" fmla="*/ 183309 h 5154967"/>
              <a:gd name="connsiteX36" fmla="*/ 2445216 w 6184806"/>
              <a:gd name="connsiteY36" fmla="*/ 109243 h 5154967"/>
              <a:gd name="connsiteX37" fmla="*/ 1625714 w 6184806"/>
              <a:gd name="connsiteY37" fmla="*/ 109243 h 5154967"/>
              <a:gd name="connsiteX38" fmla="*/ 1498276 w 6184806"/>
              <a:gd name="connsiteY38" fmla="*/ 183309 h 5154967"/>
              <a:gd name="connsiteX39" fmla="*/ 1089410 w 6184806"/>
              <a:gd name="connsiteY39" fmla="*/ 890450 h 5154967"/>
              <a:gd name="connsiteX40" fmla="*/ 1089410 w 6184806"/>
              <a:gd name="connsiteY40" fmla="*/ 1035054 h 5154967"/>
              <a:gd name="connsiteX41" fmla="*/ 1498276 w 6184806"/>
              <a:gd name="connsiteY41" fmla="*/ 1742196 h 5154967"/>
              <a:gd name="connsiteX42" fmla="*/ 1552039 w 6184806"/>
              <a:gd name="connsiteY42" fmla="*/ 1796422 h 5154967"/>
              <a:gd name="connsiteX43" fmla="*/ 1558260 w 6184806"/>
              <a:gd name="connsiteY43" fmla="*/ 1799029 h 5154967"/>
              <a:gd name="connsiteX44" fmla="*/ 1524911 w 6184806"/>
              <a:gd name="connsiteY44" fmla="*/ 1856707 h 5154967"/>
              <a:gd name="connsiteX45" fmla="*/ 1500108 w 6184806"/>
              <a:gd name="connsiteY45" fmla="*/ 1899604 h 5154967"/>
              <a:gd name="connsiteX46" fmla="*/ 1525834 w 6184806"/>
              <a:gd name="connsiteY46" fmla="*/ 1910390 h 5154967"/>
              <a:gd name="connsiteX47" fmla="*/ 1569352 w 6184806"/>
              <a:gd name="connsiteY47" fmla="*/ 1916170 h 5154967"/>
              <a:gd name="connsiteX48" fmla="*/ 2493745 w 6184806"/>
              <a:gd name="connsiteY48" fmla="*/ 1916170 h 5154967"/>
              <a:gd name="connsiteX49" fmla="*/ 2635498 w 6184806"/>
              <a:gd name="connsiteY49" fmla="*/ 1832627 h 5154967"/>
              <a:gd name="connsiteX50" fmla="*/ 3098693 w 6184806"/>
              <a:gd name="connsiteY50" fmla="*/ 1034974 h 5154967"/>
              <a:gd name="connsiteX51" fmla="*/ 3098693 w 6184806"/>
              <a:gd name="connsiteY51" fmla="*/ 871863 h 5154967"/>
              <a:gd name="connsiteX52" fmla="*/ 2945803 w 6184806"/>
              <a:gd name="connsiteY52" fmla="*/ 608576 h 5154967"/>
              <a:gd name="connsiteX53" fmla="*/ 2923422 w 6184806"/>
              <a:gd name="connsiteY53" fmla="*/ 570035 h 5154967"/>
              <a:gd name="connsiteX54" fmla="*/ 3027104 w 6184806"/>
              <a:gd name="connsiteY54" fmla="*/ 570035 h 5154967"/>
              <a:gd name="connsiteX55" fmla="*/ 4690846 w 6184806"/>
              <a:gd name="connsiteY55" fmla="*/ 570035 h 5154967"/>
              <a:gd name="connsiteX56" fmla="*/ 5028384 w 6184806"/>
              <a:gd name="connsiteY56" fmla="*/ 768968 h 5154967"/>
              <a:gd name="connsiteX57" fmla="*/ 6131323 w 6184806"/>
              <a:gd name="connsiteY57" fmla="*/ 2668304 h 5154967"/>
              <a:gd name="connsiteX58" fmla="*/ 6131323 w 6184806"/>
              <a:gd name="connsiteY58" fmla="*/ 3056698 h 5154967"/>
              <a:gd name="connsiteX59" fmla="*/ 5028384 w 6184806"/>
              <a:gd name="connsiteY59" fmla="*/ 4956035 h 5154967"/>
              <a:gd name="connsiteX60" fmla="*/ 4690846 w 6184806"/>
              <a:gd name="connsiteY60" fmla="*/ 5154967 h 5154967"/>
              <a:gd name="connsiteX61" fmla="*/ 2489721 w 6184806"/>
              <a:gd name="connsiteY61" fmla="*/ 5154967 h 5154967"/>
              <a:gd name="connsiteX62" fmla="*/ 2147429 w 6184806"/>
              <a:gd name="connsiteY62" fmla="*/ 4956035 h 5154967"/>
              <a:gd name="connsiteX63" fmla="*/ 1049243 w 6184806"/>
              <a:gd name="connsiteY63" fmla="*/ 3056698 h 5154967"/>
              <a:gd name="connsiteX64" fmla="*/ 1049243 w 6184806"/>
              <a:gd name="connsiteY64" fmla="*/ 2668304 h 5154967"/>
              <a:gd name="connsiteX65" fmla="*/ 1457007 w 6184806"/>
              <a:gd name="connsiteY65" fmla="*/ 1963067 h 5154967"/>
              <a:gd name="connsiteX66" fmla="*/ 1491373 w 6184806"/>
              <a:gd name="connsiteY66" fmla="*/ 1903634 h 5154967"/>
              <a:gd name="connsiteX67" fmla="*/ 1490164 w 6184806"/>
              <a:gd name="connsiteY67" fmla="*/ 1903127 h 5154967"/>
              <a:gd name="connsiteX68" fmla="*/ 1429519 w 6184806"/>
              <a:gd name="connsiteY68" fmla="*/ 1841960 h 5154967"/>
              <a:gd name="connsiteX69" fmla="*/ 968320 w 6184806"/>
              <a:gd name="connsiteY69" fmla="*/ 1044307 h 5154967"/>
              <a:gd name="connsiteX70" fmla="*/ 968320 w 6184806"/>
              <a:gd name="connsiteY70" fmla="*/ 881196 h 5154967"/>
              <a:gd name="connsiteX71" fmla="*/ 1429519 w 6184806"/>
              <a:gd name="connsiteY71" fmla="*/ 83546 h 5154967"/>
              <a:gd name="connsiteX72" fmla="*/ 1573268 w 6184806"/>
              <a:gd name="connsiteY72" fmla="*/ 0 h 5154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6184806" h="5154967">
                <a:moveTo>
                  <a:pt x="363179" y="3125191"/>
                </a:moveTo>
                <a:cubicBezTo>
                  <a:pt x="363179" y="3125191"/>
                  <a:pt x="363179" y="3125191"/>
                  <a:pt x="898270" y="3125191"/>
                </a:cubicBezTo>
                <a:cubicBezTo>
                  <a:pt x="931786" y="3125191"/>
                  <a:pt x="964145" y="3143614"/>
                  <a:pt x="980326" y="3173551"/>
                </a:cubicBezTo>
                <a:cubicBezTo>
                  <a:pt x="980326" y="3173551"/>
                  <a:pt x="980326" y="3173551"/>
                  <a:pt x="1248448" y="3635277"/>
                </a:cubicBezTo>
                <a:cubicBezTo>
                  <a:pt x="1265784" y="3664063"/>
                  <a:pt x="1265784" y="3700909"/>
                  <a:pt x="1248448" y="3729695"/>
                </a:cubicBezTo>
                <a:cubicBezTo>
                  <a:pt x="1248448" y="3729695"/>
                  <a:pt x="1248448" y="3729695"/>
                  <a:pt x="980326" y="4191421"/>
                </a:cubicBezTo>
                <a:cubicBezTo>
                  <a:pt x="964145" y="4221358"/>
                  <a:pt x="931786" y="4239781"/>
                  <a:pt x="898270" y="4239781"/>
                </a:cubicBezTo>
                <a:cubicBezTo>
                  <a:pt x="898270" y="4239781"/>
                  <a:pt x="898270" y="4239781"/>
                  <a:pt x="363179" y="4239781"/>
                </a:cubicBezTo>
                <a:cubicBezTo>
                  <a:pt x="328508" y="4239781"/>
                  <a:pt x="297305" y="4221358"/>
                  <a:pt x="279969" y="4191421"/>
                </a:cubicBezTo>
                <a:cubicBezTo>
                  <a:pt x="279969" y="4191421"/>
                  <a:pt x="279969" y="4191421"/>
                  <a:pt x="13002" y="3729695"/>
                </a:cubicBezTo>
                <a:cubicBezTo>
                  <a:pt x="-4334" y="3700909"/>
                  <a:pt x="-4334" y="3664063"/>
                  <a:pt x="13002" y="3635277"/>
                </a:cubicBezTo>
                <a:cubicBezTo>
                  <a:pt x="13002" y="3635277"/>
                  <a:pt x="13002" y="3635277"/>
                  <a:pt x="279969" y="3173551"/>
                </a:cubicBezTo>
                <a:cubicBezTo>
                  <a:pt x="297305" y="3143614"/>
                  <a:pt x="328508" y="3125191"/>
                  <a:pt x="363179" y="3125191"/>
                </a:cubicBezTo>
                <a:close/>
                <a:moveTo>
                  <a:pt x="2489721" y="570035"/>
                </a:moveTo>
                <a:cubicBezTo>
                  <a:pt x="2489721" y="570035"/>
                  <a:pt x="2489721" y="570035"/>
                  <a:pt x="2764862" y="570035"/>
                </a:cubicBezTo>
                <a:lnTo>
                  <a:pt x="2796959" y="570035"/>
                </a:lnTo>
                <a:lnTo>
                  <a:pt x="2827587" y="622777"/>
                </a:lnTo>
                <a:cubicBezTo>
                  <a:pt x="2870233" y="696217"/>
                  <a:pt x="2919858" y="781675"/>
                  <a:pt x="2977604" y="881117"/>
                </a:cubicBezTo>
                <a:cubicBezTo>
                  <a:pt x="3004153" y="925204"/>
                  <a:pt x="3004153" y="981634"/>
                  <a:pt x="2977604" y="1025720"/>
                </a:cubicBezTo>
                <a:cubicBezTo>
                  <a:pt x="2977604" y="1025720"/>
                  <a:pt x="2977604" y="1025720"/>
                  <a:pt x="2566968" y="1732863"/>
                </a:cubicBezTo>
                <a:cubicBezTo>
                  <a:pt x="2542188" y="1778712"/>
                  <a:pt x="2492629" y="1806927"/>
                  <a:pt x="2441299" y="1806927"/>
                </a:cubicBezTo>
                <a:cubicBezTo>
                  <a:pt x="2441299" y="1806927"/>
                  <a:pt x="2441299" y="1806927"/>
                  <a:pt x="1621798" y="1806927"/>
                </a:cubicBezTo>
                <a:cubicBezTo>
                  <a:pt x="1608523" y="1806927"/>
                  <a:pt x="1595580" y="1805163"/>
                  <a:pt x="1583218" y="1801802"/>
                </a:cubicBezTo>
                <a:lnTo>
                  <a:pt x="1556683" y="1790677"/>
                </a:lnTo>
                <a:lnTo>
                  <a:pt x="1572899" y="1762630"/>
                </a:lnTo>
                <a:cubicBezTo>
                  <a:pt x="1719523" y="1509042"/>
                  <a:pt x="1907201" y="1184448"/>
                  <a:pt x="2147429" y="768968"/>
                </a:cubicBezTo>
                <a:cubicBezTo>
                  <a:pt x="2218739" y="645819"/>
                  <a:pt x="2347099" y="570035"/>
                  <a:pt x="2489721" y="570035"/>
                </a:cubicBezTo>
                <a:close/>
                <a:moveTo>
                  <a:pt x="1573268" y="0"/>
                </a:moveTo>
                <a:cubicBezTo>
                  <a:pt x="1573268" y="0"/>
                  <a:pt x="1573268" y="0"/>
                  <a:pt x="2497662" y="0"/>
                </a:cubicBezTo>
                <a:cubicBezTo>
                  <a:pt x="2555561" y="0"/>
                  <a:pt x="2611463" y="31828"/>
                  <a:pt x="2639415" y="83546"/>
                </a:cubicBezTo>
                <a:cubicBezTo>
                  <a:pt x="2639415" y="83546"/>
                  <a:pt x="2639415" y="83546"/>
                  <a:pt x="2887862" y="511387"/>
                </a:cubicBezTo>
                <a:lnTo>
                  <a:pt x="2915928" y="559720"/>
                </a:lnTo>
                <a:lnTo>
                  <a:pt x="2893844" y="559720"/>
                </a:lnTo>
                <a:lnTo>
                  <a:pt x="2789466" y="559720"/>
                </a:lnTo>
                <a:lnTo>
                  <a:pt x="2744122" y="481634"/>
                </a:lnTo>
                <a:cubicBezTo>
                  <a:pt x="2570885" y="183309"/>
                  <a:pt x="2570885" y="183309"/>
                  <a:pt x="2570885" y="183309"/>
                </a:cubicBezTo>
                <a:cubicBezTo>
                  <a:pt x="2546104" y="137459"/>
                  <a:pt x="2496545" y="109243"/>
                  <a:pt x="2445216" y="109243"/>
                </a:cubicBezTo>
                <a:cubicBezTo>
                  <a:pt x="1625714" y="109243"/>
                  <a:pt x="1625714" y="109243"/>
                  <a:pt x="1625714" y="109243"/>
                </a:cubicBezTo>
                <a:cubicBezTo>
                  <a:pt x="1572615" y="109243"/>
                  <a:pt x="1524825" y="137459"/>
                  <a:pt x="1498276" y="183309"/>
                </a:cubicBezTo>
                <a:cubicBezTo>
                  <a:pt x="1089410" y="890450"/>
                  <a:pt x="1089410" y="890450"/>
                  <a:pt x="1089410" y="890450"/>
                </a:cubicBezTo>
                <a:cubicBezTo>
                  <a:pt x="1062860" y="934537"/>
                  <a:pt x="1062860" y="990967"/>
                  <a:pt x="1089410" y="1035054"/>
                </a:cubicBezTo>
                <a:cubicBezTo>
                  <a:pt x="1498276" y="1742196"/>
                  <a:pt x="1498276" y="1742196"/>
                  <a:pt x="1498276" y="1742196"/>
                </a:cubicBezTo>
                <a:cubicBezTo>
                  <a:pt x="1511551" y="1765121"/>
                  <a:pt x="1530135" y="1783637"/>
                  <a:pt x="1552039" y="1796422"/>
                </a:cubicBezTo>
                <a:lnTo>
                  <a:pt x="1558260" y="1799029"/>
                </a:lnTo>
                <a:lnTo>
                  <a:pt x="1524911" y="1856707"/>
                </a:lnTo>
                <a:lnTo>
                  <a:pt x="1500108" y="1899604"/>
                </a:lnTo>
                <a:lnTo>
                  <a:pt x="1525834" y="1910390"/>
                </a:lnTo>
                <a:cubicBezTo>
                  <a:pt x="1539779" y="1914181"/>
                  <a:pt x="1554378" y="1916170"/>
                  <a:pt x="1569352" y="1916170"/>
                </a:cubicBezTo>
                <a:cubicBezTo>
                  <a:pt x="2493745" y="1916170"/>
                  <a:pt x="2493745" y="1916170"/>
                  <a:pt x="2493745" y="1916170"/>
                </a:cubicBezTo>
                <a:cubicBezTo>
                  <a:pt x="2551645" y="1916170"/>
                  <a:pt x="2607546" y="1884345"/>
                  <a:pt x="2635498" y="1832627"/>
                </a:cubicBezTo>
                <a:cubicBezTo>
                  <a:pt x="3098693" y="1034974"/>
                  <a:pt x="3098693" y="1034974"/>
                  <a:pt x="3098693" y="1034974"/>
                </a:cubicBezTo>
                <a:cubicBezTo>
                  <a:pt x="3128641" y="985246"/>
                  <a:pt x="3128641" y="921593"/>
                  <a:pt x="3098693" y="871863"/>
                </a:cubicBezTo>
                <a:cubicBezTo>
                  <a:pt x="3040794" y="772157"/>
                  <a:pt x="2990132" y="684914"/>
                  <a:pt x="2945803" y="608576"/>
                </a:cubicBezTo>
                <a:lnTo>
                  <a:pt x="2923422" y="570035"/>
                </a:lnTo>
                <a:lnTo>
                  <a:pt x="3027104" y="570035"/>
                </a:lnTo>
                <a:cubicBezTo>
                  <a:pt x="3349535" y="570035"/>
                  <a:pt x="3865424" y="570035"/>
                  <a:pt x="4690846" y="570035"/>
                </a:cubicBezTo>
                <a:cubicBezTo>
                  <a:pt x="4828714" y="570035"/>
                  <a:pt x="4961827" y="645819"/>
                  <a:pt x="5028384" y="768968"/>
                </a:cubicBezTo>
                <a:cubicBezTo>
                  <a:pt x="5028384" y="768968"/>
                  <a:pt x="5028384" y="768968"/>
                  <a:pt x="6131323" y="2668304"/>
                </a:cubicBezTo>
                <a:cubicBezTo>
                  <a:pt x="6202634" y="2786717"/>
                  <a:pt x="6202634" y="2938285"/>
                  <a:pt x="6131323" y="3056698"/>
                </a:cubicBezTo>
                <a:cubicBezTo>
                  <a:pt x="6131323" y="3056698"/>
                  <a:pt x="6131323" y="3056698"/>
                  <a:pt x="5028384" y="4956035"/>
                </a:cubicBezTo>
                <a:cubicBezTo>
                  <a:pt x="4961827" y="5079184"/>
                  <a:pt x="4828714" y="5154967"/>
                  <a:pt x="4690846" y="5154967"/>
                </a:cubicBezTo>
                <a:cubicBezTo>
                  <a:pt x="4690846" y="5154967"/>
                  <a:pt x="4690846" y="5154967"/>
                  <a:pt x="2489721" y="5154967"/>
                </a:cubicBezTo>
                <a:cubicBezTo>
                  <a:pt x="2347099" y="5154967"/>
                  <a:pt x="2218739" y="5079184"/>
                  <a:pt x="2147429" y="4956035"/>
                </a:cubicBezTo>
                <a:cubicBezTo>
                  <a:pt x="2147429" y="4956035"/>
                  <a:pt x="2147429" y="4956035"/>
                  <a:pt x="1049243" y="3056698"/>
                </a:cubicBezTo>
                <a:cubicBezTo>
                  <a:pt x="977932" y="2938285"/>
                  <a:pt x="977932" y="2786717"/>
                  <a:pt x="1049243" y="2668304"/>
                </a:cubicBezTo>
                <a:cubicBezTo>
                  <a:pt x="1049243" y="2668304"/>
                  <a:pt x="1049243" y="2668304"/>
                  <a:pt x="1457007" y="1963067"/>
                </a:cubicBezTo>
                <a:lnTo>
                  <a:pt x="1491373" y="1903634"/>
                </a:lnTo>
                <a:lnTo>
                  <a:pt x="1490164" y="1903127"/>
                </a:lnTo>
                <a:cubicBezTo>
                  <a:pt x="1465456" y="1888705"/>
                  <a:pt x="1444493" y="1867820"/>
                  <a:pt x="1429519" y="1841960"/>
                </a:cubicBezTo>
                <a:cubicBezTo>
                  <a:pt x="1429519" y="1841960"/>
                  <a:pt x="1429519" y="1841960"/>
                  <a:pt x="968320" y="1044307"/>
                </a:cubicBezTo>
                <a:cubicBezTo>
                  <a:pt x="938371" y="994579"/>
                  <a:pt x="938371" y="930926"/>
                  <a:pt x="968320" y="881196"/>
                </a:cubicBezTo>
                <a:cubicBezTo>
                  <a:pt x="968320" y="881196"/>
                  <a:pt x="968320" y="881196"/>
                  <a:pt x="1429519" y="83546"/>
                </a:cubicBezTo>
                <a:cubicBezTo>
                  <a:pt x="1459466" y="31828"/>
                  <a:pt x="1513373" y="0"/>
                  <a:pt x="1573268" y="0"/>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Graphic 3" descr="Scales of justice">
            <a:extLst>
              <a:ext uri="{FF2B5EF4-FFF2-40B4-BE49-F238E27FC236}">
                <a16:creationId xmlns:a16="http://schemas.microsoft.com/office/drawing/2014/main" id="{D73EE8F0-C3C4-214F-BAB2-FFB03CEBC75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31503" y="2129307"/>
            <a:ext cx="3217333" cy="3217333"/>
          </a:xfrm>
          <a:prstGeom prst="rect">
            <a:avLst/>
          </a:prstGeom>
        </p:spPr>
      </p:pic>
    </p:spTree>
    <p:extLst>
      <p:ext uri="{BB962C8B-B14F-4D97-AF65-F5344CB8AC3E}">
        <p14:creationId xmlns:p14="http://schemas.microsoft.com/office/powerpoint/2010/main" val="133890836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7EF4B3-720F-CC45-AA4F-1137E656086B}"/>
              </a:ext>
            </a:extLst>
          </p:cNvPr>
          <p:cNvSpPr>
            <a:spLocks noGrp="1"/>
          </p:cNvSpPr>
          <p:nvPr>
            <p:ph type="title"/>
          </p:nvPr>
        </p:nvSpPr>
        <p:spPr>
          <a:xfrm>
            <a:off x="648929" y="629266"/>
            <a:ext cx="3505495" cy="1622321"/>
          </a:xfrm>
        </p:spPr>
        <p:txBody>
          <a:bodyPr>
            <a:normAutofit/>
          </a:bodyPr>
          <a:lstStyle/>
          <a:p>
            <a:r>
              <a:rPr lang="en-US" sz="3700" dirty="0"/>
              <a:t>Linear Discriminant Analysis</a:t>
            </a:r>
          </a:p>
        </p:txBody>
      </p:sp>
      <p:sp>
        <p:nvSpPr>
          <p:cNvPr id="3" name="Content Placeholder 2">
            <a:extLst>
              <a:ext uri="{FF2B5EF4-FFF2-40B4-BE49-F238E27FC236}">
                <a16:creationId xmlns:a16="http://schemas.microsoft.com/office/drawing/2014/main" id="{5CE65E11-692E-C847-B4AD-9CB261F75AC3}"/>
              </a:ext>
            </a:extLst>
          </p:cNvPr>
          <p:cNvSpPr>
            <a:spLocks noGrp="1"/>
          </p:cNvSpPr>
          <p:nvPr>
            <p:ph idx="1"/>
          </p:nvPr>
        </p:nvSpPr>
        <p:spPr>
          <a:xfrm>
            <a:off x="648931" y="2438400"/>
            <a:ext cx="3505494" cy="3785419"/>
          </a:xfrm>
        </p:spPr>
        <p:txBody>
          <a:bodyPr>
            <a:normAutofit/>
          </a:bodyPr>
          <a:lstStyle/>
          <a:p>
            <a:pPr marL="0" indent="0">
              <a:buNone/>
            </a:pPr>
            <a:r>
              <a:rPr lang="en-US" sz="2000" dirty="0"/>
              <a:t>Maximize the separability between groups</a:t>
            </a:r>
          </a:p>
          <a:p>
            <a:pPr marL="0" indent="0">
              <a:buNone/>
            </a:pPr>
            <a:endParaRPr lang="en-US" sz="2000" dirty="0"/>
          </a:p>
          <a:p>
            <a:pPr marL="0" indent="0">
              <a:buNone/>
            </a:pPr>
            <a:r>
              <a:rPr lang="en-US" sz="2000" dirty="0"/>
              <a:t>Structural coefficients index to the degree to which variables contribute to maximal separation</a:t>
            </a:r>
          </a:p>
        </p:txBody>
      </p:sp>
      <p:sp>
        <p:nvSpPr>
          <p:cNvPr id="22" name="Rectangle 9">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close up of a piece of paper&#10;&#10;Description automatically generated">
            <a:extLst>
              <a:ext uri="{FF2B5EF4-FFF2-40B4-BE49-F238E27FC236}">
                <a16:creationId xmlns:a16="http://schemas.microsoft.com/office/drawing/2014/main" id="{044528E3-3B03-8D40-AE35-A9BABEDE28CE}"/>
              </a:ext>
            </a:extLst>
          </p:cNvPr>
          <p:cNvPicPr>
            <a:picLocks noChangeAspect="1"/>
          </p:cNvPicPr>
          <p:nvPr/>
        </p:nvPicPr>
        <p:blipFill>
          <a:blip r:embed="rId3"/>
          <a:stretch>
            <a:fillRect/>
          </a:stretch>
        </p:blipFill>
        <p:spPr>
          <a:xfrm>
            <a:off x="5433895" y="807593"/>
            <a:ext cx="5963265" cy="5239568"/>
          </a:xfrm>
          <a:prstGeom prst="rect">
            <a:avLst/>
          </a:prstGeom>
          <a:effectLst/>
        </p:spPr>
      </p:pic>
    </p:spTree>
    <p:extLst>
      <p:ext uri="{BB962C8B-B14F-4D97-AF65-F5344CB8AC3E}">
        <p14:creationId xmlns:p14="http://schemas.microsoft.com/office/powerpoint/2010/main" val="367789977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525F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A close up of a map&#10;&#10;Description automatically generated">
            <a:extLst>
              <a:ext uri="{FF2B5EF4-FFF2-40B4-BE49-F238E27FC236}">
                <a16:creationId xmlns:a16="http://schemas.microsoft.com/office/drawing/2014/main" id="{F30CFD22-63C8-C94E-B6D2-CD498B57B4EA}"/>
              </a:ext>
            </a:extLst>
          </p:cNvPr>
          <p:cNvPicPr>
            <a:picLocks noChangeAspect="1"/>
          </p:cNvPicPr>
          <p:nvPr/>
        </p:nvPicPr>
        <p:blipFill>
          <a:blip r:embed="rId3"/>
          <a:stretch>
            <a:fillRect/>
          </a:stretch>
        </p:blipFill>
        <p:spPr>
          <a:xfrm>
            <a:off x="1922917" y="643467"/>
            <a:ext cx="8346166" cy="5571066"/>
          </a:xfrm>
          <a:prstGeom prst="rect">
            <a:avLst/>
          </a:prstGeom>
        </p:spPr>
      </p:pic>
    </p:spTree>
    <p:extLst>
      <p:ext uri="{BB962C8B-B14F-4D97-AF65-F5344CB8AC3E}">
        <p14:creationId xmlns:p14="http://schemas.microsoft.com/office/powerpoint/2010/main" val="198795457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321732"/>
            <a:ext cx="7058307" cy="1964266"/>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DCC7E1C-3FE7-F544-95EA-DE54F9E2C9E4}"/>
              </a:ext>
            </a:extLst>
          </p:cNvPr>
          <p:cNvSpPr>
            <a:spLocks noGrp="1"/>
          </p:cNvSpPr>
          <p:nvPr>
            <p:ph type="title"/>
          </p:nvPr>
        </p:nvSpPr>
        <p:spPr>
          <a:xfrm>
            <a:off x="524256" y="491260"/>
            <a:ext cx="6594189" cy="1625210"/>
          </a:xfrm>
        </p:spPr>
        <p:txBody>
          <a:bodyPr>
            <a:normAutofit/>
          </a:bodyPr>
          <a:lstStyle/>
          <a:p>
            <a:r>
              <a:rPr lang="en-US" dirty="0">
                <a:solidFill>
                  <a:srgbClr val="FFFFFF"/>
                </a:solidFill>
              </a:rPr>
              <a:t>Studies 3-5 Results</a:t>
            </a:r>
          </a:p>
        </p:txBody>
      </p:sp>
      <p:pic>
        <p:nvPicPr>
          <p:cNvPr id="11" name="Picture 10" descr="A close up of a mans face&#10;&#10;Description automatically generated">
            <a:extLst>
              <a:ext uri="{FF2B5EF4-FFF2-40B4-BE49-F238E27FC236}">
                <a16:creationId xmlns:a16="http://schemas.microsoft.com/office/drawing/2014/main" id="{8D44282E-6021-574A-81C9-5B6FF599207E}"/>
              </a:ext>
            </a:extLst>
          </p:cNvPr>
          <p:cNvPicPr>
            <a:picLocks noChangeAspect="1"/>
          </p:cNvPicPr>
          <p:nvPr/>
        </p:nvPicPr>
        <p:blipFill rotWithShape="1">
          <a:blip r:embed="rId3"/>
          <a:srcRect t="543" r="-1" b="545"/>
          <a:stretch/>
        </p:blipFill>
        <p:spPr>
          <a:xfrm>
            <a:off x="327546" y="2454903"/>
            <a:ext cx="3442801" cy="4080254"/>
          </a:xfrm>
          <a:prstGeom prst="rect">
            <a:avLst/>
          </a:prstGeom>
        </p:spPr>
      </p:pic>
      <p:pic>
        <p:nvPicPr>
          <p:cNvPr id="12" name="Picture 11" descr="A close up of a mans face&#10;&#10;Description automatically generated">
            <a:extLst>
              <a:ext uri="{FF2B5EF4-FFF2-40B4-BE49-F238E27FC236}">
                <a16:creationId xmlns:a16="http://schemas.microsoft.com/office/drawing/2014/main" id="{004EADD7-21A6-014B-B726-4D478DC75C6C}"/>
              </a:ext>
            </a:extLst>
          </p:cNvPr>
          <p:cNvPicPr>
            <a:picLocks noChangeAspect="1"/>
          </p:cNvPicPr>
          <p:nvPr/>
        </p:nvPicPr>
        <p:blipFill rotWithShape="1">
          <a:blip r:embed="rId4"/>
          <a:srcRect t="1089" r="-1" b="-1"/>
          <a:stretch/>
        </p:blipFill>
        <p:spPr>
          <a:xfrm>
            <a:off x="3942260" y="2454901"/>
            <a:ext cx="3442803" cy="4080255"/>
          </a:xfrm>
          <a:prstGeom prst="rect">
            <a:avLst/>
          </a:prstGeom>
        </p:spPr>
      </p:pic>
      <p:sp>
        <p:nvSpPr>
          <p:cNvPr id="42" name="Rectangle 41">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6975" y="321732"/>
            <a:ext cx="4313293" cy="6214534"/>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81231C75-1252-5F43-9175-C8DE46768E80}"/>
              </a:ext>
            </a:extLst>
          </p:cNvPr>
          <p:cNvSpPr>
            <a:spLocks noGrp="1"/>
          </p:cNvSpPr>
          <p:nvPr>
            <p:ph idx="1"/>
          </p:nvPr>
        </p:nvSpPr>
        <p:spPr>
          <a:xfrm>
            <a:off x="7957973" y="763523"/>
            <a:ext cx="3511296" cy="5330952"/>
          </a:xfrm>
        </p:spPr>
        <p:txBody>
          <a:bodyPr anchor="ctr">
            <a:normAutofit/>
          </a:bodyPr>
          <a:lstStyle/>
          <a:p>
            <a:pPr marL="0" indent="0">
              <a:buNone/>
            </a:pPr>
            <a:r>
              <a:rPr lang="en-US" sz="2400" dirty="0">
                <a:solidFill>
                  <a:schemeClr val="accent5"/>
                </a:solidFill>
              </a:rPr>
              <a:t>Violent</a:t>
            </a:r>
            <a:r>
              <a:rPr lang="en-US" sz="2400" dirty="0">
                <a:solidFill>
                  <a:srgbClr val="FFFFFF"/>
                </a:solidFill>
              </a:rPr>
              <a:t> images appeared with stronger-looking threat features—both infection-related and especially violence-related—than </a:t>
            </a:r>
            <a:r>
              <a:rPr lang="en-US" sz="2400" dirty="0">
                <a:solidFill>
                  <a:schemeClr val="accent6"/>
                </a:solidFill>
              </a:rPr>
              <a:t>Germy</a:t>
            </a:r>
            <a:r>
              <a:rPr lang="en-US" sz="2400" dirty="0">
                <a:solidFill>
                  <a:srgbClr val="FFFFFF"/>
                </a:solidFill>
              </a:rPr>
              <a:t> Images</a:t>
            </a:r>
          </a:p>
        </p:txBody>
      </p:sp>
    </p:spTree>
    <p:extLst>
      <p:ext uri="{BB962C8B-B14F-4D97-AF65-F5344CB8AC3E}">
        <p14:creationId xmlns:p14="http://schemas.microsoft.com/office/powerpoint/2010/main" val="183864875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1D0AF59-99C3-4251-AB9A-C966C6AD44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1855405F-37A2-4869-9154-F8BE3BECE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descr="A close up of a map&#10;&#10;Description automatically generated">
            <a:extLst>
              <a:ext uri="{FF2B5EF4-FFF2-40B4-BE49-F238E27FC236}">
                <a16:creationId xmlns:a16="http://schemas.microsoft.com/office/drawing/2014/main" id="{B80D5B75-DDE5-6F45-92F6-75C766F0B188}"/>
              </a:ext>
            </a:extLst>
          </p:cNvPr>
          <p:cNvPicPr>
            <a:picLocks noChangeAspect="1"/>
          </p:cNvPicPr>
          <p:nvPr/>
        </p:nvPicPr>
        <p:blipFill>
          <a:blip r:embed="rId3"/>
          <a:stretch>
            <a:fillRect/>
          </a:stretch>
        </p:blipFill>
        <p:spPr>
          <a:xfrm>
            <a:off x="1922917" y="643467"/>
            <a:ext cx="8346166" cy="5571066"/>
          </a:xfrm>
          <a:prstGeom prst="rect">
            <a:avLst/>
          </a:prstGeom>
        </p:spPr>
      </p:pic>
    </p:spTree>
    <p:extLst>
      <p:ext uri="{BB962C8B-B14F-4D97-AF65-F5344CB8AC3E}">
        <p14:creationId xmlns:p14="http://schemas.microsoft.com/office/powerpoint/2010/main" val="365671827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7C9B6E-6231-B94C-B957-CED4151C2C2C}"/>
              </a:ext>
            </a:extLst>
          </p:cNvPr>
          <p:cNvSpPr>
            <a:spLocks noGrp="1"/>
          </p:cNvSpPr>
          <p:nvPr>
            <p:ph type="title"/>
          </p:nvPr>
        </p:nvSpPr>
        <p:spPr>
          <a:xfrm>
            <a:off x="838200" y="365125"/>
            <a:ext cx="6254496" cy="1828800"/>
          </a:xfrm>
        </p:spPr>
        <p:txBody>
          <a:bodyPr>
            <a:normAutofit/>
          </a:bodyPr>
          <a:lstStyle/>
          <a:p>
            <a:r>
              <a:rPr lang="en-US" dirty="0"/>
              <a:t>Studies 3-5 Results</a:t>
            </a:r>
          </a:p>
        </p:txBody>
      </p:sp>
      <p:sp>
        <p:nvSpPr>
          <p:cNvPr id="3" name="Content Placeholder 2">
            <a:extLst>
              <a:ext uri="{FF2B5EF4-FFF2-40B4-BE49-F238E27FC236}">
                <a16:creationId xmlns:a16="http://schemas.microsoft.com/office/drawing/2014/main" id="{9FB8B774-C2F4-9149-B9FC-8D784163D4AA}"/>
              </a:ext>
            </a:extLst>
          </p:cNvPr>
          <p:cNvSpPr>
            <a:spLocks noGrp="1"/>
          </p:cNvSpPr>
          <p:nvPr>
            <p:ph idx="1"/>
          </p:nvPr>
        </p:nvSpPr>
        <p:spPr>
          <a:xfrm>
            <a:off x="838200" y="2322576"/>
            <a:ext cx="6254496" cy="3858768"/>
          </a:xfrm>
        </p:spPr>
        <p:txBody>
          <a:bodyPr>
            <a:normAutofit/>
          </a:bodyPr>
          <a:lstStyle/>
          <a:p>
            <a:pPr marL="0" indent="0">
              <a:buNone/>
            </a:pPr>
            <a:r>
              <a:rPr lang="en-US" sz="2400" dirty="0">
                <a:solidFill>
                  <a:schemeClr val="accent6"/>
                </a:solidFill>
              </a:rPr>
              <a:t>Infected</a:t>
            </a:r>
            <a:r>
              <a:rPr lang="en-US" sz="2400" dirty="0"/>
              <a:t> images appeared to have a mix of infection-related features and infection-unrelated features</a:t>
            </a:r>
          </a:p>
        </p:txBody>
      </p:sp>
      <p:pic>
        <p:nvPicPr>
          <p:cNvPr id="4" name="Picture 3" descr="A close up of a mans face&#10;&#10;Description automatically generated">
            <a:extLst>
              <a:ext uri="{FF2B5EF4-FFF2-40B4-BE49-F238E27FC236}">
                <a16:creationId xmlns:a16="http://schemas.microsoft.com/office/drawing/2014/main" id="{7E94B175-59B7-574A-9FF4-9A99F280D70E}"/>
              </a:ext>
            </a:extLst>
          </p:cNvPr>
          <p:cNvPicPr>
            <a:picLocks noChangeAspect="1"/>
          </p:cNvPicPr>
          <p:nvPr/>
        </p:nvPicPr>
        <p:blipFill rotWithShape="1">
          <a:blip r:embed="rId2"/>
          <a:srcRect l="10144" r="8793"/>
          <a:stretch/>
        </p:blipFill>
        <p:spPr>
          <a:xfrm>
            <a:off x="7552266" y="10"/>
            <a:ext cx="4639733" cy="6857990"/>
          </a:xfrm>
          <a:prstGeom prst="rect">
            <a:avLst/>
          </a:prstGeom>
        </p:spPr>
      </p:pic>
    </p:spTree>
    <p:extLst>
      <p:ext uri="{BB962C8B-B14F-4D97-AF65-F5344CB8AC3E}">
        <p14:creationId xmlns:p14="http://schemas.microsoft.com/office/powerpoint/2010/main" val="218789953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screenshot&#10;&#10;Description automatically generated">
            <a:extLst>
              <a:ext uri="{FF2B5EF4-FFF2-40B4-BE49-F238E27FC236}">
                <a16:creationId xmlns:a16="http://schemas.microsoft.com/office/drawing/2014/main" id="{9B0CE210-5D0C-5342-9A00-DAB4CDECE884}"/>
              </a:ext>
            </a:extLst>
          </p:cNvPr>
          <p:cNvPicPr>
            <a:picLocks noChangeAspect="1"/>
          </p:cNvPicPr>
          <p:nvPr/>
        </p:nvPicPr>
        <p:blipFill>
          <a:blip r:embed="rId2"/>
          <a:stretch>
            <a:fillRect/>
          </a:stretch>
        </p:blipFill>
        <p:spPr>
          <a:xfrm>
            <a:off x="952500" y="0"/>
            <a:ext cx="10287000" cy="6858000"/>
          </a:xfrm>
          <a:prstGeom prst="rect">
            <a:avLst/>
          </a:prstGeom>
        </p:spPr>
      </p:pic>
    </p:spTree>
    <p:extLst>
      <p:ext uri="{BB962C8B-B14F-4D97-AF65-F5344CB8AC3E}">
        <p14:creationId xmlns:p14="http://schemas.microsoft.com/office/powerpoint/2010/main" val="349960899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Freeform: Shape 20">
            <a:extLst>
              <a:ext uri="{FF2B5EF4-FFF2-40B4-BE49-F238E27FC236}">
                <a16:creationId xmlns:a16="http://schemas.microsoft.com/office/drawing/2014/main" id="{A4026A73-1F7F-49F2-B319-8CA3B3D532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732" y="321733"/>
            <a:ext cx="11546828" cy="6214534"/>
          </a:xfrm>
          <a:custGeom>
            <a:avLst/>
            <a:gdLst>
              <a:gd name="connsiteX0" fmla="*/ 0 w 11546828"/>
              <a:gd name="connsiteY0" fmla="*/ 0 h 6214534"/>
              <a:gd name="connsiteX1" fmla="*/ 7965430 w 11546828"/>
              <a:gd name="connsiteY1" fmla="*/ 0 h 6214534"/>
              <a:gd name="connsiteX2" fmla="*/ 7965430 w 11546828"/>
              <a:gd name="connsiteY2" fmla="*/ 1786 h 6214534"/>
              <a:gd name="connsiteX3" fmla="*/ 11546828 w 11546828"/>
              <a:gd name="connsiteY3" fmla="*/ 1786 h 6214534"/>
              <a:gd name="connsiteX4" fmla="*/ 11546828 w 11546828"/>
              <a:gd name="connsiteY4" fmla="*/ 2866740 h 6214534"/>
              <a:gd name="connsiteX5" fmla="*/ 11225095 w 11546828"/>
              <a:gd name="connsiteY5" fmla="*/ 3179536 h 6214534"/>
              <a:gd name="connsiteX6" fmla="*/ 11225095 w 11546828"/>
              <a:gd name="connsiteY6" fmla="*/ 301542 h 6214534"/>
              <a:gd name="connsiteX7" fmla="*/ 320042 w 11546828"/>
              <a:gd name="connsiteY7" fmla="*/ 301542 h 6214534"/>
              <a:gd name="connsiteX8" fmla="*/ 320042 w 11546828"/>
              <a:gd name="connsiteY8" fmla="*/ 5909424 h 6214534"/>
              <a:gd name="connsiteX9" fmla="*/ 8417210 w 11546828"/>
              <a:gd name="connsiteY9" fmla="*/ 5909424 h 6214534"/>
              <a:gd name="connsiteX10" fmla="*/ 8103383 w 11546828"/>
              <a:gd name="connsiteY10" fmla="*/ 6214534 h 6214534"/>
              <a:gd name="connsiteX11" fmla="*/ 7222929 w 11546828"/>
              <a:gd name="connsiteY11" fmla="*/ 6214534 h 6214534"/>
              <a:gd name="connsiteX12" fmla="*/ 7222929 w 11546828"/>
              <a:gd name="connsiteY12" fmla="*/ 6212748 h 6214534"/>
              <a:gd name="connsiteX13" fmla="*/ 0 w 11546828"/>
              <a:gd name="connsiteY13" fmla="*/ 6212748 h 6214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546828" h="6214534">
                <a:moveTo>
                  <a:pt x="0" y="0"/>
                </a:moveTo>
                <a:lnTo>
                  <a:pt x="7965430" y="0"/>
                </a:lnTo>
                <a:lnTo>
                  <a:pt x="7965430" y="1786"/>
                </a:lnTo>
                <a:lnTo>
                  <a:pt x="11546828" y="1786"/>
                </a:lnTo>
                <a:lnTo>
                  <a:pt x="11546828" y="2866740"/>
                </a:lnTo>
                <a:lnTo>
                  <a:pt x="11225095" y="3179536"/>
                </a:lnTo>
                <a:lnTo>
                  <a:pt x="11225095" y="301542"/>
                </a:lnTo>
                <a:lnTo>
                  <a:pt x="320042" y="301542"/>
                </a:lnTo>
                <a:lnTo>
                  <a:pt x="320042" y="5909424"/>
                </a:lnTo>
                <a:lnTo>
                  <a:pt x="8417210" y="5909424"/>
                </a:lnTo>
                <a:lnTo>
                  <a:pt x="8103383" y="6214534"/>
                </a:lnTo>
                <a:lnTo>
                  <a:pt x="7222929" y="6214534"/>
                </a:lnTo>
                <a:lnTo>
                  <a:pt x="7222929" y="6212748"/>
                </a:lnTo>
                <a:lnTo>
                  <a:pt x="0" y="6212748"/>
                </a:lnTo>
                <a:close/>
              </a:path>
            </a:pathLst>
          </a:custGeom>
          <a:solidFill>
            <a:schemeClr val="tx1">
              <a:lumMod val="50000"/>
              <a:lumOff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3" name="Right Triangle 22">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DCC7E1C-3FE7-F544-95EA-DE54F9E2C9E4}"/>
              </a:ext>
            </a:extLst>
          </p:cNvPr>
          <p:cNvSpPr>
            <a:spLocks noGrp="1"/>
          </p:cNvSpPr>
          <p:nvPr>
            <p:ph type="title"/>
          </p:nvPr>
        </p:nvSpPr>
        <p:spPr>
          <a:xfrm>
            <a:off x="1006900" y="1188637"/>
            <a:ext cx="3141430" cy="4480726"/>
          </a:xfrm>
        </p:spPr>
        <p:txBody>
          <a:bodyPr>
            <a:normAutofit/>
          </a:bodyPr>
          <a:lstStyle/>
          <a:p>
            <a:pPr algn="r"/>
            <a:r>
              <a:rPr lang="en-US" sz="6600" dirty="0"/>
              <a:t>Studies 3-5 Results</a:t>
            </a:r>
          </a:p>
        </p:txBody>
      </p:sp>
      <p:cxnSp>
        <p:nvCxnSpPr>
          <p:cNvPr id="27" name="Straight Connector 26">
            <a:extLst>
              <a:ext uri="{FF2B5EF4-FFF2-40B4-BE49-F238E27FC236}">
                <a16:creationId xmlns:a16="http://schemas.microsoft.com/office/drawing/2014/main" id="{23AAC9B5-8015-485C-ACF9-A750390E9A5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852863"/>
            <a:ext cx="0" cy="3236495"/>
          </a:xfrm>
          <a:prstGeom prst="line">
            <a:avLst/>
          </a:prstGeom>
          <a:ln w="19050" cap="sq">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81231C75-1252-5F43-9175-C8DE46768E80}"/>
              </a:ext>
            </a:extLst>
          </p:cNvPr>
          <p:cNvSpPr>
            <a:spLocks noGrp="1"/>
          </p:cNvSpPr>
          <p:nvPr>
            <p:ph idx="1"/>
          </p:nvPr>
        </p:nvSpPr>
        <p:spPr>
          <a:xfrm>
            <a:off x="5138928" y="1338729"/>
            <a:ext cx="4795584" cy="4180542"/>
          </a:xfrm>
        </p:spPr>
        <p:txBody>
          <a:bodyPr anchor="ctr">
            <a:normAutofit/>
          </a:bodyPr>
          <a:lstStyle/>
          <a:p>
            <a:pPr marL="0" indent="0">
              <a:buNone/>
            </a:pPr>
            <a:r>
              <a:rPr lang="en-US" sz="3200" dirty="0"/>
              <a:t>Objective pixel-luminance values of the </a:t>
            </a:r>
            <a:r>
              <a:rPr lang="en-US" sz="3200" dirty="0">
                <a:solidFill>
                  <a:schemeClr val="accent6"/>
                </a:solidFill>
              </a:rPr>
              <a:t>Germy</a:t>
            </a:r>
            <a:r>
              <a:rPr lang="en-US" sz="3200" dirty="0"/>
              <a:t> and </a:t>
            </a:r>
            <a:r>
              <a:rPr lang="en-US" sz="3200" dirty="0">
                <a:solidFill>
                  <a:schemeClr val="accent6"/>
                </a:solidFill>
              </a:rPr>
              <a:t>Infected</a:t>
            </a:r>
            <a:r>
              <a:rPr lang="en-US" sz="3200" dirty="0"/>
              <a:t> images correlated more strongly with each other than with those from the </a:t>
            </a:r>
            <a:r>
              <a:rPr lang="en-US" sz="3200" dirty="0">
                <a:solidFill>
                  <a:schemeClr val="accent5"/>
                </a:solidFill>
              </a:rPr>
              <a:t>Violent</a:t>
            </a:r>
            <a:r>
              <a:rPr lang="en-US" sz="3200" dirty="0"/>
              <a:t> images</a:t>
            </a:r>
          </a:p>
        </p:txBody>
      </p:sp>
    </p:spTree>
    <p:extLst>
      <p:ext uri="{BB962C8B-B14F-4D97-AF65-F5344CB8AC3E}">
        <p14:creationId xmlns:p14="http://schemas.microsoft.com/office/powerpoint/2010/main" val="205787623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628" name="Rectangle 70">
            <a:extLst>
              <a:ext uri="{FF2B5EF4-FFF2-40B4-BE49-F238E27FC236}">
                <a16:creationId xmlns:a16="http://schemas.microsoft.com/office/drawing/2014/main" id="{01D0AF59-99C3-4251-AB9A-C966C6AD44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629" name="Rectangle 72">
            <a:extLst>
              <a:ext uri="{FF2B5EF4-FFF2-40B4-BE49-F238E27FC236}">
                <a16:creationId xmlns:a16="http://schemas.microsoft.com/office/drawing/2014/main" id="{1855405F-37A2-4869-9154-F8BE3BECE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6626" name="Picture 2" descr="A screenshot of a cell phone&#10;&#10;Description automatically generated">
            <a:extLst>
              <a:ext uri="{FF2B5EF4-FFF2-40B4-BE49-F238E27FC236}">
                <a16:creationId xmlns:a16="http://schemas.microsoft.com/office/drawing/2014/main" id="{29CAB589-B4ED-AA41-9B46-C82AD5D20499}"/>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200150" y="643467"/>
            <a:ext cx="7791700" cy="55710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902425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AFE0E3-606F-A440-BA34-D90E96F80457}"/>
              </a:ext>
            </a:extLst>
          </p:cNvPr>
          <p:cNvSpPr>
            <a:spLocks noGrp="1"/>
          </p:cNvSpPr>
          <p:nvPr>
            <p:ph type="title"/>
          </p:nvPr>
        </p:nvSpPr>
        <p:spPr>
          <a:xfrm>
            <a:off x="960100" y="978102"/>
            <a:ext cx="10588434" cy="1062644"/>
          </a:xfrm>
        </p:spPr>
        <p:txBody>
          <a:bodyPr anchor="b">
            <a:normAutofit/>
          </a:bodyPr>
          <a:lstStyle/>
          <a:p>
            <a:r>
              <a:rPr lang="en-US" dirty="0"/>
              <a:t>Study 3, 4, &amp; 5 Takeaways</a:t>
            </a:r>
          </a:p>
        </p:txBody>
      </p:sp>
      <p:cxnSp>
        <p:nvCxnSpPr>
          <p:cNvPr id="10" name="Straight Connector 9">
            <a:extLst>
              <a:ext uri="{FF2B5EF4-FFF2-40B4-BE49-F238E27FC236}">
                <a16:creationId xmlns:a16="http://schemas.microsoft.com/office/drawing/2014/main" id="{39B7FDC9-F0CE-43A7-9F2A-83DD09DC345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47624" y="2265037"/>
            <a:ext cx="10125012" cy="0"/>
          </a:xfrm>
          <a:prstGeom prst="line">
            <a:avLst/>
          </a:prstGeom>
          <a:ln w="158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5" name="Graphic 4" descr="Moustache face with solid fill">
            <a:extLst>
              <a:ext uri="{FF2B5EF4-FFF2-40B4-BE49-F238E27FC236}">
                <a16:creationId xmlns:a16="http://schemas.microsoft.com/office/drawing/2014/main" id="{F70071CD-5A3A-7C4E-95CF-A37329C176A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33206" y="2811104"/>
            <a:ext cx="2928114" cy="2928114"/>
          </a:xfrm>
          <a:prstGeom prst="rect">
            <a:avLst/>
          </a:prstGeom>
        </p:spPr>
      </p:pic>
      <p:sp>
        <p:nvSpPr>
          <p:cNvPr id="3" name="Content Placeholder 2">
            <a:extLst>
              <a:ext uri="{FF2B5EF4-FFF2-40B4-BE49-F238E27FC236}">
                <a16:creationId xmlns:a16="http://schemas.microsoft.com/office/drawing/2014/main" id="{561A975E-CEA2-A741-86D1-D4818A0D92A6}"/>
              </a:ext>
            </a:extLst>
          </p:cNvPr>
          <p:cNvSpPr>
            <a:spLocks noGrp="1"/>
          </p:cNvSpPr>
          <p:nvPr>
            <p:ph idx="1"/>
          </p:nvPr>
        </p:nvSpPr>
        <p:spPr>
          <a:xfrm>
            <a:off x="4955354" y="2682433"/>
            <a:ext cx="6282169" cy="3215749"/>
          </a:xfrm>
        </p:spPr>
        <p:txBody>
          <a:bodyPr>
            <a:normAutofit/>
          </a:bodyPr>
          <a:lstStyle/>
          <a:p>
            <a:pPr marL="0" indent="0">
              <a:buNone/>
            </a:pPr>
            <a:r>
              <a:rPr lang="en-US" sz="2400" dirty="0"/>
              <a:t>People generated mental images of germy, infected, healthy, and violent people consistent with the </a:t>
            </a:r>
            <a:r>
              <a:rPr lang="en-US" sz="2400" dirty="0">
                <a:solidFill>
                  <a:schemeClr val="accent1"/>
                </a:solidFill>
              </a:rPr>
              <a:t>threat-combination hypothesis</a:t>
            </a:r>
          </a:p>
          <a:p>
            <a:pPr marL="0" indent="0">
              <a:buNone/>
            </a:pPr>
            <a:endParaRPr lang="en-US" sz="2400" dirty="0"/>
          </a:p>
          <a:p>
            <a:pPr marL="0" indent="0">
              <a:buNone/>
            </a:pPr>
            <a:r>
              <a:rPr lang="en-US" sz="2400" dirty="0"/>
              <a:t>Although different threat images appeared with a combination of threatening features, the images themselves were meaningfully distinct</a:t>
            </a:r>
          </a:p>
        </p:txBody>
      </p:sp>
    </p:spTree>
    <p:extLst>
      <p:ext uri="{BB962C8B-B14F-4D97-AF65-F5344CB8AC3E}">
        <p14:creationId xmlns:p14="http://schemas.microsoft.com/office/powerpoint/2010/main" val="291597249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EC3532-6F2D-BC45-BEA5-6F40DD08671D}"/>
              </a:ext>
            </a:extLst>
          </p:cNvPr>
          <p:cNvSpPr>
            <a:spLocks noGrp="1"/>
          </p:cNvSpPr>
          <p:nvPr>
            <p:ph type="title"/>
          </p:nvPr>
        </p:nvSpPr>
        <p:spPr>
          <a:xfrm>
            <a:off x="960100" y="978102"/>
            <a:ext cx="10588434" cy="1062644"/>
          </a:xfrm>
        </p:spPr>
        <p:txBody>
          <a:bodyPr anchor="b">
            <a:normAutofit/>
          </a:bodyPr>
          <a:lstStyle/>
          <a:p>
            <a:r>
              <a:rPr lang="en-US" dirty="0"/>
              <a:t>Empirical Takeaways</a:t>
            </a:r>
          </a:p>
        </p:txBody>
      </p:sp>
      <p:cxnSp>
        <p:nvCxnSpPr>
          <p:cNvPr id="10" name="Straight Connector 9">
            <a:extLst>
              <a:ext uri="{FF2B5EF4-FFF2-40B4-BE49-F238E27FC236}">
                <a16:creationId xmlns:a16="http://schemas.microsoft.com/office/drawing/2014/main" id="{39B7FDC9-F0CE-43A7-9F2A-83DD09DC345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47624" y="2265037"/>
            <a:ext cx="10125012" cy="0"/>
          </a:xfrm>
          <a:prstGeom prst="line">
            <a:avLst/>
          </a:prstGeom>
          <a:ln w="158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5" name="Graphic 4" descr="Venn diagram">
            <a:extLst>
              <a:ext uri="{FF2B5EF4-FFF2-40B4-BE49-F238E27FC236}">
                <a16:creationId xmlns:a16="http://schemas.microsoft.com/office/drawing/2014/main" id="{BC3682F0-F547-7B4D-AC8C-D11754F2C41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333206" y="2811104"/>
            <a:ext cx="2928114" cy="2928114"/>
          </a:xfrm>
          <a:prstGeom prst="rect">
            <a:avLst/>
          </a:prstGeom>
        </p:spPr>
      </p:pic>
      <p:sp>
        <p:nvSpPr>
          <p:cNvPr id="3" name="Content Placeholder 2">
            <a:extLst>
              <a:ext uri="{FF2B5EF4-FFF2-40B4-BE49-F238E27FC236}">
                <a16:creationId xmlns:a16="http://schemas.microsoft.com/office/drawing/2014/main" id="{3381E539-2B0C-CA41-8E49-DB0655361371}"/>
              </a:ext>
            </a:extLst>
          </p:cNvPr>
          <p:cNvSpPr>
            <a:spLocks noGrp="1"/>
          </p:cNvSpPr>
          <p:nvPr>
            <p:ph idx="1"/>
          </p:nvPr>
        </p:nvSpPr>
        <p:spPr>
          <a:xfrm>
            <a:off x="4955354" y="2682433"/>
            <a:ext cx="6282169" cy="3215749"/>
          </a:xfrm>
        </p:spPr>
        <p:txBody>
          <a:bodyPr>
            <a:normAutofit fontScale="92500"/>
          </a:bodyPr>
          <a:lstStyle/>
          <a:p>
            <a:pPr marL="0" indent="0">
              <a:buNone/>
            </a:pPr>
            <a:r>
              <a:rPr lang="en-US" b="1" dirty="0">
                <a:solidFill>
                  <a:schemeClr val="accent2"/>
                </a:solidFill>
              </a:rPr>
              <a:t>Studies 1 &amp; 2. </a:t>
            </a:r>
            <a:r>
              <a:rPr lang="en-US" dirty="0"/>
              <a:t>People listed traits for and drew pictures of infected and violent people with predominantly </a:t>
            </a:r>
            <a:r>
              <a:rPr lang="en-US" dirty="0">
                <a:solidFill>
                  <a:schemeClr val="accent6"/>
                </a:solidFill>
              </a:rPr>
              <a:t>threat-specific</a:t>
            </a:r>
            <a:r>
              <a:rPr lang="en-US" dirty="0"/>
              <a:t> features</a:t>
            </a:r>
          </a:p>
          <a:p>
            <a:pPr marL="0" indent="0">
              <a:buNone/>
            </a:pPr>
            <a:endParaRPr lang="en-US" dirty="0"/>
          </a:p>
          <a:p>
            <a:pPr marL="0" indent="0">
              <a:buNone/>
            </a:pPr>
            <a:r>
              <a:rPr lang="en-US" b="1" dirty="0">
                <a:solidFill>
                  <a:schemeClr val="accent2"/>
                </a:solidFill>
              </a:rPr>
              <a:t>Studies 3-5. </a:t>
            </a:r>
            <a:r>
              <a:rPr lang="en-US" dirty="0"/>
              <a:t>People generated mental images of germy, infected, healthy, and violent people with a </a:t>
            </a:r>
            <a:r>
              <a:rPr lang="en-US" dirty="0">
                <a:solidFill>
                  <a:schemeClr val="accent1"/>
                </a:solidFill>
              </a:rPr>
              <a:t>combination</a:t>
            </a:r>
            <a:r>
              <a:rPr lang="en-US" dirty="0"/>
              <a:t> of infection-related and violence-related features </a:t>
            </a:r>
          </a:p>
        </p:txBody>
      </p:sp>
    </p:spTree>
    <p:extLst>
      <p:ext uri="{BB962C8B-B14F-4D97-AF65-F5344CB8AC3E}">
        <p14:creationId xmlns:p14="http://schemas.microsoft.com/office/powerpoint/2010/main" val="290698692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S_UNIQUEID" val="90"/>
</p:tagLst>
</file>

<file path=ppt/theme/theme1.xml><?xml version="1.0" encoding="utf-8"?>
<a:theme xmlns:a="http://schemas.openxmlformats.org/drawingml/2006/main" name="Office Theme">
  <a:themeElements>
    <a:clrScheme name="Custom 1">
      <a:dk1>
        <a:srgbClr val="000000"/>
      </a:dk1>
      <a:lt1>
        <a:srgbClr val="FFFFFF"/>
      </a:lt1>
      <a:dk2>
        <a:srgbClr val="44546A"/>
      </a:dk2>
      <a:lt2>
        <a:srgbClr val="E7E6E6"/>
      </a:lt2>
      <a:accent1>
        <a:srgbClr val="DC9E2C"/>
      </a:accent1>
      <a:accent2>
        <a:srgbClr val="6BB5E5"/>
      </a:accent2>
      <a:accent3>
        <a:srgbClr val="499771"/>
      </a:accent3>
      <a:accent4>
        <a:srgbClr val="F0DE50"/>
      </a:accent4>
      <a:accent5>
        <a:srgbClr val="2875AF"/>
      </a:accent5>
      <a:accent6>
        <a:srgbClr val="C66528"/>
      </a:accent6>
      <a:hlink>
        <a:srgbClr val="BF82A8"/>
      </a:hlink>
      <a:folHlink>
        <a:srgbClr val="BDBEBD"/>
      </a:folHlink>
    </a:clrScheme>
    <a:fontScheme name="Gill Sans MT">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190</TotalTime>
  <Words>7315</Words>
  <Application>Microsoft Macintosh PowerPoint</Application>
  <PresentationFormat>Widescreen</PresentationFormat>
  <Paragraphs>587</Paragraphs>
  <Slides>104</Slides>
  <Notes>98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104</vt:i4>
      </vt:variant>
    </vt:vector>
  </HeadingPairs>
  <TitlesOfParts>
    <vt:vector size="110" baseType="lpstr">
      <vt:lpstr>Arial</vt:lpstr>
      <vt:lpstr>Calibri</vt:lpstr>
      <vt:lpstr>Courier New</vt:lpstr>
      <vt:lpstr>Gill Sans MT</vt:lpstr>
      <vt:lpstr>Times New Roman</vt:lpstr>
      <vt:lpstr>Office Theme</vt:lpstr>
      <vt:lpstr>A multimethod approach to measuring mental representations of threatening others</vt:lpstr>
      <vt:lpstr>Koji Takahashi &amp; Nick Michalak Brickman Award</vt:lpstr>
      <vt:lpstr>We approached mental representations of threats through the lens of our domain of expertise: Infectious disease</vt:lpstr>
      <vt:lpstr>Disease caused by infectious pathogens has imposed an immense selection pressure on the evolution of life for billions of years. </vt:lpstr>
      <vt:lpstr>Estimates suggest infectious diseases have killed more people than all other causes combined Inhorn &amp; Brown, 1990 </vt:lpstr>
      <vt:lpstr>Even in the United States …</vt:lpstr>
      <vt:lpstr>PowerPoint Presentation</vt:lpstr>
      <vt:lpstr>The immune system detects, deflects, and eliminates invading pathogens</vt:lpstr>
      <vt:lpstr>The immune system also costs valuable energy that could be used elsewhere</vt:lpstr>
      <vt:lpstr>The behavioral immune system</vt:lpstr>
      <vt:lpstr>People can’t see pathogenic infections directly</vt:lpstr>
      <vt:lpstr>People infer the presence of infection from cues</vt:lpstr>
      <vt:lpstr>23/25 (92%) of most deadly infectious diseases cause symptoms visible in the face</vt:lpstr>
      <vt:lpstr>  More facial features look like infection than are actually diagnostic of infection Barrett &amp; Kurzban, 2006; Schaller, 2015; Sperber, 1994  </vt:lpstr>
      <vt:lpstr>Wide variability in infectious disease symptoms (and look-alikes)  Detection errors are inevitable</vt:lpstr>
      <vt:lpstr>False negative errors are more costly than false positive errors</vt:lpstr>
      <vt:lpstr>Natural selection could have favored a cognitive bias toward over-perceiving pathogen threats in anomalous cues</vt:lpstr>
      <vt:lpstr>Infection concerns may partly explain stigma directed toward some groups</vt:lpstr>
      <vt:lpstr>Researcher Assumptions</vt:lpstr>
      <vt:lpstr>One or many cognitive mechanisms of the behavioral immune system function to detect pathogens</vt:lpstr>
      <vt:lpstr>Disease Detection Inputs Proper vs. Actual</vt:lpstr>
      <vt:lpstr>The behavioral immune system should react to true infection cues </vt:lpstr>
      <vt:lpstr>The behavioral immune system should react to cues that resemble true infection cues</vt:lpstr>
      <vt:lpstr>Ackerman et al., 2009, JESP</vt:lpstr>
      <vt:lpstr>People who watched the pathogen threat slideshow took longer to pull away visual attention from disfigured faces </vt:lpstr>
      <vt:lpstr>Ryan et al., 2012, EHB</vt:lpstr>
      <vt:lpstr>People acted like port-wine stain birthmarks were infectious</vt:lpstr>
      <vt:lpstr>Park, Schaller, &amp; Crandall, 2007, EHB</vt:lpstr>
      <vt:lpstr>People who watched the pathogen threat slideshow recorded stronger negative associations with obese targets </vt:lpstr>
      <vt:lpstr>Results support the hypothesis that people misperceive infection risk in objectively benign features that resemble infection cues</vt:lpstr>
      <vt:lpstr>Is “foreign appearance” perceived in ethnic out-groups an infection cue?</vt:lpstr>
      <vt:lpstr>Evidence suggests people more concerned about pathogens report stronger negative attitudes toward ethnic outgroups</vt:lpstr>
      <vt:lpstr>Adaptation-for-Outgroups Hypothesis</vt:lpstr>
      <vt:lpstr>Or people learn and transmit information about pathogen avoidance</vt:lpstr>
      <vt:lpstr>van Leeuwen and Petersen, 2018 </vt:lpstr>
      <vt:lpstr>Both Indian and White participants felt less comfortable sitting next to a person with the pathogen cue regardless of in/outgroup status</vt:lpstr>
      <vt:lpstr>Remember these points</vt:lpstr>
      <vt:lpstr>People respond to infection cues, real of perceived</vt:lpstr>
      <vt:lpstr>But how do people see infected people in their minds?</vt:lpstr>
      <vt:lpstr>Mental representations partly depend on expectations</vt:lpstr>
      <vt:lpstr>Infected People Features?</vt:lpstr>
      <vt:lpstr>Threat Specificity</vt:lpstr>
      <vt:lpstr>Wash your hands to avoid getting sick</vt:lpstr>
      <vt:lpstr>Raise your hands to avoid injury if someone brandishes a weapon</vt:lpstr>
      <vt:lpstr>Natural selection has favored mental systems that enable people to perceive, feel, think, and behave in ways to reduce threats in-particular rather than threats in-general</vt:lpstr>
      <vt:lpstr>Evidence suggests people exhibit functional responses to specific threat cues Neuberg et al., 2011</vt:lpstr>
      <vt:lpstr>Holbrook et al., 2014, Emotion</vt:lpstr>
      <vt:lpstr>People estimated greater state and trait anger in men holding household items that could be used as weapons </vt:lpstr>
      <vt:lpstr>Other research has linked aggression threat to formidable physical features such as size and weight Fessler et al., 2012</vt:lpstr>
      <vt:lpstr>Researchers often test one anomalous facial feature at a time  Feature present vs. absent</vt:lpstr>
      <vt:lpstr>People may mentally represent threats with different cues than those they react to (and vice versa)</vt:lpstr>
      <vt:lpstr>People rate younger faces more trustworthy than older faces Zebrowitz &amp; Franklin Jr, 2014</vt:lpstr>
      <vt:lpstr>Our Expectations</vt:lpstr>
      <vt:lpstr>Threat-Specific Hypothesis</vt:lpstr>
      <vt:lpstr>Threat-Combination Hypothesis</vt:lpstr>
      <vt:lpstr>How did I measure mental representations?</vt:lpstr>
      <vt:lpstr>How did I measure features of mental representations?</vt:lpstr>
      <vt:lpstr>Sample Characteristics</vt:lpstr>
      <vt:lpstr>Study 1 Goals</vt:lpstr>
      <vt:lpstr>Instructions</vt:lpstr>
      <vt:lpstr>What does an infected [violent] person look like?</vt:lpstr>
      <vt:lpstr>Participants more often listed infection-related traits for infected others than for violent others, and they more often listed violence-related traits for violent others than for infected others. </vt:lpstr>
      <vt:lpstr>PowerPoint Presentation</vt:lpstr>
      <vt:lpstr>PowerPoint Presentation</vt:lpstr>
      <vt:lpstr>Study 1 Takeaways</vt:lpstr>
      <vt:lpstr>Study 2 Goals</vt:lpstr>
      <vt:lpstr>We asked participants to draw both a Germy and a Violent representation (which we defined for them)</vt:lpstr>
      <vt:lpstr>We had raters rate either 5 germy drawings or 5 violent drawings</vt:lpstr>
      <vt:lpstr>PowerPoint Presentation</vt:lpstr>
      <vt:lpstr>Germy drawings appeared with stronger-looking infection-related features and violent drawings appeared with stronger-looking violence-related features  </vt:lpstr>
      <vt:lpstr>Analysis 2. Between-Threat Ratings Differences</vt:lpstr>
      <vt:lpstr>PowerPoint Presentation</vt:lpstr>
      <vt:lpstr>Analysis 1. Within-Threat Ratings Differences</vt:lpstr>
      <vt:lpstr>PowerPoint Presentation</vt:lpstr>
      <vt:lpstr>Study 2 Takeaways</vt:lpstr>
      <vt:lpstr>Study 3, 4, &amp; 5 Goals</vt:lpstr>
      <vt:lpstr>Experimentally manipulated features vs. Reverse Correlation images</vt:lpstr>
      <vt:lpstr>PowerPoint Presentation</vt:lpstr>
      <vt:lpstr>PowerPoint Presentation</vt:lpstr>
      <vt:lpstr>We superimpose these noise patterns onto the base face to mimic randomly varying facial features</vt:lpstr>
      <vt:lpstr>PowerPoint Presentation</vt:lpstr>
      <vt:lpstr>PowerPoint Presentation</vt:lpstr>
      <vt:lpstr>PowerPoint Presentation</vt:lpstr>
      <vt:lpstr>PowerPoint Presentation</vt:lpstr>
      <vt:lpstr>PowerPoint Presentation</vt:lpstr>
      <vt:lpstr>Mental Image = Average of images participants selected</vt:lpstr>
      <vt:lpstr>Studies 3-5. Mental Images</vt:lpstr>
      <vt:lpstr>We had raters rate the germy, infected, healthy, or violent mental images</vt:lpstr>
      <vt:lpstr>Studies 3-5 Results</vt:lpstr>
      <vt:lpstr>Linear Discriminant Analysis</vt:lpstr>
      <vt:lpstr>PowerPoint Presentation</vt:lpstr>
      <vt:lpstr>Studies 3-5 Results</vt:lpstr>
      <vt:lpstr>PowerPoint Presentation</vt:lpstr>
      <vt:lpstr>Studies 3-5 Results</vt:lpstr>
      <vt:lpstr>PowerPoint Presentation</vt:lpstr>
      <vt:lpstr>Studies 3-5 Results</vt:lpstr>
      <vt:lpstr>PowerPoint Presentation</vt:lpstr>
      <vt:lpstr>Study 3, 4, &amp; 5 Takeaways</vt:lpstr>
      <vt:lpstr>Empirical Takeaways</vt:lpstr>
      <vt:lpstr>Methods Takeaways</vt:lpstr>
      <vt:lpstr>Theoretical Takeaways</vt:lpstr>
      <vt:lpstr>Open Science</vt:lpstr>
      <vt:lpstr>Michalak, N. M., &amp; Ackerman, J. M. (2020).  A Multimethod Approach to Measuring Mental Representations of Threatening Others. Journal of Experimental Psychology: General. http://dx.doi.org/10.1037/xge0000781  Online Repository https://osf.io/84vdp/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Approach to Measuring Mental Representations of Threatening Others</dc:title>
  <dc:creator>Michalak, Nicholas</dc:creator>
  <cp:lastModifiedBy>Michalak, Nicholas</cp:lastModifiedBy>
  <cp:revision>5</cp:revision>
  <dcterms:created xsi:type="dcterms:W3CDTF">2020-09-02T15:48:01Z</dcterms:created>
  <dcterms:modified xsi:type="dcterms:W3CDTF">2020-09-02T18:58:40Z</dcterms:modified>
</cp:coreProperties>
</file>